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4"/>
  </p:sldMasterIdLst>
  <p:notesMasterIdLst>
    <p:notesMasterId r:id="rId61"/>
  </p:notesMasterIdLst>
  <p:sldIdLst>
    <p:sldId id="256" r:id="rId5"/>
    <p:sldId id="258" r:id="rId6"/>
    <p:sldId id="259" r:id="rId7"/>
    <p:sldId id="260" r:id="rId8"/>
    <p:sldId id="311" r:id="rId9"/>
    <p:sldId id="261" r:id="rId10"/>
    <p:sldId id="262" r:id="rId11"/>
    <p:sldId id="263" r:id="rId12"/>
    <p:sldId id="301" r:id="rId13"/>
    <p:sldId id="264" r:id="rId14"/>
    <p:sldId id="265" r:id="rId15"/>
    <p:sldId id="266" r:id="rId16"/>
    <p:sldId id="305" r:id="rId17"/>
    <p:sldId id="267" r:id="rId18"/>
    <p:sldId id="268" r:id="rId19"/>
    <p:sldId id="269" r:id="rId20"/>
    <p:sldId id="270" r:id="rId21"/>
    <p:sldId id="271" r:id="rId22"/>
    <p:sldId id="272" r:id="rId23"/>
    <p:sldId id="273" r:id="rId24"/>
    <p:sldId id="274" r:id="rId25"/>
    <p:sldId id="278" r:id="rId26"/>
    <p:sldId id="279" r:id="rId27"/>
    <p:sldId id="280" r:id="rId28"/>
    <p:sldId id="281" r:id="rId29"/>
    <p:sldId id="282" r:id="rId30"/>
    <p:sldId id="317" r:id="rId31"/>
    <p:sldId id="318" r:id="rId32"/>
    <p:sldId id="283" r:id="rId33"/>
    <p:sldId id="288" r:id="rId34"/>
    <p:sldId id="289" r:id="rId35"/>
    <p:sldId id="290" r:id="rId36"/>
    <p:sldId id="321" r:id="rId37"/>
    <p:sldId id="292" r:id="rId38"/>
    <p:sldId id="293" r:id="rId39"/>
    <p:sldId id="306" r:id="rId40"/>
    <p:sldId id="320" r:id="rId41"/>
    <p:sldId id="307" r:id="rId42"/>
    <p:sldId id="284" r:id="rId43"/>
    <p:sldId id="285" r:id="rId44"/>
    <p:sldId id="313" r:id="rId45"/>
    <p:sldId id="312" r:id="rId46"/>
    <p:sldId id="314" r:id="rId47"/>
    <p:sldId id="286" r:id="rId48"/>
    <p:sldId id="287" r:id="rId49"/>
    <p:sldId id="322" r:id="rId50"/>
    <p:sldId id="323" r:id="rId51"/>
    <p:sldId id="294" r:id="rId52"/>
    <p:sldId id="295" r:id="rId53"/>
    <p:sldId id="296" r:id="rId54"/>
    <p:sldId id="315" r:id="rId55"/>
    <p:sldId id="316" r:id="rId56"/>
    <p:sldId id="297" r:id="rId57"/>
    <p:sldId id="298" r:id="rId58"/>
    <p:sldId id="299" r:id="rId59"/>
    <p:sldId id="300" r:id="rId60"/>
  </p:sldIdLst>
  <p:sldSz cx="9144000" cy="5143500" type="screen16x9"/>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28F617-74CB-6D44-BCC3-C0C535D13601}" name="Helen Wong" initials="HW" userId="6626df7fbfa56546"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len Wong" initials="HW" lastIdx="22" clrIdx="0">
    <p:extLst>
      <p:ext uri="{19B8F6BF-5375-455C-9EA6-DF929625EA0E}">
        <p15:presenceInfo xmlns:p15="http://schemas.microsoft.com/office/powerpoint/2012/main" userId="6626df7fbfa565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F1F960-47A4-4144-8EEB-9CAA23878D89}">
  <a:tblStyle styleId="{74F1F960-47A4-4144-8EEB-9CAA23878D8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a:tcStyle>
        <a:tcBdr/>
        <a:fill>
          <a:solidFill>
            <a:srgbClr val="F8D6CC"/>
          </a:solidFill>
        </a:fill>
      </a:tcStyle>
    </a:band1H>
    <a:band2H>
      <a:tcTxStyle/>
      <a:tcStyle>
        <a:tcBdr/>
      </a:tcStyle>
    </a:band2H>
    <a:band1V>
      <a:tcTxStyle/>
      <a:tcStyle>
        <a:tcBdr/>
        <a:fill>
          <a:solidFill>
            <a:srgbClr val="F8D6CC"/>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11" autoAdjust="0"/>
    <p:restoredTop sz="60918" autoAdjust="0"/>
  </p:normalViewPr>
  <p:slideViewPr>
    <p:cSldViewPr snapToGrid="0">
      <p:cViewPr varScale="1">
        <p:scale>
          <a:sx n="62" d="100"/>
          <a:sy n="62" d="100"/>
        </p:scale>
        <p:origin x="90" y="42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2" d="100"/>
          <a:sy n="112" d="100"/>
        </p:scale>
        <p:origin x="214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4"/>
            <a:ext cx="543814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ites.bu.edu/bryantlab/files/2015/04/dopamine-pathways.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tes.bu.edu/bryantlab/files/2015/04/dopamine-pathways.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kfws.org.hk/news/press-release/2024020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fu.edu.hk/tc/media/press-release/index_id_841.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7cf7eb4b25_2_75: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7" name="Google Shape;127;g37cf7eb4b25_2_7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7cf7eb4b25_2_12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37cf7eb4b25_2_125: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icrosoft JhengHei"/>
              <a:buNone/>
            </a:pPr>
            <a:r>
              <a:rPr lang="zh-TW" sz="1200" b="1" dirty="0">
                <a:latin typeface="Microsoft JhengHei"/>
                <a:ea typeface="Microsoft JhengHei"/>
                <a:cs typeface="Microsoft JhengHei"/>
                <a:sym typeface="Microsoft JhengHei"/>
              </a:rPr>
              <a:t>上網成癮的定義</a:t>
            </a:r>
            <a:r>
              <a:rPr lang="zh-TW" sz="1200" b="1" dirty="0">
                <a:solidFill>
                  <a:srgbClr val="1F3864"/>
                </a:solidFill>
                <a:latin typeface="Microsoft JhengHei"/>
                <a:ea typeface="Microsoft JhengHei"/>
                <a:cs typeface="Microsoft JhengHei"/>
                <a:sym typeface="Microsoft JhengHei"/>
              </a:rPr>
              <a:t>：</a:t>
            </a:r>
            <a:endParaRPr sz="1200" dirty="0"/>
          </a:p>
          <a:p>
            <a:pPr marL="171450" lvl="0" indent="-171450" algn="l" rtl="0">
              <a:spcBef>
                <a:spcPts val="0"/>
              </a:spcBef>
              <a:spcAft>
                <a:spcPts val="0"/>
              </a:spcAft>
              <a:buClr>
                <a:srgbClr val="1F3864"/>
              </a:buClr>
              <a:buSzPts val="1200"/>
              <a:buFont typeface="Arial"/>
              <a:buChar char="•"/>
            </a:pPr>
            <a:r>
              <a:rPr lang="zh-TW" sz="1200" b="0" dirty="0">
                <a:solidFill>
                  <a:srgbClr val="1F3864"/>
                </a:solidFill>
                <a:latin typeface="Microsoft JhengHei"/>
                <a:ea typeface="Microsoft JhengHei"/>
                <a:cs typeface="Microsoft JhengHei"/>
                <a:sym typeface="Microsoft JhengHei"/>
              </a:rPr>
              <a:t>於1995年，美國的精神科醫生Dr. Goldberg首次提出Internet Addiction Disorder（上網成癮）一詞</a:t>
            </a:r>
            <a:endParaRPr sz="1200" b="0" dirty="0">
              <a:solidFill>
                <a:srgbClr val="1F3864"/>
              </a:solidFill>
              <a:latin typeface="Microsoft JhengHei"/>
              <a:ea typeface="Microsoft JhengHei"/>
              <a:cs typeface="Microsoft JhengHei"/>
              <a:sym typeface="Microsoft JhengHei"/>
            </a:endParaRPr>
          </a:p>
          <a:p>
            <a:pPr marL="171450" lvl="0" indent="-171450" algn="l" rtl="0">
              <a:spcBef>
                <a:spcPts val="0"/>
              </a:spcBef>
              <a:spcAft>
                <a:spcPts val="0"/>
              </a:spcAft>
              <a:buClr>
                <a:srgbClr val="1F3864"/>
              </a:buClr>
              <a:buSzPts val="1200"/>
              <a:buFont typeface="Arial"/>
              <a:buChar char="•"/>
            </a:pPr>
            <a:r>
              <a:rPr lang="zh-TW" sz="1200" b="0" dirty="0">
                <a:solidFill>
                  <a:srgbClr val="1F3864"/>
                </a:solidFill>
                <a:latin typeface="Microsoft JhengHei"/>
                <a:ea typeface="Microsoft JhengHei"/>
                <a:cs typeface="Microsoft JhengHei"/>
                <a:sym typeface="Microsoft JhengHei"/>
              </a:rPr>
              <a:t>於1996年，美國心理學博士Dr. Kimberly Young發表了網絡成癮的定義，指出</a:t>
            </a:r>
            <a:r>
              <a:rPr lang="zh-TW" sz="1200" dirty="0">
                <a:solidFill>
                  <a:schemeClr val="tx1"/>
                </a:solidFill>
                <a:effectLst/>
                <a:latin typeface="Arial" panose="020B0604020202020204" pitchFamily="34" charset="0"/>
                <a:ea typeface="新細明體" panose="02020500000000000000" pitchFamily="18" charset="-120"/>
                <a:cs typeface="Times New Roman" panose="02020603050405020304" pitchFamily="18" charset="0"/>
              </a:rPr>
              <a:t>：</a:t>
            </a:r>
            <a:endParaRPr lang="en-US" altLang="zh-TW" sz="1200" b="0" dirty="0">
              <a:solidFill>
                <a:srgbClr val="1F3864"/>
              </a:solidFill>
              <a:latin typeface="Microsoft JhengHei"/>
              <a:ea typeface="Microsoft JhengHei"/>
              <a:cs typeface="Microsoft JhengHei"/>
              <a:sym typeface="Microsoft JhengHei"/>
            </a:endParaRPr>
          </a:p>
          <a:p>
            <a:pPr marL="628650" lvl="1" indent="-171450" algn="l" rtl="0">
              <a:spcBef>
                <a:spcPts val="0"/>
              </a:spcBef>
              <a:spcAft>
                <a:spcPts val="0"/>
              </a:spcAft>
              <a:buClr>
                <a:srgbClr val="1F3864"/>
              </a:buClr>
              <a:buSzPts val="1200"/>
              <a:buFont typeface="Arial"/>
              <a:buChar char="•"/>
            </a:pPr>
            <a:r>
              <a:rPr lang="zh-TW" altLang="en-US" sz="1200" b="0" dirty="0">
                <a:solidFill>
                  <a:srgbClr val="1F3864"/>
                </a:solidFill>
                <a:latin typeface="Microsoft JhengHei"/>
                <a:ea typeface="Microsoft JhengHei"/>
                <a:cs typeface="Microsoft JhengHei"/>
                <a:sym typeface="Microsoft JhengHei"/>
              </a:rPr>
              <a:t>在不受控制的情況下過份使用網絡，影響個人心理健康、社交及工作，便有機會是網絡成癮</a:t>
            </a:r>
            <a:r>
              <a:rPr lang="zh-TW" altLang="zh-HK" sz="1200" b="0" dirty="0">
                <a:solidFill>
                  <a:schemeClr val="dk1"/>
                </a:solidFill>
                <a:latin typeface="Microsoft JhengHei"/>
                <a:ea typeface="Microsoft JhengHei"/>
                <a:cs typeface="Microsoft JhengHei"/>
                <a:sym typeface="Microsoft JhengHei"/>
              </a:rPr>
              <a:t>。</a:t>
            </a:r>
            <a:endParaRPr lang="zh-TW" altLang="en-US" sz="1200" b="0" dirty="0">
              <a:solidFill>
                <a:srgbClr val="1F3864"/>
              </a:solidFill>
              <a:latin typeface="Microsoft JhengHei"/>
              <a:ea typeface="Microsoft JhengHei"/>
              <a:cs typeface="Microsoft JhengHei"/>
              <a:sym typeface="Microsoft JhengHei"/>
            </a:endParaRPr>
          </a:p>
          <a:p>
            <a:pPr marL="171450" lvl="0" indent="-171450" algn="l" rtl="0">
              <a:spcBef>
                <a:spcPts val="0"/>
              </a:spcBef>
              <a:spcAft>
                <a:spcPts val="0"/>
              </a:spcAft>
              <a:buClr>
                <a:srgbClr val="1F3864"/>
              </a:buClr>
              <a:buSzPts val="1200"/>
              <a:buFont typeface="Arial"/>
              <a:buChar char="•"/>
            </a:pPr>
            <a:r>
              <a:rPr lang="zh-TW" sz="1200" b="0" dirty="0">
                <a:solidFill>
                  <a:srgbClr val="1F3864"/>
                </a:solidFill>
                <a:latin typeface="Microsoft JhengHei"/>
                <a:ea typeface="Microsoft JhengHei"/>
                <a:cs typeface="Microsoft JhengHei"/>
                <a:sym typeface="Microsoft JhengHei"/>
              </a:rPr>
              <a:t>世界衛生組織在2018年把「遊戲障礙」（gaming disorder）列為精神疾病</a:t>
            </a:r>
            <a:endParaRPr sz="1200" b="0" dirty="0">
              <a:solidFill>
                <a:srgbClr val="1F3864"/>
              </a:solidFill>
              <a:latin typeface="Microsoft JhengHei"/>
              <a:ea typeface="Microsoft JhengHei"/>
              <a:cs typeface="Microsoft JhengHei"/>
              <a:sym typeface="Microsoft JhengHei"/>
            </a:endParaRPr>
          </a:p>
          <a:p>
            <a:pPr marL="628650" lvl="1" indent="-171450" algn="l" rtl="0">
              <a:spcBef>
                <a:spcPts val="0"/>
              </a:spcBef>
              <a:spcAft>
                <a:spcPts val="0"/>
              </a:spcAft>
              <a:buClr>
                <a:srgbClr val="1F3864"/>
              </a:buClr>
              <a:buSzPts val="1200"/>
              <a:buFont typeface="Arial"/>
              <a:buChar char="•"/>
            </a:pPr>
            <a:r>
              <a:rPr lang="zh-TW" sz="1200" b="0" dirty="0">
                <a:solidFill>
                  <a:srgbClr val="1F3864"/>
                </a:solidFill>
                <a:latin typeface="Microsoft JhengHei"/>
                <a:ea typeface="Microsoft JhengHei"/>
                <a:cs typeface="Microsoft JhengHei"/>
                <a:sym typeface="Microsoft JhengHei"/>
              </a:rPr>
              <a:t>其後，各界學者對上網成癮提出不同的見解，因此直至現時仍未有一套受國際認可的診斷標準</a:t>
            </a:r>
            <a:r>
              <a:rPr lang="zh-TW" altLang="zh-HK" sz="1200" b="0" dirty="0">
                <a:solidFill>
                  <a:schemeClr val="dk1"/>
                </a:solidFill>
                <a:latin typeface="Microsoft JhengHei"/>
                <a:ea typeface="Microsoft JhengHei"/>
                <a:cs typeface="Microsoft JhengHei"/>
                <a:sym typeface="Microsoft JhengHei"/>
              </a:rPr>
              <a:t>。</a:t>
            </a:r>
            <a:endParaRPr sz="1200" b="0" dirty="0">
              <a:solidFill>
                <a:srgbClr val="1F3864"/>
              </a:solidFill>
              <a:latin typeface="Microsoft JhengHei"/>
              <a:ea typeface="Microsoft JhengHei"/>
              <a:cs typeface="Microsoft JhengHei"/>
              <a:sym typeface="Microsoft JhengHei"/>
            </a:endParaRPr>
          </a:p>
          <a:p>
            <a:pPr marL="628650" lvl="1" indent="-171450" algn="l" rtl="0">
              <a:spcBef>
                <a:spcPts val="0"/>
              </a:spcBef>
              <a:spcAft>
                <a:spcPts val="0"/>
              </a:spcAft>
              <a:buClr>
                <a:srgbClr val="1F3864"/>
              </a:buClr>
              <a:buSzPts val="1200"/>
              <a:buFont typeface="Arial"/>
              <a:buChar char="•"/>
            </a:pPr>
            <a:r>
              <a:rPr lang="zh-TW" sz="1200" b="0" dirty="0">
                <a:solidFill>
                  <a:srgbClr val="1F3864"/>
                </a:solidFill>
                <a:latin typeface="Microsoft JhengHei"/>
                <a:ea typeface="Microsoft JhengHei"/>
                <a:cs typeface="Microsoft JhengHei"/>
                <a:sym typeface="Microsoft JhengHei"/>
              </a:rPr>
              <a:t>但學術界對成癮行為的界定早有研究基礎</a:t>
            </a:r>
            <a:r>
              <a:rPr lang="zh-TW" altLang="zh-HK" sz="1100" b="0" dirty="0">
                <a:solidFill>
                  <a:schemeClr val="dk1"/>
                </a:solidFill>
                <a:latin typeface="Microsoft JhengHei"/>
                <a:ea typeface="Microsoft JhengHei"/>
                <a:cs typeface="Microsoft JhengHei"/>
                <a:sym typeface="Microsoft JhengHei"/>
              </a:rPr>
              <a:t>。</a:t>
            </a:r>
            <a:endParaRPr b="0" dirty="0"/>
          </a:p>
          <a:p>
            <a:pPr marL="0" lvl="0" indent="0" algn="l" rtl="0">
              <a:spcBef>
                <a:spcPts val="0"/>
              </a:spcBef>
              <a:spcAft>
                <a:spcPts val="0"/>
              </a:spcAft>
              <a:buNone/>
            </a:pPr>
            <a:endParaRPr dirty="0"/>
          </a:p>
        </p:txBody>
      </p:sp>
      <p:sp>
        <p:nvSpPr>
          <p:cNvPr id="224" name="Google Shape;224;g37cf7eb4b25_2_125: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7cf7eb4b25_2_14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37cf7eb4b25_2_145: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sz="1200" b="1" dirty="0">
                <a:solidFill>
                  <a:srgbClr val="1F3864"/>
                </a:solidFill>
                <a:latin typeface="Microsoft JhengHei"/>
                <a:ea typeface="Microsoft JhengHei"/>
                <a:cs typeface="Microsoft JhengHei"/>
                <a:sym typeface="Microsoft JhengHei"/>
              </a:rPr>
              <a:t>在1990年代，美國心理學博士Dr. Kimberly Young 參考精神病診斷統計手冊第四版，</a:t>
            </a:r>
            <a:br>
              <a:rPr lang="en-HK" altLang="zh-TW" sz="1200" b="1" dirty="0">
                <a:solidFill>
                  <a:srgbClr val="1F3864"/>
                </a:solidFill>
                <a:latin typeface="Microsoft JhengHei"/>
                <a:ea typeface="Microsoft JhengHei"/>
                <a:cs typeface="Microsoft JhengHei"/>
                <a:sym typeface="Microsoft JhengHei"/>
              </a:rPr>
            </a:br>
            <a:r>
              <a:rPr lang="zh-TW" sz="1200" b="1" dirty="0">
                <a:solidFill>
                  <a:srgbClr val="1F3864"/>
                </a:solidFill>
                <a:latin typeface="Microsoft JhengHei"/>
                <a:ea typeface="Microsoft JhengHei"/>
                <a:cs typeface="Microsoft JhengHei"/>
                <a:sym typeface="Microsoft JhengHei"/>
              </a:rPr>
              <a:t>以病態賭博作為問卷，為</a:t>
            </a:r>
            <a:r>
              <a:rPr lang="zh-TW" sz="1200" b="1" u="sng" dirty="0">
                <a:solidFill>
                  <a:srgbClr val="1F3864"/>
                </a:solidFill>
                <a:latin typeface="Microsoft JhengHei"/>
                <a:ea typeface="Microsoft JhengHei"/>
                <a:cs typeface="Microsoft JhengHei"/>
                <a:sym typeface="Microsoft JhengHei"/>
              </a:rPr>
              <a:t>上網成癮定下8項診斷準則</a:t>
            </a:r>
            <a:r>
              <a:rPr lang="zh-TW" sz="1200" b="1" dirty="0">
                <a:solidFill>
                  <a:srgbClr val="1F3864"/>
                </a:solidFill>
                <a:latin typeface="Microsoft JhengHei"/>
                <a:ea typeface="Microsoft JhengHei"/>
                <a:cs typeface="Microsoft JhengHei"/>
                <a:sym typeface="Microsoft JhengHei"/>
              </a:rPr>
              <a:t>：</a:t>
            </a:r>
            <a:r>
              <a:rPr lang="zh-TW" sz="1100" b="1" dirty="0">
                <a:solidFill>
                  <a:srgbClr val="1F3864"/>
                </a:solidFill>
                <a:latin typeface="Microsoft JhengHei"/>
                <a:ea typeface="Microsoft JhengHei"/>
                <a:cs typeface="Microsoft JhengHei"/>
                <a:sym typeface="Microsoft JhengHei"/>
              </a:rPr>
              <a:t>（</a:t>
            </a:r>
            <a:r>
              <a:rPr lang="zh-TW" altLang="en-US" sz="1100" b="1" dirty="0">
                <a:solidFill>
                  <a:srgbClr val="1F3864"/>
                </a:solidFill>
                <a:latin typeface="Microsoft JhengHei"/>
                <a:ea typeface="Microsoft JhengHei"/>
                <a:cs typeface="Microsoft JhengHei"/>
                <a:sym typeface="Microsoft JhengHei"/>
              </a:rPr>
              <a:t>上網成癮需出現五項或以上特性</a:t>
            </a:r>
            <a:r>
              <a:rPr lang="zh-TW" sz="1100" b="1" dirty="0">
                <a:solidFill>
                  <a:srgbClr val="1F3864"/>
                </a:solidFill>
                <a:latin typeface="Microsoft JhengHei"/>
                <a:ea typeface="Microsoft JhengHei"/>
                <a:cs typeface="Microsoft JhengHei"/>
                <a:sym typeface="Microsoft JhengHei"/>
              </a:rPr>
              <a:t>）</a:t>
            </a:r>
            <a:endParaRPr lang="zh-TW" altLang="en-US" b="1" dirty="0"/>
          </a:p>
          <a:p>
            <a:pPr marL="0" lvl="0" indent="0" algn="l" rtl="0">
              <a:spcBef>
                <a:spcPts val="0"/>
              </a:spcBef>
              <a:spcAft>
                <a:spcPts val="0"/>
              </a:spcAft>
              <a:buNone/>
            </a:pPr>
            <a:endParaRPr sz="1200" b="0" dirty="0">
              <a:solidFill>
                <a:srgbClr val="1F3864"/>
              </a:solidFill>
              <a:latin typeface="Microsoft JhengHei"/>
              <a:ea typeface="Microsoft JhengHei"/>
              <a:cs typeface="Microsoft JhengHei"/>
              <a:sym typeface="Microsoft JhengHei"/>
            </a:endParaRPr>
          </a:p>
          <a:p>
            <a:pPr marL="685800" lvl="1" indent="-228600" algn="l" rtl="0">
              <a:spcBef>
                <a:spcPts val="0"/>
              </a:spcBef>
              <a:spcAft>
                <a:spcPts val="0"/>
              </a:spcAft>
              <a:buClr>
                <a:srgbClr val="1F3864"/>
              </a:buClr>
              <a:buSzPts val="1200"/>
              <a:buFont typeface="Calibri"/>
              <a:buAutoNum type="arabicPeriod"/>
            </a:pPr>
            <a:r>
              <a:rPr lang="zh-TW" sz="1200" b="0" dirty="0">
                <a:solidFill>
                  <a:srgbClr val="1F3864"/>
                </a:solidFill>
                <a:latin typeface="Microsoft JhengHei"/>
                <a:ea typeface="Microsoft JhengHei"/>
                <a:cs typeface="Microsoft JhengHei"/>
                <a:sym typeface="Microsoft JhengHei"/>
              </a:rPr>
              <a:t>經常腦裡被網上的事干擾，想著網上的事情或內容，或者期待再次上網</a:t>
            </a:r>
            <a:endParaRPr sz="1200" b="0" dirty="0">
              <a:solidFill>
                <a:srgbClr val="1F3864"/>
              </a:solidFill>
              <a:latin typeface="Microsoft JhengHei"/>
              <a:ea typeface="Microsoft JhengHei"/>
              <a:cs typeface="Microsoft JhengHei"/>
              <a:sym typeface="Microsoft JhengHei"/>
            </a:endParaRPr>
          </a:p>
          <a:p>
            <a:pPr marL="685800" lvl="1" indent="-228600" algn="l" rtl="0">
              <a:spcBef>
                <a:spcPts val="0"/>
              </a:spcBef>
              <a:spcAft>
                <a:spcPts val="0"/>
              </a:spcAft>
              <a:buClr>
                <a:srgbClr val="1F3864"/>
              </a:buClr>
              <a:buSzPts val="1200"/>
              <a:buFont typeface="Calibri"/>
              <a:buAutoNum type="arabicPeriod"/>
            </a:pPr>
            <a:r>
              <a:rPr lang="zh-TW" sz="1200" b="0" dirty="0">
                <a:solidFill>
                  <a:srgbClr val="1F3864"/>
                </a:solidFill>
                <a:latin typeface="Microsoft JhengHei"/>
                <a:ea typeface="Microsoft JhengHei"/>
                <a:cs typeface="Microsoft JhengHei"/>
                <a:sym typeface="Microsoft JhengHei"/>
              </a:rPr>
              <a:t>覺得需要花更多時間上網才能滿足需求</a:t>
            </a:r>
            <a:endParaRPr sz="1200" b="0" dirty="0">
              <a:solidFill>
                <a:srgbClr val="1F3864"/>
              </a:solidFill>
              <a:latin typeface="Microsoft JhengHei"/>
              <a:ea typeface="Microsoft JhengHei"/>
              <a:cs typeface="Microsoft JhengHei"/>
              <a:sym typeface="Microsoft JhengHei"/>
            </a:endParaRPr>
          </a:p>
          <a:p>
            <a:pPr marL="685800" lvl="1" indent="-228600" algn="l" rtl="0">
              <a:spcBef>
                <a:spcPts val="0"/>
              </a:spcBef>
              <a:spcAft>
                <a:spcPts val="0"/>
              </a:spcAft>
              <a:buClr>
                <a:srgbClr val="1F3864"/>
              </a:buClr>
              <a:buSzPts val="1200"/>
              <a:buFont typeface="Calibri"/>
              <a:buAutoNum type="arabicPeriod"/>
            </a:pPr>
            <a:r>
              <a:rPr lang="zh-TW" sz="1200" b="0" dirty="0">
                <a:solidFill>
                  <a:srgbClr val="1F3864"/>
                </a:solidFill>
                <a:latin typeface="Microsoft JhengHei"/>
                <a:ea typeface="Microsoft JhengHei"/>
                <a:cs typeface="Microsoft JhengHei"/>
                <a:sym typeface="Microsoft JhengHei"/>
              </a:rPr>
              <a:t>不斷嘗試控制，減少或停止上網，但最終做不到</a:t>
            </a:r>
            <a:endParaRPr sz="1200" b="0" dirty="0">
              <a:solidFill>
                <a:srgbClr val="1F3864"/>
              </a:solidFill>
              <a:latin typeface="Microsoft JhengHei"/>
              <a:ea typeface="Microsoft JhengHei"/>
              <a:cs typeface="Microsoft JhengHei"/>
              <a:sym typeface="Microsoft JhengHei"/>
            </a:endParaRPr>
          </a:p>
          <a:p>
            <a:pPr marL="685800" lvl="1" indent="-228600" algn="l" rtl="0">
              <a:spcBef>
                <a:spcPts val="0"/>
              </a:spcBef>
              <a:spcAft>
                <a:spcPts val="0"/>
              </a:spcAft>
              <a:buClr>
                <a:srgbClr val="1F3864"/>
              </a:buClr>
              <a:buSzPts val="1200"/>
              <a:buFont typeface="Calibri"/>
              <a:buAutoNum type="arabicPeriod"/>
            </a:pPr>
            <a:r>
              <a:rPr lang="zh-TW" sz="1200" b="0" dirty="0">
                <a:solidFill>
                  <a:srgbClr val="1F3864"/>
                </a:solidFill>
                <a:latin typeface="Microsoft JhengHei"/>
                <a:ea typeface="Microsoft JhengHei"/>
                <a:cs typeface="Microsoft JhengHei"/>
                <a:sym typeface="Microsoft JhengHei"/>
              </a:rPr>
              <a:t>會因為嘗試減少或停止上網而感到緊張不安、悶悶不樂、沮喪或者煩燥</a:t>
            </a:r>
            <a:endParaRPr sz="1200" b="0" dirty="0">
              <a:solidFill>
                <a:srgbClr val="1F3864"/>
              </a:solidFill>
              <a:latin typeface="Microsoft JhengHei"/>
              <a:ea typeface="Microsoft JhengHei"/>
              <a:cs typeface="Microsoft JhengHei"/>
              <a:sym typeface="Microsoft JhengHei"/>
            </a:endParaRPr>
          </a:p>
          <a:p>
            <a:pPr marL="685800" lvl="1" indent="-228600" algn="l" rtl="0">
              <a:spcBef>
                <a:spcPts val="0"/>
              </a:spcBef>
              <a:spcAft>
                <a:spcPts val="0"/>
              </a:spcAft>
              <a:buClr>
                <a:srgbClr val="1F3864"/>
              </a:buClr>
              <a:buSzPts val="1200"/>
              <a:buFont typeface="Calibri"/>
              <a:buAutoNum type="arabicPeriod"/>
            </a:pPr>
            <a:r>
              <a:rPr lang="zh-TW" sz="1200" b="0" dirty="0">
                <a:solidFill>
                  <a:srgbClr val="1F3864"/>
                </a:solidFill>
                <a:latin typeface="Microsoft JhengHei"/>
                <a:ea typeface="Microsoft JhengHei"/>
                <a:cs typeface="Microsoft JhengHei"/>
                <a:sym typeface="Microsoft JhengHei"/>
              </a:rPr>
              <a:t>在上網流連的時間，比原先預期的長</a:t>
            </a:r>
            <a:endParaRPr sz="1200" b="0" dirty="0">
              <a:solidFill>
                <a:srgbClr val="1F3864"/>
              </a:solidFill>
              <a:latin typeface="Microsoft JhengHei"/>
              <a:ea typeface="Microsoft JhengHei"/>
              <a:cs typeface="Microsoft JhengHei"/>
              <a:sym typeface="Microsoft JhengHei"/>
            </a:endParaRPr>
          </a:p>
          <a:p>
            <a:pPr marL="685800" lvl="1" indent="-228600" algn="l" rtl="0">
              <a:spcBef>
                <a:spcPts val="0"/>
              </a:spcBef>
              <a:spcAft>
                <a:spcPts val="0"/>
              </a:spcAft>
              <a:buClr>
                <a:srgbClr val="1F3864"/>
              </a:buClr>
              <a:buSzPts val="1200"/>
              <a:buFont typeface="Calibri"/>
              <a:buAutoNum type="arabicPeriod"/>
            </a:pPr>
            <a:r>
              <a:rPr lang="zh-TW" sz="1200" b="0" dirty="0">
                <a:solidFill>
                  <a:srgbClr val="1F3864"/>
                </a:solidFill>
                <a:latin typeface="Microsoft JhengHei"/>
                <a:ea typeface="Microsoft JhengHei"/>
                <a:cs typeface="Microsoft JhengHei"/>
                <a:sym typeface="Microsoft JhengHei"/>
              </a:rPr>
              <a:t>為了上網，寧願冒著失去重要的人際關係、工作、教育或事業機會的危險</a:t>
            </a:r>
            <a:endParaRPr sz="1200" b="0" dirty="0">
              <a:solidFill>
                <a:srgbClr val="1F3864"/>
              </a:solidFill>
              <a:latin typeface="Microsoft JhengHei"/>
              <a:ea typeface="Microsoft JhengHei"/>
              <a:cs typeface="Microsoft JhengHei"/>
              <a:sym typeface="Microsoft JhengHei"/>
            </a:endParaRPr>
          </a:p>
          <a:p>
            <a:pPr marL="685800" lvl="1" indent="-228600" algn="l" rtl="0">
              <a:spcBef>
                <a:spcPts val="0"/>
              </a:spcBef>
              <a:spcAft>
                <a:spcPts val="0"/>
              </a:spcAft>
              <a:buClr>
                <a:srgbClr val="1F3864"/>
              </a:buClr>
              <a:buSzPts val="1200"/>
              <a:buFont typeface="Calibri"/>
              <a:buAutoNum type="arabicPeriod"/>
            </a:pPr>
            <a:r>
              <a:rPr lang="zh-TW" sz="1200" b="0" dirty="0">
                <a:solidFill>
                  <a:srgbClr val="1F3864"/>
                </a:solidFill>
                <a:latin typeface="Microsoft JhengHei"/>
                <a:ea typeface="Microsoft JhengHei"/>
                <a:cs typeface="Microsoft JhengHei"/>
                <a:sym typeface="Microsoft JhengHei"/>
              </a:rPr>
              <a:t>向家人或朋友隱瞞自己對上網的沉迷程度</a:t>
            </a:r>
            <a:endParaRPr sz="1200" b="0" dirty="0">
              <a:solidFill>
                <a:srgbClr val="1F3864"/>
              </a:solidFill>
              <a:latin typeface="Microsoft JhengHei"/>
              <a:ea typeface="Microsoft JhengHei"/>
              <a:cs typeface="Microsoft JhengHei"/>
              <a:sym typeface="Microsoft JhengHei"/>
            </a:endParaRPr>
          </a:p>
          <a:p>
            <a:pPr marL="685800" marR="0" lvl="1" indent="-228600" algn="l" defTabSz="914400" rtl="0" eaLnBrk="1" fontAlgn="auto" latinLnBrk="0" hangingPunct="1">
              <a:lnSpc>
                <a:spcPct val="100000"/>
              </a:lnSpc>
              <a:spcBef>
                <a:spcPts val="0"/>
              </a:spcBef>
              <a:spcAft>
                <a:spcPts val="0"/>
              </a:spcAft>
              <a:buClr>
                <a:srgbClr val="1F3864"/>
              </a:buClr>
              <a:buSzPts val="1200"/>
              <a:buFont typeface="Calibri"/>
              <a:buAutoNum type="arabicPeriod"/>
              <a:tabLst/>
              <a:defRPr/>
            </a:pPr>
            <a:r>
              <a:rPr lang="zh-TW" altLang="en-US" sz="1200" b="0" dirty="0">
                <a:solidFill>
                  <a:srgbClr val="1F3864"/>
                </a:solidFill>
                <a:latin typeface="Microsoft JhengHei"/>
                <a:ea typeface="Microsoft JhengHei"/>
                <a:cs typeface="Microsoft JhengHei"/>
                <a:sym typeface="Microsoft JhengHei"/>
              </a:rPr>
              <a:t>將上網當成一種逃避問題或舒緩煩躁情緒的途徑（例如</a:t>
            </a:r>
            <a:r>
              <a:rPr lang="zh-TW" altLang="en-US" sz="1200" dirty="0">
                <a:solidFill>
                  <a:schemeClr val="tx1"/>
                </a:solidFill>
                <a:effectLst/>
                <a:latin typeface="Arial" panose="020B0604020202020204" pitchFamily="34" charset="0"/>
                <a:ea typeface="新細明體" panose="02020500000000000000" pitchFamily="18" charset="-120"/>
                <a:cs typeface="Times New Roman" panose="02020603050405020304" pitchFamily="18" charset="0"/>
              </a:rPr>
              <a:t>：</a:t>
            </a:r>
            <a:r>
              <a:rPr lang="zh-TW" altLang="en-US" sz="1200" b="0" dirty="0">
                <a:solidFill>
                  <a:srgbClr val="1F3864"/>
                </a:solidFill>
                <a:latin typeface="Microsoft JhengHei"/>
                <a:ea typeface="Microsoft JhengHei"/>
                <a:cs typeface="Microsoft JhengHei"/>
                <a:sym typeface="Microsoft JhengHei"/>
              </a:rPr>
              <a:t>無助、內疚、緊張、沮喪的感覺</a:t>
            </a:r>
            <a:r>
              <a:rPr lang="zh-TW" sz="1100" b="0" dirty="0">
                <a:solidFill>
                  <a:srgbClr val="1F3864"/>
                </a:solidFill>
                <a:latin typeface="Microsoft JhengHei"/>
                <a:ea typeface="Microsoft JhengHei"/>
                <a:cs typeface="Microsoft JhengHei"/>
                <a:sym typeface="Microsoft JhengHei"/>
              </a:rPr>
              <a:t>）</a:t>
            </a:r>
            <a:endParaRPr lang="zh-TW" altLang="en-US" b="0" dirty="0"/>
          </a:p>
          <a:p>
            <a:pPr marL="0" lvl="0" indent="0" algn="l" rtl="0">
              <a:spcBef>
                <a:spcPts val="0"/>
              </a:spcBef>
              <a:spcAft>
                <a:spcPts val="0"/>
              </a:spcAft>
              <a:buNone/>
            </a:pPr>
            <a:endParaRPr dirty="0"/>
          </a:p>
        </p:txBody>
      </p:sp>
      <p:sp>
        <p:nvSpPr>
          <p:cNvPr id="235" name="Google Shape;235;g37cf7eb4b25_2_145: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7cf7eb4b25_2_191: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問題性網絡使用的警示訊號</a:t>
            </a:r>
            <a:endParaRPr lang="zh-TW" altLang="en-US" sz="1100" dirty="0">
              <a:solidFill>
                <a:schemeClr val="lt1"/>
              </a:solidFill>
              <a:latin typeface="Calibri"/>
              <a:ea typeface="Calibri"/>
              <a:cs typeface="Calibri"/>
              <a:sym typeface="Calibri"/>
            </a:endParaRPr>
          </a:p>
          <a:p>
            <a:pPr marL="635000" marR="0" lvl="1" indent="-174148" algn="l" defTabSz="914400" rtl="0" eaLnBrk="1" fontAlgn="auto" latinLnBrk="0" hangingPunct="1">
              <a:lnSpc>
                <a:spcPct val="90000"/>
              </a:lnSpc>
              <a:spcBef>
                <a:spcPts val="0"/>
              </a:spcBef>
              <a:spcAft>
                <a:spcPts val="0"/>
              </a:spcAft>
              <a:buClr>
                <a:srgbClr val="1F3864"/>
              </a:buClr>
              <a:buSzPct val="100000"/>
              <a:buFont typeface="Arial"/>
              <a:buChar char="•"/>
              <a:tabLst/>
              <a:defRPr/>
            </a:pPr>
            <a:r>
              <a:rPr lang="zh-TW" altLang="en-US" b="1" dirty="0">
                <a:solidFill>
                  <a:srgbClr val="1F3864"/>
                </a:solidFill>
                <a:latin typeface="Microsoft JhengHei"/>
                <a:ea typeface="Microsoft JhengHei"/>
                <a:cs typeface="Microsoft JhengHei"/>
                <a:sym typeface="Microsoft JhengHei"/>
              </a:rPr>
              <a:t>每天在家中上網</a:t>
            </a:r>
            <a:r>
              <a:rPr lang="en-US" altLang="zh-TW" b="1" dirty="0">
                <a:solidFill>
                  <a:srgbClr val="1F3864"/>
                </a:solidFill>
                <a:latin typeface="Microsoft JhengHei"/>
                <a:ea typeface="Microsoft JhengHei"/>
                <a:cs typeface="Microsoft JhengHei"/>
                <a:sym typeface="Microsoft JhengHei"/>
              </a:rPr>
              <a:t>8</a:t>
            </a:r>
            <a:r>
              <a:rPr lang="zh-TW" altLang="en-US" b="1" dirty="0">
                <a:solidFill>
                  <a:srgbClr val="1F3864"/>
                </a:solidFill>
                <a:latin typeface="Microsoft JhengHei"/>
                <a:ea typeface="Microsoft JhengHei"/>
                <a:cs typeface="Microsoft JhengHei"/>
                <a:sym typeface="Microsoft JhengHei"/>
              </a:rPr>
              <a:t>小時或以上及每周</a:t>
            </a:r>
            <a:r>
              <a:rPr lang="en-US" altLang="zh-TW" b="1" dirty="0">
                <a:solidFill>
                  <a:srgbClr val="1F3864"/>
                </a:solidFill>
                <a:latin typeface="Microsoft JhengHei"/>
                <a:ea typeface="Microsoft JhengHei"/>
                <a:cs typeface="Microsoft JhengHei"/>
                <a:sym typeface="Microsoft JhengHei"/>
              </a:rPr>
              <a:t>30</a:t>
            </a:r>
            <a:r>
              <a:rPr lang="zh-TW" altLang="en-US" b="1" dirty="0">
                <a:solidFill>
                  <a:srgbClr val="1F3864"/>
                </a:solidFill>
                <a:latin typeface="Microsoft JhengHei"/>
                <a:ea typeface="Microsoft JhengHei"/>
                <a:cs typeface="Microsoft JhengHei"/>
                <a:sym typeface="Microsoft JhengHei"/>
              </a:rPr>
              <a:t>小時或以上</a:t>
            </a:r>
            <a:endParaRPr lang="en-US" altLang="zh-TW" b="1" dirty="0">
              <a:solidFill>
                <a:srgbClr val="1F3864"/>
              </a:solidFill>
              <a:latin typeface="Microsoft JhengHei"/>
              <a:ea typeface="Microsoft JhengHei"/>
              <a:cs typeface="Microsoft JhengHei"/>
              <a:sym typeface="Microsoft JhengHei"/>
            </a:endParaRPr>
          </a:p>
          <a:p>
            <a:pPr marL="635000" marR="0" lvl="1" indent="-174148" algn="l" defTabSz="914400" rtl="0" eaLnBrk="1" fontAlgn="auto" latinLnBrk="0" hangingPunct="1">
              <a:lnSpc>
                <a:spcPct val="90000"/>
              </a:lnSpc>
              <a:spcBef>
                <a:spcPts val="0"/>
              </a:spcBef>
              <a:spcAft>
                <a:spcPts val="0"/>
              </a:spcAft>
              <a:buClr>
                <a:srgbClr val="1F3864"/>
              </a:buClr>
              <a:buSzPct val="100000"/>
              <a:buFont typeface="Arial"/>
              <a:buChar char="•"/>
              <a:tabLst/>
              <a:defRPr/>
            </a:pPr>
            <a:r>
              <a:rPr lang="zh-TW" altLang="en-US" b="1" dirty="0">
                <a:solidFill>
                  <a:srgbClr val="1F3864"/>
                </a:solidFill>
                <a:latin typeface="Microsoft JhengHei"/>
                <a:ea typeface="Microsoft JhengHei"/>
                <a:cs typeface="Microsoft JhengHei"/>
                <a:sym typeface="Microsoft JhengHei"/>
              </a:rPr>
              <a:t>但</a:t>
            </a:r>
            <a:r>
              <a:rPr lang="zh-TW" altLang="en-US" b="1" dirty="0">
                <a:solidFill>
                  <a:srgbClr val="C00000"/>
                </a:solidFill>
                <a:latin typeface="Microsoft JhengHei"/>
                <a:ea typeface="Microsoft JhengHei"/>
                <a:cs typeface="Microsoft JhengHei"/>
                <a:sym typeface="Microsoft JhengHei"/>
              </a:rPr>
              <a:t>時間並非唯一的標準</a:t>
            </a:r>
            <a:endParaRPr lang="zh-TW" altLang="en-US" dirty="0"/>
          </a:p>
          <a:p>
            <a:pPr marL="0" indent="0">
              <a:lnSpc>
                <a:spcPct val="110000"/>
              </a:lnSpc>
              <a:buFont typeface="Symbol" panose="05050102010706020507" pitchFamily="18" charset="2"/>
              <a:buNone/>
            </a:pPr>
            <a:endParaRPr lang="en-US" altLang="zh-TW" b="1" dirty="0">
              <a:solidFill>
                <a:srgbClr val="C00000"/>
              </a:solidFill>
              <a:latin typeface="Microsoft JhengHei"/>
              <a:ea typeface="Microsoft JhengHei"/>
            </a:endParaRPr>
          </a:p>
          <a:p>
            <a:pPr marL="0" indent="0">
              <a:lnSpc>
                <a:spcPct val="110000"/>
              </a:lnSpc>
              <a:buFont typeface="Symbol" panose="05050102010706020507" pitchFamily="18" charset="2"/>
              <a:buNone/>
            </a:pPr>
            <a:r>
              <a:rPr lang="en-US" altLang="zh-TW" b="1" u="none" dirty="0">
                <a:solidFill>
                  <a:srgbClr val="C00000"/>
                </a:solidFill>
                <a:latin typeface="Microsoft JhengHei"/>
                <a:ea typeface="Microsoft JhengHei"/>
              </a:rPr>
              <a:t>1. </a:t>
            </a:r>
            <a:r>
              <a:rPr lang="zh-TW" altLang="en-US" b="1" u="none" dirty="0">
                <a:solidFill>
                  <a:srgbClr val="C00000"/>
                </a:solidFill>
                <a:latin typeface="Microsoft JhengHei"/>
                <a:ea typeface="Microsoft JhengHei"/>
              </a:rPr>
              <a:t>學業成績下降</a:t>
            </a:r>
            <a:endParaRPr lang="en-HK" altLang="zh-TW" b="1" u="none" dirty="0">
              <a:solidFill>
                <a:srgbClr val="C00000"/>
              </a:solidFill>
              <a:latin typeface="Microsoft JhengHei"/>
              <a:ea typeface="Microsoft JhengHei"/>
            </a:endParaRPr>
          </a:p>
          <a:p>
            <a:pPr marL="800100" lvl="1" indent="-342900">
              <a:lnSpc>
                <a:spcPct val="110000"/>
              </a:lnSpc>
              <a:buFont typeface="Symbol" panose="05050102010706020507" pitchFamily="18" charset="2"/>
              <a:buChar char=""/>
            </a:pPr>
            <a:r>
              <a:rPr lang="zh-TW" altLang="en-US" sz="1100" b="0" dirty="0">
                <a:solidFill>
                  <a:srgbClr val="1F3864"/>
                </a:solidFill>
                <a:latin typeface="Microsoft JhengHei"/>
                <a:ea typeface="Microsoft JhengHei"/>
              </a:rPr>
              <a:t>上課打瞌睡，影響專注力</a:t>
            </a:r>
          </a:p>
          <a:p>
            <a:pPr marL="800100" lvl="1" indent="-342900">
              <a:lnSpc>
                <a:spcPct val="110000"/>
              </a:lnSpc>
              <a:spcAft>
                <a:spcPts val="800"/>
              </a:spcAft>
              <a:buFont typeface="Symbol" panose="05050102010706020507" pitchFamily="18" charset="2"/>
              <a:buChar char=""/>
            </a:pPr>
            <a:r>
              <a:rPr lang="zh-TW" altLang="en-US" sz="1100" b="0" dirty="0">
                <a:solidFill>
                  <a:srgbClr val="1F3864"/>
                </a:solidFill>
                <a:latin typeface="Microsoft JhengHei"/>
                <a:ea typeface="Microsoft JhengHei"/>
              </a:rPr>
              <a:t>導致成績退步、甚至欠功課</a:t>
            </a:r>
          </a:p>
          <a:p>
            <a:pPr marL="800100" lvl="1" indent="-342900">
              <a:lnSpc>
                <a:spcPct val="110000"/>
              </a:lnSpc>
              <a:spcAft>
                <a:spcPts val="800"/>
              </a:spcAft>
              <a:buFont typeface="Symbol" panose="05050102010706020507" pitchFamily="18" charset="2"/>
              <a:buChar char=""/>
            </a:pPr>
            <a:r>
              <a:rPr lang="zh-TW" altLang="en-US" sz="1100" b="0" dirty="0">
                <a:solidFill>
                  <a:srgbClr val="1F3864"/>
                </a:solidFill>
                <a:latin typeface="Microsoft JhengHei"/>
                <a:ea typeface="Microsoft JhengHei"/>
              </a:rPr>
              <a:t>經常找藉口請病假或說謊</a:t>
            </a:r>
          </a:p>
          <a:p>
            <a:pPr marL="800100" lvl="1" indent="-342900">
              <a:lnSpc>
                <a:spcPct val="110000"/>
              </a:lnSpc>
              <a:spcAft>
                <a:spcPts val="800"/>
              </a:spcAft>
              <a:buFont typeface="Symbol" panose="05050102010706020507" pitchFamily="18" charset="2"/>
              <a:buChar char=""/>
            </a:pPr>
            <a:r>
              <a:rPr lang="zh-TW" altLang="en-US" sz="1100" b="0" dirty="0">
                <a:solidFill>
                  <a:srgbClr val="1F3864"/>
                </a:solidFill>
                <a:latin typeface="Microsoft JhengHei"/>
                <a:ea typeface="Microsoft JhengHei"/>
              </a:rPr>
              <a:t>放學後常無故遲歸</a:t>
            </a:r>
            <a:endParaRPr lang="en-HK" altLang="zh-TW" sz="1100" b="0" dirty="0">
              <a:solidFill>
                <a:srgbClr val="1F3864"/>
              </a:solidFill>
              <a:latin typeface="Microsoft JhengHei"/>
              <a:ea typeface="Microsoft JhengHei"/>
            </a:endParaRPr>
          </a:p>
          <a:p>
            <a:pPr marL="0" lvl="0" indent="0">
              <a:lnSpc>
                <a:spcPct val="110000"/>
              </a:lnSpc>
              <a:spcAft>
                <a:spcPts val="800"/>
              </a:spcAft>
              <a:buFont typeface="Symbol" panose="05050102010706020507" pitchFamily="18" charset="2"/>
              <a:buNone/>
            </a:pPr>
            <a:r>
              <a:rPr lang="en-HK" altLang="zh-TW" b="1" u="none" dirty="0">
                <a:solidFill>
                  <a:srgbClr val="C00000"/>
                </a:solidFill>
                <a:latin typeface="Microsoft JhengHei"/>
                <a:ea typeface="Microsoft JhengHei"/>
              </a:rPr>
              <a:t>2. </a:t>
            </a:r>
            <a:r>
              <a:rPr lang="zh-TW" altLang="en-US" b="1" u="none" dirty="0">
                <a:solidFill>
                  <a:srgbClr val="C00000"/>
                </a:solidFill>
                <a:latin typeface="Microsoft JhengHei"/>
                <a:ea typeface="Microsoft JhengHei"/>
              </a:rPr>
              <a:t>情緒</a:t>
            </a:r>
            <a:r>
              <a:rPr lang="zh-TW" altLang="en-US" b="1" dirty="0">
                <a:solidFill>
                  <a:srgbClr val="C00000"/>
                </a:solidFill>
                <a:highlight>
                  <a:srgbClr val="FFFF00"/>
                </a:highlight>
                <a:latin typeface="Microsoft JhengHei"/>
                <a:ea typeface="Microsoft JhengHei"/>
              </a:rPr>
              <a:t>容易</a:t>
            </a:r>
            <a:r>
              <a:rPr lang="zh-TW" altLang="en-US" b="1" u="none" dirty="0">
                <a:solidFill>
                  <a:srgbClr val="C00000"/>
                </a:solidFill>
                <a:latin typeface="Microsoft JhengHei"/>
                <a:ea typeface="Microsoft JhengHei"/>
              </a:rPr>
              <a:t>波動</a:t>
            </a:r>
            <a:endParaRPr lang="en-HK" altLang="zh-TW" b="0" u="none" dirty="0">
              <a:solidFill>
                <a:srgbClr val="C00000"/>
              </a:solidFill>
              <a:latin typeface="Microsoft JhengHei"/>
              <a:ea typeface="Microsoft JhengHei"/>
            </a:endParaRPr>
          </a:p>
          <a:p>
            <a:pPr marL="800100" marR="0" lvl="1" indent="-342900" algn="l" defTabSz="914400" rtl="0" eaLnBrk="1" fontAlgn="auto" latinLnBrk="0" hangingPunct="1">
              <a:lnSpc>
                <a:spcPct val="110000"/>
              </a:lnSpc>
              <a:spcBef>
                <a:spcPts val="0"/>
              </a:spcBef>
              <a:spcAft>
                <a:spcPts val="800"/>
              </a:spcAft>
              <a:buClr>
                <a:srgbClr val="000000"/>
              </a:buClr>
              <a:buSzPts val="1100"/>
              <a:buFont typeface="Arial" panose="020B0604020202020204" pitchFamily="34" charset="0"/>
              <a:buChar char="•"/>
              <a:tabLst/>
              <a:defRPr/>
            </a:pPr>
            <a:r>
              <a:rPr lang="zh-TW" altLang="en-US" sz="1100" b="0" dirty="0">
                <a:solidFill>
                  <a:srgbClr val="1F3864"/>
                </a:solidFill>
                <a:latin typeface="Microsoft JhengHei"/>
                <a:ea typeface="Microsoft JhengHei"/>
              </a:rPr>
              <a:t>當無法上網時，可能會表現出易發怒、煩躁、焦慮或抑鬱 </a:t>
            </a:r>
            <a:r>
              <a:rPr lang="en-HK" altLang="zh-TW" sz="1100" b="0" dirty="0">
                <a:solidFill>
                  <a:srgbClr val="1F3864"/>
                </a:solidFill>
                <a:latin typeface="Microsoft JhengHei"/>
                <a:ea typeface="Microsoft JhengHei"/>
                <a:sym typeface="Microsoft JhengHei"/>
              </a:rPr>
              <a:t>(</a:t>
            </a:r>
            <a:r>
              <a:rPr lang="zh-TW" altLang="en-US" sz="1100" b="0" dirty="0">
                <a:solidFill>
                  <a:srgbClr val="1F3864"/>
                </a:solidFill>
                <a:latin typeface="Microsoft JhengHei"/>
                <a:ea typeface="Microsoft JhengHei"/>
              </a:rPr>
              <a:t>如：擔心「錯過」上網，沒有網絡時感到失落</a:t>
            </a:r>
            <a:r>
              <a:rPr lang="en-HK" altLang="zh-TW" sz="1100" b="0" dirty="0">
                <a:solidFill>
                  <a:srgbClr val="1F3864"/>
                </a:solidFill>
                <a:latin typeface="Microsoft JhengHei"/>
                <a:ea typeface="Microsoft JhengHei"/>
                <a:sym typeface="Microsoft JhengHei"/>
              </a:rPr>
              <a:t>)</a:t>
            </a:r>
            <a:endParaRPr lang="zh-TW" altLang="en-US" sz="1100" b="0" dirty="0">
              <a:solidFill>
                <a:srgbClr val="1F3864"/>
              </a:solidFill>
              <a:latin typeface="Microsoft JhengHei"/>
              <a:ea typeface="Microsoft JhengHei"/>
            </a:endParaRPr>
          </a:p>
          <a:p>
            <a:pPr marL="457200" lvl="1" indent="0">
              <a:lnSpc>
                <a:spcPct val="110000"/>
              </a:lnSpc>
              <a:spcAft>
                <a:spcPts val="800"/>
              </a:spcAft>
              <a:buFont typeface="Symbol" panose="05050102010706020507" pitchFamily="18" charset="2"/>
              <a:buNone/>
            </a:pPr>
            <a:endParaRPr lang="zh-TW" altLang="en-US" b="1" dirty="0">
              <a:solidFill>
                <a:srgbClr val="C00000"/>
              </a:solidFill>
              <a:latin typeface="Microsoft JhengHei"/>
              <a:ea typeface="Microsoft JhengHei"/>
            </a:endParaRPr>
          </a:p>
          <a:p>
            <a:pPr marL="457200" lvl="1" indent="0">
              <a:lnSpc>
                <a:spcPct val="110000"/>
              </a:lnSpc>
              <a:spcAft>
                <a:spcPts val="800"/>
              </a:spcAft>
              <a:buFont typeface="Symbol" panose="05050102010706020507" pitchFamily="18" charset="2"/>
              <a:buNone/>
            </a:pPr>
            <a:endParaRPr lang="zh-TW" altLang="en-US" sz="1100" b="1" dirty="0">
              <a:solidFill>
                <a:srgbClr val="1F3864"/>
              </a:solidFill>
              <a:latin typeface="Microsoft JhengHei"/>
              <a:ea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b="1" dirty="0">
              <a:solidFill>
                <a:srgbClr val="C00000"/>
              </a:solidFill>
              <a:latin typeface="Microsoft JhengHei"/>
              <a:ea typeface="Microsoft JhengHei"/>
            </a:endParaRPr>
          </a:p>
          <a:p>
            <a:pPr marL="0" lvl="0" indent="0" algn="l" rtl="0">
              <a:spcBef>
                <a:spcPts val="0"/>
              </a:spcBef>
              <a:spcAft>
                <a:spcPts val="0"/>
              </a:spcAft>
              <a:buNone/>
            </a:pPr>
            <a:endParaRPr dirty="0"/>
          </a:p>
        </p:txBody>
      </p:sp>
      <p:sp>
        <p:nvSpPr>
          <p:cNvPr id="281" name="Google Shape;281;g37cf7eb4b25_2_19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04B1D507-39E2-C0FA-8E86-8A638E4F2FE5}"/>
            </a:ext>
          </a:extLst>
        </p:cNvPr>
        <p:cNvGrpSpPr/>
        <p:nvPr/>
      </p:nvGrpSpPr>
      <p:grpSpPr>
        <a:xfrm>
          <a:off x="0" y="0"/>
          <a:ext cx="0" cy="0"/>
          <a:chOff x="0" y="0"/>
          <a:chExt cx="0" cy="0"/>
        </a:xfrm>
      </p:grpSpPr>
      <p:sp>
        <p:nvSpPr>
          <p:cNvPr id="280" name="Google Shape;280;g37cf7eb4b25_2_191:notes">
            <a:extLst>
              <a:ext uri="{FF2B5EF4-FFF2-40B4-BE49-F238E27FC236}">
                <a16:creationId xmlns:a16="http://schemas.microsoft.com/office/drawing/2014/main" id="{902E347C-21EA-2457-E975-ED543A1173C2}"/>
              </a:ext>
            </a:extLst>
          </p:cNvPr>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460852" indent="-457200">
              <a:buClr>
                <a:srgbClr val="C00000"/>
              </a:buClr>
              <a:buSzPct val="100000"/>
              <a:buFont typeface="Arial"/>
              <a:buAutoNum type="arabicPeriod" startAt="3"/>
            </a:pPr>
            <a:r>
              <a:rPr lang="zh-TW" altLang="en-US" b="1" dirty="0">
                <a:solidFill>
                  <a:srgbClr val="C00000"/>
                </a:solidFill>
                <a:latin typeface="Microsoft JhengHei"/>
                <a:ea typeface="Microsoft JhengHei"/>
              </a:rPr>
              <a:t>社交退縮</a:t>
            </a:r>
            <a:endParaRPr lang="en-HK" altLang="zh-TW" b="1" dirty="0">
              <a:solidFill>
                <a:srgbClr val="C00000"/>
              </a:solidFill>
              <a:latin typeface="Microsoft JhengHei"/>
              <a:ea typeface="Microsoft JhengHei"/>
            </a:endParaRPr>
          </a:p>
          <a:p>
            <a:pPr marL="800100" lvl="1" indent="-342900">
              <a:lnSpc>
                <a:spcPct val="110000"/>
              </a:lnSpc>
              <a:spcAft>
                <a:spcPts val="800"/>
              </a:spcAft>
              <a:buFont typeface="Symbol" panose="05050102010706020507" pitchFamily="18" charset="2"/>
              <a:buChar char=""/>
            </a:pPr>
            <a:r>
              <a:rPr lang="zh-TW" altLang="en-US" sz="1100" b="0" dirty="0">
                <a:solidFill>
                  <a:srgbClr val="1F3864"/>
                </a:solidFill>
                <a:latin typeface="Microsoft JhengHei"/>
                <a:ea typeface="Microsoft JhengHei"/>
              </a:rPr>
              <a:t>減少或不願參加與家人或朋友的面對面互動，傾向獨自上網</a:t>
            </a:r>
            <a:endParaRPr lang="en-HK" altLang="zh-TW" sz="1100" b="0" dirty="0">
              <a:solidFill>
                <a:srgbClr val="1F3864"/>
              </a:solidFill>
              <a:latin typeface="Microsoft JhengHei"/>
              <a:ea typeface="Microsoft JhengHei"/>
            </a:endParaRPr>
          </a:p>
          <a:p>
            <a:pPr marL="800100" lvl="1" indent="-342900">
              <a:lnSpc>
                <a:spcPct val="110000"/>
              </a:lnSpc>
              <a:spcAft>
                <a:spcPts val="800"/>
              </a:spcAft>
              <a:buFont typeface="Symbol" panose="05050102010706020507" pitchFamily="18" charset="2"/>
              <a:buChar char=""/>
            </a:pPr>
            <a:r>
              <a:rPr lang="zh-TW" altLang="en-US" sz="1100" b="0" dirty="0">
                <a:solidFill>
                  <a:srgbClr val="1F3864"/>
                </a:solidFill>
                <a:latin typeface="Microsoft JhengHei"/>
                <a:ea typeface="Microsoft JhengHei"/>
              </a:rPr>
              <a:t>只依賴網上社交</a:t>
            </a:r>
            <a:br>
              <a:rPr lang="en-HK" altLang="zh-TW" sz="1100" b="1" dirty="0">
                <a:solidFill>
                  <a:srgbClr val="1F3864"/>
                </a:solidFill>
                <a:latin typeface="Microsoft JhengHei"/>
                <a:ea typeface="Microsoft JhengHei"/>
              </a:rPr>
            </a:br>
            <a:endParaRPr lang="zh-TW" altLang="en-US" sz="1100" b="1" dirty="0">
              <a:solidFill>
                <a:srgbClr val="1F3864"/>
              </a:solidFill>
              <a:latin typeface="Microsoft JhengHei"/>
              <a:ea typeface="Microsoft JhengHei"/>
            </a:endParaRPr>
          </a:p>
          <a:p>
            <a:pPr marL="460852" indent="-457200">
              <a:buClr>
                <a:srgbClr val="C00000"/>
              </a:buClr>
              <a:buSzPct val="100000"/>
              <a:buAutoNum type="arabicPeriod" startAt="4"/>
            </a:pPr>
            <a:r>
              <a:rPr lang="zh-TW" altLang="en-US" b="1" dirty="0">
                <a:solidFill>
                  <a:srgbClr val="C00000"/>
                </a:solidFill>
                <a:latin typeface="Microsoft JhengHei"/>
                <a:ea typeface="Microsoft JhengHei"/>
              </a:rPr>
              <a:t>日夜顛倒</a:t>
            </a:r>
            <a:endParaRPr lang="en-HK" altLang="zh-TW" b="1" dirty="0">
              <a:solidFill>
                <a:srgbClr val="C00000"/>
              </a:solidFill>
              <a:latin typeface="Microsoft JhengHei"/>
              <a:ea typeface="Microsoft JhengHei"/>
            </a:endParaRPr>
          </a:p>
          <a:p>
            <a:pPr marL="800100" lvl="1" indent="-342900">
              <a:lnSpc>
                <a:spcPct val="110000"/>
              </a:lnSpc>
              <a:spcAft>
                <a:spcPts val="800"/>
              </a:spcAft>
              <a:buFont typeface="Symbol" panose="05050102010706020507" pitchFamily="18" charset="2"/>
              <a:buChar char=""/>
            </a:pPr>
            <a:r>
              <a:rPr lang="zh-TW" altLang="en-US" sz="1100" b="0" dirty="0">
                <a:solidFill>
                  <a:srgbClr val="1F3864"/>
                </a:solidFill>
                <a:latin typeface="Microsoft JhengHei"/>
                <a:ea typeface="Microsoft JhengHei"/>
              </a:rPr>
              <a:t>熬夜上網，影響作息，甚至導致失眠</a:t>
            </a:r>
          </a:p>
          <a:p>
            <a:pPr marL="800100" lvl="1" indent="-342900">
              <a:lnSpc>
                <a:spcPct val="110000"/>
              </a:lnSpc>
              <a:spcAft>
                <a:spcPts val="800"/>
              </a:spcAft>
              <a:buFont typeface="Symbol" panose="05050102010706020507" pitchFamily="18" charset="2"/>
              <a:buChar char=""/>
            </a:pPr>
            <a:r>
              <a:rPr lang="zh-TW" altLang="en-US" sz="1100" b="0" dirty="0">
                <a:solidFill>
                  <a:srgbClr val="1F3864"/>
                </a:solidFill>
                <a:latin typeface="Microsoft JhengHei"/>
                <a:ea typeface="Microsoft JhengHei"/>
              </a:rPr>
              <a:t>白天心神恍惚，精神不振</a:t>
            </a:r>
            <a:endParaRPr lang="en-HK" altLang="zh-TW" sz="1100" b="0" dirty="0">
              <a:solidFill>
                <a:srgbClr val="1F3864"/>
              </a:solidFill>
              <a:latin typeface="Microsoft JhengHei"/>
              <a:ea typeface="Microsoft JhengHei"/>
            </a:endParaRPr>
          </a:p>
          <a:p>
            <a:pPr marL="0" indent="0">
              <a:lnSpc>
                <a:spcPct val="110000"/>
              </a:lnSpc>
              <a:spcAft>
                <a:spcPts val="800"/>
              </a:spcAft>
              <a:buFont typeface="Symbol" panose="05050102010706020507" pitchFamily="18" charset="2"/>
              <a:buNone/>
            </a:pPr>
            <a:endParaRPr lang="zh-TW" altLang="en-US" sz="1100" b="1" dirty="0">
              <a:solidFill>
                <a:srgbClr val="1F3864"/>
              </a:solidFill>
              <a:latin typeface="Microsoft JhengHei"/>
              <a:ea typeface="Microsoft JhengHei"/>
            </a:endParaRPr>
          </a:p>
          <a:p>
            <a:pPr marL="460852" indent="-457200">
              <a:buClr>
                <a:srgbClr val="C00000"/>
              </a:buClr>
              <a:buSzPct val="100000"/>
              <a:buAutoNum type="arabicPeriod" startAt="5"/>
            </a:pPr>
            <a:r>
              <a:rPr lang="zh-TW" altLang="en-US" b="1" dirty="0">
                <a:solidFill>
                  <a:srgbClr val="C00000"/>
                </a:solidFill>
                <a:latin typeface="Microsoft JhengHei"/>
                <a:ea typeface="Microsoft JhengHei"/>
              </a:rPr>
              <a:t>上網時間失控</a:t>
            </a:r>
            <a:endParaRPr lang="en-HK" altLang="zh-TW" b="1" dirty="0">
              <a:solidFill>
                <a:srgbClr val="C00000"/>
              </a:solidFill>
              <a:latin typeface="Microsoft JhengHei"/>
              <a:ea typeface="Microsoft JhengHei"/>
            </a:endParaRPr>
          </a:p>
          <a:p>
            <a:pPr marL="800100" lvl="1" indent="-342900">
              <a:lnSpc>
                <a:spcPct val="110000"/>
              </a:lnSpc>
              <a:spcAft>
                <a:spcPts val="800"/>
              </a:spcAft>
              <a:buFont typeface="Symbol" panose="05050102010706020507" pitchFamily="18" charset="2"/>
              <a:buChar char=""/>
            </a:pPr>
            <a:r>
              <a:rPr lang="zh-TW" altLang="en-US" sz="1100" b="0" dirty="0">
                <a:solidFill>
                  <a:srgbClr val="1F3864"/>
                </a:solidFill>
                <a:latin typeface="Microsoft JhengHei"/>
                <a:ea typeface="Microsoft JhengHei"/>
              </a:rPr>
              <a:t>難以停止上網，即使已超過原定時間，仍持續使用</a:t>
            </a:r>
          </a:p>
          <a:p>
            <a:pPr marL="800100" lvl="1" indent="-342900">
              <a:lnSpc>
                <a:spcPct val="110000"/>
              </a:lnSpc>
              <a:spcAft>
                <a:spcPts val="800"/>
              </a:spcAft>
              <a:buFont typeface="Symbol" panose="05050102010706020507" pitchFamily="18" charset="2"/>
              <a:buChar char=""/>
            </a:pPr>
            <a:r>
              <a:rPr lang="zh-TW" altLang="en-US" sz="1100" b="0" dirty="0">
                <a:solidFill>
                  <a:srgbClr val="1F3864"/>
                </a:solidFill>
                <a:latin typeface="Microsoft JhengHei"/>
                <a:ea typeface="Microsoft JhengHei"/>
              </a:rPr>
              <a:t>如：原本說「只玩</a:t>
            </a:r>
            <a:r>
              <a:rPr lang="en-US" altLang="zh-TW" sz="1100" b="0" dirty="0">
                <a:solidFill>
                  <a:srgbClr val="1F3864"/>
                </a:solidFill>
                <a:latin typeface="Microsoft JhengHei"/>
                <a:ea typeface="Microsoft JhengHei"/>
              </a:rPr>
              <a:t>10</a:t>
            </a:r>
            <a:r>
              <a:rPr lang="zh-TW" altLang="en-US" sz="1100" b="0" dirty="0">
                <a:solidFill>
                  <a:srgbClr val="1F3864"/>
                </a:solidFill>
                <a:latin typeface="Microsoft JhengHei"/>
                <a:ea typeface="Microsoft JhengHei"/>
              </a:rPr>
              <a:t>分鐘」，結果一玩就是幾小時</a:t>
            </a:r>
          </a:p>
          <a:p>
            <a:pPr marL="0" lvl="0" indent="0" algn="l" rtl="0">
              <a:spcBef>
                <a:spcPts val="0"/>
              </a:spcBef>
              <a:spcAft>
                <a:spcPts val="0"/>
              </a:spcAft>
              <a:buNone/>
            </a:pPr>
            <a:endParaRPr dirty="0"/>
          </a:p>
        </p:txBody>
      </p:sp>
      <p:sp>
        <p:nvSpPr>
          <p:cNvPr id="281" name="Google Shape;281;g37cf7eb4b25_2_191:notes">
            <a:extLst>
              <a:ext uri="{FF2B5EF4-FFF2-40B4-BE49-F238E27FC236}">
                <a16:creationId xmlns:a16="http://schemas.microsoft.com/office/drawing/2014/main" id="{1B2D7F46-2908-58D3-6A0E-1A0FA18607EC}"/>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5024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7cf7eb4b25_2_20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37cf7eb4b25_2_20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上網成癮：問題的背後 </a:t>
            </a:r>
            <a:r>
              <a:rPr lang="en-US" altLang="zh-TW" sz="1100" b="1" dirty="0">
                <a:solidFill>
                  <a:schemeClr val="lt1"/>
                </a:solidFill>
                <a:latin typeface="Microsoft JhengHei"/>
                <a:ea typeface="Microsoft JhengHei"/>
                <a:cs typeface="Microsoft JhengHei"/>
                <a:sym typeface="Microsoft JhengHei"/>
              </a:rPr>
              <a:t>- </a:t>
            </a:r>
            <a:r>
              <a:rPr lang="zh-TW" altLang="en-US" sz="1100" b="1" dirty="0">
                <a:solidFill>
                  <a:schemeClr val="lt1"/>
                </a:solidFill>
                <a:latin typeface="Microsoft JhengHei"/>
                <a:ea typeface="Microsoft JhengHei"/>
                <a:cs typeface="Microsoft JhengHei"/>
                <a:sym typeface="Microsoft JhengHei"/>
              </a:rPr>
              <a:t>背後的問題</a:t>
            </a:r>
            <a:endParaRPr lang="zh-TW" altLang="en-US" sz="1100" dirty="0">
              <a:solidFill>
                <a:schemeClr val="lt1"/>
              </a:solidFill>
              <a:latin typeface="Calibri"/>
              <a:ea typeface="Calibri"/>
              <a:cs typeface="Calibri"/>
              <a:sym typeface="Calibri"/>
            </a:endParaRPr>
          </a:p>
          <a:p>
            <a:pPr marL="0" lvl="0" indent="0" algn="l" rtl="0">
              <a:spcBef>
                <a:spcPts val="0"/>
              </a:spcBef>
              <a:spcAft>
                <a:spcPts val="0"/>
              </a:spcAft>
              <a:buNone/>
            </a:pPr>
            <a:endParaRPr lang="en-HK"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家長對子女上網</a:t>
            </a:r>
            <a:r>
              <a:rPr lang="zh-TW" altLang="en-US" sz="1100" b="1" i="0" u="none" strike="noStrike" cap="none" dirty="0">
                <a:solidFill>
                  <a:srgbClr val="000000"/>
                </a:solidFill>
                <a:latin typeface="Arial"/>
                <a:ea typeface="Microsoft JhengHei"/>
                <a:cs typeface="Arial"/>
                <a:sym typeface="Microsoft JhengHei"/>
              </a:rPr>
              <a:t>／</a:t>
            </a:r>
            <a:r>
              <a:rPr lang="zh-TW" altLang="en-US" sz="1100" b="1" dirty="0">
                <a:solidFill>
                  <a:schemeClr val="lt1"/>
                </a:solidFill>
                <a:latin typeface="Microsoft JhengHei"/>
                <a:ea typeface="Microsoft JhengHei"/>
                <a:cs typeface="Microsoft JhengHei"/>
                <a:sym typeface="Microsoft JhengHei"/>
              </a:rPr>
              <a:t>打機的看法 及 </a:t>
            </a:r>
            <a:r>
              <a:rPr lang="zh-TW" altLang="en-US" sz="1100" b="1" dirty="0">
                <a:solidFill>
                  <a:srgbClr val="FFFFFF"/>
                </a:solidFill>
                <a:latin typeface="Microsoft JhengHei"/>
                <a:ea typeface="Microsoft JhengHei"/>
                <a:cs typeface="Microsoft JhengHei"/>
                <a:sym typeface="Microsoft JhengHei"/>
              </a:rPr>
              <a:t>上網</a:t>
            </a:r>
            <a:r>
              <a:rPr lang="zh-TW" altLang="en-US" sz="1100" b="1" i="0" u="none" strike="noStrike" cap="none" dirty="0">
                <a:solidFill>
                  <a:srgbClr val="000000"/>
                </a:solidFill>
                <a:latin typeface="Arial"/>
                <a:ea typeface="Microsoft JhengHei"/>
                <a:cs typeface="Arial"/>
                <a:sym typeface="Microsoft JhengHei"/>
              </a:rPr>
              <a:t>／</a:t>
            </a:r>
            <a:r>
              <a:rPr lang="zh-TW" altLang="en-US" sz="1100" b="1" dirty="0">
                <a:solidFill>
                  <a:srgbClr val="FFFFFF"/>
                </a:solidFill>
                <a:latin typeface="Microsoft JhengHei"/>
                <a:ea typeface="Microsoft JhengHei"/>
                <a:cs typeface="Microsoft JhengHei"/>
                <a:sym typeface="Microsoft JhengHei"/>
              </a:rPr>
              <a:t>打機對子女有甚麼意義</a:t>
            </a:r>
            <a:r>
              <a:rPr lang="en-US" altLang="zh-TW" sz="1100" b="1" dirty="0">
                <a:solidFill>
                  <a:srgbClr val="FFFFFF"/>
                </a:solidFill>
                <a:latin typeface="Microsoft JhengHei"/>
                <a:ea typeface="Microsoft JhengHei"/>
                <a:cs typeface="Microsoft JhengHei"/>
                <a:sym typeface="Microsoft JhengHei"/>
              </a:rPr>
              <a:t>?</a:t>
            </a:r>
            <a:endParaRPr lang="en-HK" altLang="zh-TW" sz="1100" b="1" dirty="0">
              <a:solidFill>
                <a:srgbClr val="FFFFFF"/>
              </a:solidFill>
              <a:latin typeface="Microsoft JhengHei"/>
              <a:ea typeface="Microsoft JhengHei"/>
              <a:cs typeface="Microsoft JhengHei"/>
              <a:sym typeface="Microsoft JhengHei"/>
            </a:endParaRPr>
          </a:p>
          <a:p>
            <a:pPr lvl="0">
              <a:buFont typeface="+mj-lt"/>
              <a:buAutoNum type="arabicPeriod"/>
            </a:pPr>
            <a:r>
              <a:rPr lang="zh-TW" altLang="en-US" sz="1100" b="0" i="0" u="none" strike="noStrike" cap="none" dirty="0">
                <a:solidFill>
                  <a:srgbClr val="000000"/>
                </a:solidFill>
                <a:effectLst/>
                <a:latin typeface="Arial"/>
                <a:ea typeface="Arial"/>
                <a:cs typeface="Arial"/>
                <a:sym typeface="Arial"/>
              </a:rPr>
              <a:t>引導家長思考上網成癮背後的問題，雙方的取態（「家長對子女的上網成癮的背後隱憂」及「子女於上網所獲得到的好處」），才能更明白上網成癮的根源，而不是一刀切不容許子女上網</a:t>
            </a:r>
            <a:r>
              <a:rPr lang="zh-TW" altLang="zh-HK" sz="1100" b="0" dirty="0">
                <a:solidFill>
                  <a:schemeClr val="dk1"/>
                </a:solidFill>
                <a:latin typeface="Microsoft JhengHei"/>
                <a:ea typeface="Microsoft JhengHei"/>
                <a:cs typeface="Microsoft JhengHei"/>
                <a:sym typeface="Microsoft JhengHei"/>
              </a:rPr>
              <a:t>。</a:t>
            </a:r>
            <a:endParaRPr lang="zh-TW" altLang="en-US" sz="1100" b="0" i="0" u="none" strike="noStrike" cap="none" dirty="0">
              <a:solidFill>
                <a:srgbClr val="000000"/>
              </a:solidFill>
              <a:effectLst/>
              <a:latin typeface="Arial"/>
              <a:ea typeface="Arial"/>
              <a:cs typeface="Arial"/>
              <a:sym typeface="Arial"/>
            </a:endParaRPr>
          </a:p>
          <a:p>
            <a:pPr lvl="0">
              <a:buFont typeface="+mj-lt"/>
              <a:buAutoNum type="arabicPeriod"/>
            </a:pPr>
            <a:r>
              <a:rPr lang="zh-TW" altLang="en-US" sz="1100" b="0" i="0" u="none" strike="noStrike" cap="none" dirty="0">
                <a:solidFill>
                  <a:srgbClr val="000000"/>
                </a:solidFill>
                <a:effectLst/>
                <a:latin typeface="Arial"/>
                <a:ea typeface="Arial"/>
                <a:cs typeface="Arial"/>
                <a:sym typeface="Arial"/>
              </a:rPr>
              <a:t>邀請</a:t>
            </a:r>
            <a:r>
              <a:rPr lang="en-US" altLang="zh-TW" sz="1100" b="0" i="0" u="none" strike="noStrike" cap="none" dirty="0">
                <a:solidFill>
                  <a:srgbClr val="000000"/>
                </a:solidFill>
                <a:effectLst/>
                <a:latin typeface="Arial"/>
                <a:ea typeface="Arial"/>
                <a:cs typeface="Arial"/>
                <a:sym typeface="Arial"/>
              </a:rPr>
              <a:t>2</a:t>
            </a:r>
            <a:r>
              <a:rPr lang="zh-TW" altLang="en-US" sz="1100" b="0" i="0" u="none" strike="noStrike" cap="none" dirty="0">
                <a:solidFill>
                  <a:srgbClr val="000000"/>
                </a:solidFill>
                <a:effectLst/>
                <a:latin typeface="Arial"/>
                <a:ea typeface="Arial"/>
                <a:cs typeface="Arial"/>
                <a:sym typeface="Arial"/>
              </a:rPr>
              <a:t>至</a:t>
            </a:r>
            <a:r>
              <a:rPr lang="en-US" altLang="zh-TW" sz="1100" b="0" i="0" u="none" strike="noStrike" cap="none" dirty="0">
                <a:solidFill>
                  <a:srgbClr val="000000"/>
                </a:solidFill>
                <a:effectLst/>
                <a:latin typeface="Arial"/>
                <a:ea typeface="Arial"/>
                <a:cs typeface="Arial"/>
                <a:sym typeface="Arial"/>
              </a:rPr>
              <a:t>3</a:t>
            </a:r>
            <a:r>
              <a:rPr lang="zh-TW" altLang="en-US" sz="1100" b="0" i="0" u="none" strike="noStrike" cap="none" dirty="0">
                <a:solidFill>
                  <a:srgbClr val="000000"/>
                </a:solidFill>
                <a:effectLst/>
                <a:latin typeface="Arial"/>
                <a:ea typeface="Arial"/>
                <a:cs typeface="Arial"/>
                <a:sym typeface="Arial"/>
              </a:rPr>
              <a:t>位家長分享：他們對「子女上網成癮的擔憂」及「子女上網背後的情感需要」</a:t>
            </a:r>
            <a:r>
              <a:rPr lang="zh-TW" altLang="zh-HK" sz="1100" b="0" dirty="0">
                <a:solidFill>
                  <a:schemeClr val="dk1"/>
                </a:solidFill>
                <a:latin typeface="Microsoft JhengHei"/>
                <a:ea typeface="Microsoft JhengHei"/>
                <a:cs typeface="Microsoft JhengHei"/>
                <a:sym typeface="Microsoft JhengHei"/>
              </a:rPr>
              <a:t>。</a:t>
            </a:r>
            <a:endParaRPr lang="en-HK" altLang="zh-TW" sz="1100" b="0" i="0" u="none" strike="noStrike" cap="none" dirty="0">
              <a:solidFill>
                <a:srgbClr val="000000"/>
              </a:solidFill>
              <a:effectLst/>
              <a:latin typeface="Arial"/>
              <a:ea typeface="Arial"/>
              <a:cs typeface="Arial"/>
              <a:sym typeface="Arial"/>
            </a:endParaRPr>
          </a:p>
          <a:p>
            <a:pPr lvl="0">
              <a:buFont typeface="+mj-lt"/>
              <a:buAutoNum type="arabicPeriod"/>
            </a:pPr>
            <a:r>
              <a:rPr lang="zh-TW" altLang="en-US" sz="1100" b="0" i="0" u="none" strike="noStrike" cap="none" dirty="0">
                <a:solidFill>
                  <a:srgbClr val="000000"/>
                </a:solidFill>
                <a:effectLst/>
                <a:latin typeface="Arial"/>
                <a:ea typeface="Arial"/>
                <a:cs typeface="Arial"/>
                <a:sym typeface="Arial"/>
              </a:rPr>
              <a:t>小結：</a:t>
            </a:r>
            <a:endParaRPr lang="en-HK" altLang="zh-TW" sz="1100" b="0" i="0" u="none" strike="noStrike" cap="none" dirty="0">
              <a:solidFill>
                <a:srgbClr val="000000"/>
              </a:solidFill>
              <a:effectLst/>
              <a:latin typeface="Arial"/>
              <a:ea typeface="Arial"/>
              <a:cs typeface="Arial"/>
              <a:sym typeface="Arial"/>
            </a:endParaRPr>
          </a:p>
          <a:p>
            <a:pPr marL="914400" lvl="1" indent="-298450"/>
            <a:r>
              <a:rPr lang="zh-TW" altLang="en-US" sz="1100" b="0" i="0" u="none" strike="noStrike" cap="none" dirty="0">
                <a:solidFill>
                  <a:srgbClr val="000000"/>
                </a:solidFill>
                <a:effectLst/>
                <a:latin typeface="Arial"/>
                <a:ea typeface="Microsoft JhengHei"/>
                <a:cs typeface="Arial"/>
                <a:sym typeface="Arial"/>
              </a:rPr>
              <a:t>上網已是</a:t>
            </a:r>
            <a:r>
              <a:rPr lang="zh-TW" altLang="en-US" sz="1100" b="0" i="0" u="none" strike="noStrike" cap="none" dirty="0">
                <a:solidFill>
                  <a:srgbClr val="000000"/>
                </a:solidFill>
                <a:effectLst/>
                <a:latin typeface="Arial"/>
                <a:ea typeface="Microsoft JhengHei"/>
                <a:cs typeface="Arial"/>
                <a:sym typeface="Microsoft JhengHei"/>
              </a:rPr>
              <a:t>生活的一部分，也是子女其中一個減壓方法。</a:t>
            </a:r>
            <a:endParaRPr lang="en-HK" altLang="zh-TW" sz="1100" b="0" i="0" u="none" strike="noStrike" cap="none" dirty="0">
              <a:solidFill>
                <a:srgbClr val="000000"/>
              </a:solidFill>
              <a:effectLst/>
              <a:latin typeface="Arial"/>
              <a:ea typeface="Microsoft JhengHei"/>
              <a:cs typeface="Arial"/>
              <a:sym typeface="Microsoft JhengHei"/>
            </a:endParaRPr>
          </a:p>
          <a:p>
            <a:pPr marL="914400" lvl="1" indent="-298450"/>
            <a:r>
              <a:rPr lang="zh-TW" altLang="en-US" sz="1100" b="0" i="0" u="none" strike="noStrike" cap="none" dirty="0">
                <a:solidFill>
                  <a:srgbClr val="000000"/>
                </a:solidFill>
                <a:effectLst/>
                <a:latin typeface="Arial"/>
                <a:ea typeface="Microsoft JhengHei"/>
                <a:cs typeface="Arial"/>
                <a:sym typeface="Microsoft JhengHei"/>
              </a:rPr>
              <a:t>上網成癮往往是源自於青少年未獲滿足的情感需求。</a:t>
            </a:r>
            <a:endParaRPr lang="en-HK" altLang="zh-TW" sz="1100" b="0" i="0" u="none" strike="noStrike" cap="none" dirty="0">
              <a:solidFill>
                <a:srgbClr val="000000"/>
              </a:solidFill>
              <a:effectLst/>
              <a:latin typeface="Arial"/>
              <a:ea typeface="Microsoft JhengHei"/>
              <a:cs typeface="Arial"/>
              <a:sym typeface="Microsoft JhengHei"/>
            </a:endParaRPr>
          </a:p>
          <a:p>
            <a:pPr marL="914400" lvl="1" indent="-298450"/>
            <a:r>
              <a:rPr lang="zh-TW" altLang="en-US" sz="1100" b="0" i="0" u="none" strike="noStrike" cap="none" dirty="0">
                <a:solidFill>
                  <a:srgbClr val="000000"/>
                </a:solidFill>
                <a:effectLst/>
                <a:latin typeface="Arial"/>
                <a:ea typeface="Microsoft JhengHei"/>
                <a:cs typeface="Arial"/>
                <a:sym typeface="Microsoft JhengHei"/>
              </a:rPr>
              <a:t>因此，家長應先理解子女上網成癮背後的需求，才能從根源入手，引導子女以更健康的方式去滿足這些需求，逐步減少上網時間。</a:t>
            </a:r>
          </a:p>
          <a:p>
            <a:pPr lvl="0"/>
            <a:endParaRPr lang="en-HK" sz="1100" b="0" i="0" u="none" strike="noStrike" cap="none" dirty="0">
              <a:solidFill>
                <a:srgbClr val="000000"/>
              </a:solidFill>
              <a:effectLst/>
              <a:latin typeface="Arial"/>
              <a:ea typeface="Arial"/>
              <a:cs typeface="Arial"/>
              <a:sym typeface="Arial"/>
            </a:endParaRPr>
          </a:p>
          <a:p>
            <a:pPr lvl="0"/>
            <a:endParaRPr lang="en-HK" sz="1100" b="0" i="0" u="none" strike="noStrike" cap="none" dirty="0">
              <a:solidFill>
                <a:srgbClr val="000000"/>
              </a:solidFill>
              <a:effectLst/>
              <a:latin typeface="Arial"/>
              <a:ea typeface="Arial"/>
              <a:cs typeface="Arial"/>
              <a:sym typeface="Arial"/>
            </a:endParaRPr>
          </a:p>
          <a:p>
            <a:pPr lvl="0"/>
            <a:endParaRPr lang="en-HK"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altLang="zh-TW" sz="1100" b="1" dirty="0">
              <a:solidFill>
                <a:srgbClr val="FFFFFF"/>
              </a:solidFill>
              <a:latin typeface="Microsoft JhengHei"/>
              <a:ea typeface="Microsoft JhengHei"/>
              <a:cs typeface="Microsoft JhengHei"/>
              <a:sym typeface="Microsoft JhengHei"/>
            </a:endParaRPr>
          </a:p>
        </p:txBody>
      </p:sp>
      <p:sp>
        <p:nvSpPr>
          <p:cNvPr id="295" name="Google Shape;295;g37cf7eb4b25_2_202: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7cf7eb4b25_2_220: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37cf7eb4b25_2_220: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zh-TW" altLang="en-US" sz="1100" b="1" u="sng" dirty="0">
                <a:solidFill>
                  <a:schemeClr val="lt1"/>
                </a:solidFill>
                <a:latin typeface="Microsoft JhengHei"/>
                <a:ea typeface="Microsoft JhengHei"/>
                <a:cs typeface="Microsoft JhengHei"/>
                <a:sym typeface="Microsoft JhengHei"/>
              </a:rPr>
              <a:t>上網成癮原因 </a:t>
            </a:r>
            <a:r>
              <a:rPr lang="en-HK" altLang="zh-TW" sz="1100" b="1" u="sng" dirty="0">
                <a:solidFill>
                  <a:schemeClr val="lt1"/>
                </a:solidFill>
                <a:latin typeface="Microsoft JhengHei"/>
                <a:ea typeface="Microsoft JhengHei"/>
                <a:cs typeface="Microsoft JhengHei"/>
                <a:sym typeface="Microsoft JhengHei"/>
              </a:rPr>
              <a:t>:</a:t>
            </a:r>
            <a:r>
              <a:rPr lang="zh-TW" altLang="en-US" sz="1100" b="1" u="sng" dirty="0">
                <a:solidFill>
                  <a:schemeClr val="lt1"/>
                </a:solidFill>
                <a:latin typeface="Microsoft JhengHei"/>
                <a:ea typeface="Microsoft JhengHei"/>
                <a:cs typeface="Microsoft JhengHei"/>
                <a:sym typeface="Microsoft JhengHei"/>
              </a:rPr>
              <a:t> </a:t>
            </a:r>
            <a:r>
              <a:rPr lang="en-HK" altLang="zh-TW" sz="1100" b="1" u="sng" dirty="0">
                <a:solidFill>
                  <a:schemeClr val="lt1"/>
                </a:solidFill>
                <a:latin typeface="Microsoft JhengHei"/>
                <a:ea typeface="Microsoft JhengHei"/>
                <a:cs typeface="Microsoft JhengHei"/>
                <a:sym typeface="Microsoft JhengHei"/>
              </a:rPr>
              <a:t>(</a:t>
            </a:r>
            <a:r>
              <a:rPr lang="en-US" altLang="zh-TW" b="1" u="sng" dirty="0"/>
              <a:t>1) </a:t>
            </a:r>
            <a:r>
              <a:rPr lang="zh-TW" b="1" u="sng" dirty="0"/>
              <a:t>網絡的特質</a:t>
            </a:r>
            <a:endParaRPr b="1" u="sng" dirty="0"/>
          </a:p>
          <a:p>
            <a:pPr marL="457200" lvl="1" indent="0" algn="l" rtl="0">
              <a:lnSpc>
                <a:spcPct val="90000"/>
              </a:lnSpc>
              <a:spcBef>
                <a:spcPts val="1000"/>
              </a:spcBef>
              <a:spcAft>
                <a:spcPts val="0"/>
              </a:spcAft>
              <a:buClr>
                <a:srgbClr val="000000"/>
              </a:buClr>
              <a:buSzPts val="1200"/>
              <a:buFont typeface="Arial"/>
              <a:buNone/>
            </a:pPr>
            <a:r>
              <a:rPr lang="en-HK" altLang="zh-TW" sz="1200" b="1" dirty="0">
                <a:solidFill>
                  <a:srgbClr val="000000"/>
                </a:solidFill>
              </a:rPr>
              <a:t>1.</a:t>
            </a:r>
            <a:r>
              <a:rPr lang="zh-TW" sz="1800" b="1" dirty="0">
                <a:effectLst/>
                <a:latin typeface="Times New Roman" panose="02020603050405020304" pitchFamily="18" charset="0"/>
                <a:ea typeface="新細明體" panose="02020500000000000000" pitchFamily="18" charset="-120"/>
                <a:cs typeface="Times New Roman" panose="02020603050405020304" pitchFamily="18" charset="0"/>
              </a:rPr>
              <a:t>資訊可自由取用</a:t>
            </a:r>
            <a:br>
              <a:rPr lang="zh-TW" sz="1200" b="1" dirty="0">
                <a:solidFill>
                  <a:srgbClr val="000000"/>
                </a:solidFill>
              </a:rPr>
            </a:br>
            <a:r>
              <a:rPr lang="zh-TW" sz="1200" b="0" dirty="0">
                <a:solidFill>
                  <a:srgbClr val="000000"/>
                </a:solidFill>
              </a:rPr>
              <a:t>-</a:t>
            </a:r>
            <a:r>
              <a:rPr lang="zh-TW" sz="1200" b="1" dirty="0">
                <a:solidFill>
                  <a:srgbClr val="000000"/>
                </a:solidFill>
              </a:rPr>
              <a:t> </a:t>
            </a:r>
            <a:r>
              <a:rPr lang="zh-TW" sz="1200" dirty="0">
                <a:solidFill>
                  <a:srgbClr val="000000"/>
                </a:solidFill>
              </a:rPr>
              <a:t>網絡世界沒有地域時間的界限</a:t>
            </a:r>
            <a:endParaRPr sz="1200" dirty="0">
              <a:solidFill>
                <a:srgbClr val="000000"/>
              </a:solidFill>
            </a:endParaRPr>
          </a:p>
          <a:p>
            <a:pPr marL="514350" lvl="0" indent="-438150" algn="l" rtl="0">
              <a:lnSpc>
                <a:spcPct val="90000"/>
              </a:lnSpc>
              <a:spcBef>
                <a:spcPts val="1000"/>
              </a:spcBef>
              <a:spcAft>
                <a:spcPts val="0"/>
              </a:spcAft>
              <a:buClr>
                <a:schemeClr val="dk1"/>
              </a:buClr>
              <a:buSzPts val="1200"/>
              <a:buFont typeface="Arial"/>
              <a:buNone/>
            </a:pPr>
            <a:endParaRPr sz="1200" dirty="0">
              <a:solidFill>
                <a:srgbClr val="000000"/>
              </a:solidFill>
            </a:endParaRPr>
          </a:p>
          <a:p>
            <a:pPr marL="457200" lvl="1" indent="0" algn="l" rtl="0">
              <a:lnSpc>
                <a:spcPct val="90000"/>
              </a:lnSpc>
              <a:spcBef>
                <a:spcPts val="1000"/>
              </a:spcBef>
              <a:spcAft>
                <a:spcPts val="0"/>
              </a:spcAft>
              <a:buClr>
                <a:srgbClr val="000000"/>
              </a:buClr>
              <a:buSzPts val="1200"/>
              <a:buFont typeface="Arial"/>
              <a:buNone/>
            </a:pPr>
            <a:r>
              <a:rPr lang="en-HK" altLang="zh-TW" sz="1200" b="1" dirty="0">
                <a:solidFill>
                  <a:srgbClr val="000000"/>
                </a:solidFill>
              </a:rPr>
              <a:t>2. </a:t>
            </a:r>
            <a:r>
              <a:rPr lang="zh-TW" sz="1200" b="1" dirty="0">
                <a:solidFill>
                  <a:srgbClr val="000000"/>
                </a:solidFill>
              </a:rPr>
              <a:t>自我控制的溝通環境</a:t>
            </a:r>
            <a:br>
              <a:rPr lang="zh-TW" sz="1200" b="1" dirty="0">
                <a:solidFill>
                  <a:srgbClr val="000000"/>
                </a:solidFill>
              </a:rPr>
            </a:br>
            <a:r>
              <a:rPr lang="zh-TW" sz="1200" b="0" dirty="0">
                <a:solidFill>
                  <a:srgbClr val="000000"/>
                </a:solidFill>
              </a:rPr>
              <a:t>-</a:t>
            </a:r>
            <a:r>
              <a:rPr lang="zh-TW" sz="1200" b="1" dirty="0">
                <a:solidFill>
                  <a:srgbClr val="000000"/>
                </a:solidFill>
              </a:rPr>
              <a:t> </a:t>
            </a:r>
            <a:r>
              <a:rPr lang="zh-TW" sz="1200" dirty="0">
                <a:solidFill>
                  <a:srgbClr val="000000"/>
                </a:solidFill>
              </a:rPr>
              <a:t>網絡的匿名性、私穩性、自我調控性</a:t>
            </a:r>
            <a:br>
              <a:rPr lang="zh-TW" sz="1200" dirty="0">
                <a:solidFill>
                  <a:srgbClr val="000000"/>
                </a:solidFill>
              </a:rPr>
            </a:br>
            <a:r>
              <a:rPr lang="zh-TW" sz="1200" dirty="0">
                <a:solidFill>
                  <a:srgbClr val="000000"/>
                </a:solidFill>
              </a:rPr>
              <a:t>- 使用者可隱藏自己的真實身份，分享自己想說的話</a:t>
            </a:r>
            <a:endParaRPr lang="en-HK" altLang="zh-TW" sz="1200" dirty="0">
              <a:solidFill>
                <a:srgbClr val="000000"/>
              </a:solidFill>
            </a:endParaRPr>
          </a:p>
          <a:p>
            <a:pPr marL="457200" lvl="1" indent="0" algn="l" rtl="0">
              <a:lnSpc>
                <a:spcPct val="90000"/>
              </a:lnSpc>
              <a:spcBef>
                <a:spcPts val="1000"/>
              </a:spcBef>
              <a:spcAft>
                <a:spcPts val="0"/>
              </a:spcAft>
              <a:buClr>
                <a:srgbClr val="000000"/>
              </a:buClr>
              <a:buSzPts val="1200"/>
              <a:buFont typeface="Arial"/>
              <a:buNone/>
            </a:pPr>
            <a:endParaRPr sz="1200" dirty="0">
              <a:solidFill>
                <a:srgbClr val="000000"/>
              </a:solidFill>
            </a:endParaRPr>
          </a:p>
          <a:p>
            <a:pPr marL="457200" lvl="1" indent="0" algn="l" rtl="0">
              <a:lnSpc>
                <a:spcPct val="90000"/>
              </a:lnSpc>
              <a:spcBef>
                <a:spcPts val="1000"/>
              </a:spcBef>
              <a:spcAft>
                <a:spcPts val="0"/>
              </a:spcAft>
              <a:buClr>
                <a:srgbClr val="000000"/>
              </a:buClr>
              <a:buSzPts val="1200"/>
              <a:buFont typeface="Arial"/>
              <a:buNone/>
            </a:pPr>
            <a:r>
              <a:rPr lang="en-HK" altLang="zh-TW" sz="1200" b="1" dirty="0">
                <a:solidFill>
                  <a:srgbClr val="000000"/>
                </a:solidFill>
              </a:rPr>
              <a:t>3. </a:t>
            </a:r>
            <a:r>
              <a:rPr lang="zh-TW" sz="1200" b="1" dirty="0">
                <a:solidFill>
                  <a:srgbClr val="000000"/>
                </a:solidFill>
              </a:rPr>
              <a:t>刺激感</a:t>
            </a:r>
            <a:br>
              <a:rPr lang="zh-TW" sz="1200" b="1" dirty="0">
                <a:solidFill>
                  <a:srgbClr val="000000"/>
                </a:solidFill>
              </a:rPr>
            </a:br>
            <a:r>
              <a:rPr lang="zh-TW" sz="1200" b="1" dirty="0">
                <a:solidFill>
                  <a:srgbClr val="000000"/>
                </a:solidFill>
              </a:rPr>
              <a:t>- </a:t>
            </a:r>
            <a:r>
              <a:rPr lang="zh-TW" sz="1200" dirty="0">
                <a:solidFill>
                  <a:srgbClr val="000000"/>
                </a:solidFill>
              </a:rPr>
              <a:t>網絡遊戲提供大量的視覺和聽覺回報，及新鮮和刺激</a:t>
            </a:r>
            <a:endParaRPr dirty="0"/>
          </a:p>
          <a:p>
            <a:pPr marL="0" lvl="0" indent="0" algn="l" rtl="0">
              <a:spcBef>
                <a:spcPts val="0"/>
              </a:spcBef>
              <a:spcAft>
                <a:spcPts val="0"/>
              </a:spcAft>
              <a:buNone/>
            </a:pPr>
            <a:endParaRPr dirty="0"/>
          </a:p>
        </p:txBody>
      </p:sp>
      <p:sp>
        <p:nvSpPr>
          <p:cNvPr id="315" name="Google Shape;315;g37cf7eb4b25_2_220: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7cf7eb4b25_2_25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37cf7eb4b25_2_255: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上網成癮的原因</a:t>
            </a:r>
            <a:r>
              <a:rPr lang="zh-TW" altLang="en-US" sz="1100" b="1" dirty="0">
                <a:solidFill>
                  <a:schemeClr val="tx1"/>
                </a:solidFill>
                <a:effectLst/>
                <a:latin typeface="Arial" panose="020B0604020202020204" pitchFamily="34" charset="0"/>
                <a:ea typeface="新細明體" panose="02020500000000000000" pitchFamily="18" charset="-120"/>
                <a:cs typeface="Times New Roman" panose="02020603050405020304" pitchFamily="18" charset="0"/>
              </a:rPr>
              <a:t>：</a:t>
            </a:r>
            <a:r>
              <a:rPr lang="zh-TW" altLang="en-US" sz="1100" b="1" dirty="0">
                <a:solidFill>
                  <a:schemeClr val="lt1"/>
                </a:solidFill>
                <a:latin typeface="Microsoft JhengHei"/>
                <a:ea typeface="Microsoft JhengHei"/>
                <a:cs typeface="Microsoft JhengHei"/>
                <a:sym typeface="Microsoft JhengHei"/>
              </a:rPr>
              <a:t>（</a:t>
            </a:r>
            <a:r>
              <a:rPr lang="en-US" altLang="zh-TW" sz="1100" b="1" dirty="0">
                <a:solidFill>
                  <a:schemeClr val="lt1"/>
                </a:solidFill>
                <a:latin typeface="Microsoft JhengHei"/>
                <a:ea typeface="Microsoft JhengHei"/>
                <a:cs typeface="Microsoft JhengHei"/>
                <a:sym typeface="Microsoft JhengHei"/>
              </a:rPr>
              <a:t>2</a:t>
            </a:r>
            <a:r>
              <a:rPr lang="zh-TW" altLang="en-US" sz="1100" b="1" dirty="0">
                <a:solidFill>
                  <a:schemeClr val="lt1"/>
                </a:solidFill>
                <a:latin typeface="Microsoft JhengHei"/>
                <a:ea typeface="Microsoft JhengHei"/>
                <a:cs typeface="Microsoft JhengHei"/>
                <a:sym typeface="Microsoft JhengHei"/>
              </a:rPr>
              <a:t>）神經生理因素</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sz="1100" b="0" i="0" u="none" strike="noStrike" cap="none" dirty="0">
                <a:solidFill>
                  <a:srgbClr val="000000"/>
                </a:solidFill>
                <a:effectLst/>
                <a:latin typeface="Arial"/>
                <a:ea typeface="Arial"/>
                <a:cs typeface="Arial"/>
                <a:sym typeface="Arial"/>
              </a:rPr>
              <a:t>弱化大腦中的獎賞系統（因多巴胺迴路會隨長期刺激而產生耐受性）。所以為了繼續獲得更多的興奮感，子女需要更多的上網或打機時間才能得到與之前相約的興奮感，自制力也會減弱。</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i="0" u="none" strike="noStrike" cap="none" dirty="0">
                <a:solidFill>
                  <a:srgbClr val="000000"/>
                </a:solidFill>
                <a:effectLst/>
                <a:latin typeface="Arial"/>
                <a:ea typeface="Arial"/>
                <a:cs typeface="Arial"/>
                <a:sym typeface="Arial"/>
              </a:rPr>
              <a:t>弱化大腦中的獎賞系統的過程：</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sz="1100" b="0" i="0" u="none" strike="noStrike" cap="none" dirty="0">
                <a:solidFill>
                  <a:srgbClr val="000000"/>
                </a:solidFill>
                <a:effectLst/>
                <a:latin typeface="Arial"/>
                <a:ea typeface="Arial"/>
                <a:cs typeface="Arial"/>
                <a:sym typeface="Arial"/>
              </a:rPr>
              <a:t>為什麼子女會那麼容易沉迷於社交媒體和打機。關鍵在於大腦裡的一種化學物質</a:t>
            </a:r>
            <a:r>
              <a:rPr lang="en-US" altLang="zh-TW" sz="1100" b="0" i="0" u="none" strike="noStrike" cap="none" dirty="0">
                <a:solidFill>
                  <a:srgbClr val="000000"/>
                </a:solidFill>
                <a:effectLst/>
                <a:latin typeface="Arial"/>
                <a:ea typeface="Arial"/>
                <a:cs typeface="Arial"/>
                <a:sym typeface="Arial"/>
              </a:rPr>
              <a:t>- </a:t>
            </a:r>
            <a:r>
              <a:rPr lang="zh-TW" altLang="en-US" sz="1100" b="0" i="0" u="none" strike="noStrike" cap="none" dirty="0">
                <a:solidFill>
                  <a:srgbClr val="000000"/>
                </a:solidFill>
                <a:effectLst/>
                <a:latin typeface="Arial"/>
                <a:ea typeface="Arial"/>
                <a:cs typeface="Arial"/>
                <a:sym typeface="Arial"/>
              </a:rPr>
              <a:t>多巴胺（</a:t>
            </a:r>
            <a:r>
              <a:rPr lang="en-US" altLang="zh-TW" sz="1100" b="0" i="0" u="none" strike="noStrike" cap="none" dirty="0">
                <a:solidFill>
                  <a:srgbClr val="000000"/>
                </a:solidFill>
                <a:effectLst/>
                <a:latin typeface="Arial"/>
                <a:ea typeface="Arial"/>
                <a:cs typeface="Arial"/>
                <a:sym typeface="Arial"/>
              </a:rPr>
              <a:t>Dopamine</a:t>
            </a:r>
            <a:r>
              <a:rPr lang="zh-TW" altLang="en-US" sz="1100" b="0" i="0" u="none" strike="noStrike" cap="none" dirty="0">
                <a:solidFill>
                  <a:srgbClr val="000000"/>
                </a:solidFill>
                <a:effectLst/>
                <a:latin typeface="Arial"/>
                <a:ea typeface="Arial"/>
                <a:cs typeface="Arial"/>
                <a:sym typeface="Arial"/>
              </a:rPr>
              <a:t>）。</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err="1">
                <a:solidFill>
                  <a:srgbClr val="000000"/>
                </a:solidFill>
                <a:effectLst/>
                <a:latin typeface="Arial"/>
                <a:ea typeface="Arial"/>
                <a:cs typeface="Arial"/>
                <a:sym typeface="Arial"/>
              </a:rPr>
              <a:t>i</a:t>
            </a:r>
            <a:r>
              <a:rPr lang="en-US" altLang="zh-TW" sz="1100" b="1" i="0" u="sng" strike="noStrike" cap="none" dirty="0">
                <a:solidFill>
                  <a:srgbClr val="000000"/>
                </a:solidFill>
                <a:effectLst/>
                <a:latin typeface="Arial"/>
                <a:ea typeface="Arial"/>
                <a:cs typeface="Arial"/>
                <a:sym typeface="Arial"/>
              </a:rPr>
              <a:t>.	</a:t>
            </a:r>
            <a:r>
              <a:rPr lang="zh-TW" altLang="en-US" sz="1100" b="1" i="0" u="sng" strike="noStrike" cap="none" dirty="0">
                <a:solidFill>
                  <a:srgbClr val="000000"/>
                </a:solidFill>
                <a:effectLst/>
                <a:latin typeface="Arial"/>
                <a:ea typeface="Arial"/>
                <a:cs typeface="Arial"/>
                <a:sym typeface="Arial"/>
              </a:rPr>
              <a:t>什麼是多巴胺（</a:t>
            </a:r>
            <a:r>
              <a:rPr lang="en-US" altLang="zh-TW" sz="1100" b="1" i="0" u="sng" strike="noStrike" cap="none" dirty="0">
                <a:solidFill>
                  <a:srgbClr val="000000"/>
                </a:solidFill>
                <a:effectLst/>
                <a:latin typeface="Arial"/>
                <a:ea typeface="Arial"/>
                <a:cs typeface="Arial"/>
                <a:sym typeface="Arial"/>
              </a:rPr>
              <a:t>Dopamine</a:t>
            </a:r>
            <a:r>
              <a:rPr lang="zh-TW" altLang="en-US" sz="1100" b="1" i="0" u="sng" strike="noStrike" cap="none" dirty="0">
                <a:solidFill>
                  <a:srgbClr val="000000"/>
                </a:solidFill>
                <a:effectLst/>
                <a:latin typeface="Arial"/>
                <a:ea typeface="Arial"/>
                <a:cs typeface="Arial"/>
                <a:sym typeface="Arial"/>
              </a:rPr>
              <a:t>）？</a:t>
            </a:r>
          </a:p>
          <a:p>
            <a:pPr marL="914400" marR="0" lvl="1" indent="-298450" algn="l" defTabSz="914400" rtl="0" eaLnBrk="1" fontAlgn="auto" latinLnBrk="0" hangingPunct="1">
              <a:lnSpc>
                <a:spcPct val="100000"/>
              </a:lnSpc>
              <a:spcBef>
                <a:spcPts val="0"/>
              </a:spcBef>
              <a:spcAft>
                <a:spcPts val="0"/>
              </a:spcAft>
              <a:buClr>
                <a:srgbClr val="000000"/>
              </a:buClr>
              <a:buSzPts val="1100"/>
              <a:tabLst/>
              <a:defRPr/>
            </a:pPr>
            <a:r>
              <a:rPr lang="zh-TW" altLang="en-US" sz="1100" b="0" i="0" u="none" strike="noStrike" cap="none" dirty="0">
                <a:solidFill>
                  <a:srgbClr val="000000"/>
                </a:solidFill>
                <a:effectLst/>
                <a:latin typeface="Arial"/>
                <a:ea typeface="Arial"/>
                <a:cs typeface="Arial"/>
                <a:sym typeface="Arial"/>
              </a:rPr>
              <a:t>多巴胺就像大腦內的獎賞系統的「快樂大使」。當我們做一些覺得開心的事，例如吃喜歡的食物、朋友的稱讚，大腦就會釋放多巴胺。多巴胺會傳遞訊息給大腦：「這件事令人很開心／興奮，下次再做，形成渴求！」</a:t>
            </a:r>
            <a:endParaRPr lang="en-HK" altLang="zh-TW" sz="1100" b="0" i="0" u="none" strike="noStrike" cap="none" dirty="0">
              <a:solidFill>
                <a:srgbClr val="000000"/>
              </a:solidFill>
              <a:effectLst/>
              <a:latin typeface="Arial"/>
              <a:ea typeface="Arial"/>
              <a:cs typeface="Arial"/>
              <a:sym typeface="Arial"/>
            </a:endParaRPr>
          </a:p>
          <a:p>
            <a:pPr marL="615950" marR="0" lvl="1" indent="0" algn="l" defTabSz="914400" rtl="0" eaLnBrk="1" fontAlgn="auto" latinLnBrk="0" hangingPunct="1">
              <a:lnSpc>
                <a:spcPct val="100000"/>
              </a:lnSpc>
              <a:spcBef>
                <a:spcPts val="0"/>
              </a:spcBef>
              <a:spcAft>
                <a:spcPts val="0"/>
              </a:spcAft>
              <a:buClr>
                <a:srgbClr val="000000"/>
              </a:buClr>
              <a:buSzPts val="1100"/>
              <a:buNone/>
              <a:tabLst/>
              <a:defRPr/>
            </a:pPr>
            <a:endParaRPr lang="zh-TW" altLang="en-US" sz="1100" b="0" i="0" u="none" strike="noStrike" cap="none" dirty="0">
              <a:solidFill>
                <a:srgbClr val="000000"/>
              </a:solidFill>
              <a:effectLst/>
              <a:latin typeface="Arial"/>
              <a:ea typeface="Arial"/>
              <a:cs typeface="Arial"/>
              <a:sym typeface="Arial"/>
            </a:endParaRP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a:solidFill>
                  <a:srgbClr val="000000"/>
                </a:solidFill>
                <a:effectLst/>
                <a:latin typeface="Arial"/>
                <a:ea typeface="Arial"/>
                <a:cs typeface="Arial"/>
                <a:sym typeface="Arial"/>
              </a:rPr>
              <a:t>ii.	</a:t>
            </a:r>
            <a:r>
              <a:rPr lang="zh-TW" altLang="en-US" sz="1100" b="1" i="0" u="sng" strike="noStrike" cap="none" dirty="0">
                <a:solidFill>
                  <a:srgbClr val="000000"/>
                </a:solidFill>
                <a:effectLst/>
                <a:latin typeface="Arial"/>
                <a:ea typeface="Arial"/>
                <a:cs typeface="Arial"/>
                <a:sym typeface="Arial"/>
              </a:rPr>
              <a:t>為什麼社交媒體和遊戲特別容易上癮？</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社交媒體：每次有人按「讚」或留言，大腦就會釋放一點多巴胺。這些訊號是不固定的，有時多、有時少，就像抽獎一樣，讓人更想不停刷新訊息。</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遊戲：升級、過關、拿到獎勵，這些設計都是「多巴胺陷阱」。每次成功升級、過關、拿到獎勵，大腦就給他一個「快樂獎勵」。</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a:solidFill>
                  <a:srgbClr val="000000"/>
                </a:solidFill>
                <a:effectLst/>
                <a:latin typeface="Arial"/>
                <a:ea typeface="Arial"/>
                <a:cs typeface="Arial"/>
                <a:sym typeface="Arial"/>
              </a:rPr>
              <a:t>iii.	</a:t>
            </a:r>
            <a:r>
              <a:rPr lang="zh-TW" altLang="en-US" sz="1100" b="1" i="0" u="sng" strike="noStrike" cap="none" dirty="0">
                <a:solidFill>
                  <a:srgbClr val="000000"/>
                </a:solidFill>
                <a:effectLst/>
                <a:latin typeface="Arial"/>
                <a:ea typeface="Arial"/>
                <a:cs typeface="Arial"/>
                <a:sym typeface="Arial"/>
              </a:rPr>
              <a:t>耐受性（</a:t>
            </a:r>
            <a:r>
              <a:rPr lang="en-US" altLang="zh-TW" sz="1100" b="1" i="0" u="sng" strike="noStrike" cap="none" dirty="0">
                <a:solidFill>
                  <a:srgbClr val="000000"/>
                </a:solidFill>
                <a:effectLst/>
                <a:latin typeface="Arial"/>
                <a:ea typeface="Arial"/>
                <a:cs typeface="Arial"/>
                <a:sym typeface="Arial"/>
              </a:rPr>
              <a:t>Tolerance</a:t>
            </a:r>
            <a:r>
              <a:rPr lang="zh-TW" altLang="en-US" sz="1100" b="1" i="0" u="sng" strike="noStrike" cap="none" dirty="0">
                <a:solidFill>
                  <a:srgbClr val="000000"/>
                </a:solidFill>
                <a:effectLst/>
                <a:latin typeface="Arial"/>
                <a:ea typeface="Arial"/>
                <a:cs typeface="Arial"/>
                <a:sym typeface="Arial"/>
              </a:rPr>
              <a: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一開始，玩 </a:t>
            </a:r>
            <a:r>
              <a:rPr lang="en-US" altLang="zh-TW" sz="1100" b="0" i="0" u="none" strike="noStrike" cap="none" dirty="0">
                <a:solidFill>
                  <a:srgbClr val="000000"/>
                </a:solidFill>
                <a:effectLst/>
                <a:latin typeface="Arial"/>
                <a:ea typeface="Arial"/>
                <a:cs typeface="Arial"/>
                <a:sym typeface="Arial"/>
              </a:rPr>
              <a:t>30 </a:t>
            </a:r>
            <a:r>
              <a:rPr lang="zh-TW" altLang="en-US" sz="1100" b="0" i="0" u="none" strike="noStrike" cap="none" dirty="0">
                <a:solidFill>
                  <a:srgbClr val="000000"/>
                </a:solidFill>
                <a:effectLst/>
                <a:latin typeface="Arial"/>
                <a:ea typeface="Arial"/>
                <a:cs typeface="Arial"/>
                <a:sym typeface="Arial"/>
              </a:rPr>
              <a:t>分鐘遊戲就很開心。但隨著時間重覆上網／打機，大腦「習慣」了這種刺激，快樂感變弱，弱化獎賞系統，產生耐受性。</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結果子女需要更長時間、更刺激的遊戲，才能得到同樣的快樂／興奮。</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這就是為什麼有些人會越玩越久，甚至停不下來。這也會令前額葉功能弱化（好似車的煞車制壞了般），自制力減弱。</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a:solidFill>
                  <a:srgbClr val="000000"/>
                </a:solidFill>
                <a:effectLst/>
                <a:latin typeface="Arial"/>
                <a:ea typeface="Arial"/>
                <a:cs typeface="Arial"/>
                <a:sym typeface="Arial"/>
              </a:rPr>
              <a:t>iv.	</a:t>
            </a:r>
            <a:r>
              <a:rPr lang="zh-TW" altLang="en-US" sz="1100" b="1" i="0" u="sng" strike="noStrike" cap="none" dirty="0">
                <a:solidFill>
                  <a:srgbClr val="000000"/>
                </a:solidFill>
                <a:effectLst/>
                <a:latin typeface="Arial"/>
                <a:ea typeface="Arial"/>
                <a:cs typeface="Arial"/>
                <a:sym typeface="Arial"/>
              </a:rPr>
              <a:t>戒斷反應（</a:t>
            </a:r>
            <a:r>
              <a:rPr lang="en-US" altLang="zh-TW" sz="1100" b="1" i="0" u="sng" strike="noStrike" cap="none" dirty="0">
                <a:solidFill>
                  <a:srgbClr val="000000"/>
                </a:solidFill>
                <a:effectLst/>
                <a:latin typeface="Arial"/>
                <a:ea typeface="Arial"/>
                <a:cs typeface="Arial"/>
                <a:sym typeface="Arial"/>
              </a:rPr>
              <a:t>Withdrawal</a:t>
            </a:r>
            <a:r>
              <a:rPr lang="zh-TW" altLang="en-US" sz="1100" b="1" i="0" u="sng" strike="noStrike" cap="none" dirty="0">
                <a:solidFill>
                  <a:srgbClr val="000000"/>
                </a:solidFill>
                <a:effectLst/>
                <a:latin typeface="Arial"/>
                <a:ea typeface="Arial"/>
                <a:cs typeface="Arial"/>
                <a:sym typeface="Arial"/>
              </a:rPr>
              <a: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當家長限制上網時，子女可能會出現：發脾氣、焦慮不安、擔心錯過朋友的訊息、情緒低落。</a:t>
            </a:r>
            <a:endParaRPr lang="en-HK" altLang="zh-TW" sz="1100" b="0" i="0" u="none" strike="noStrike" cap="none" dirty="0">
              <a:solidFill>
                <a:srgbClr val="000000"/>
              </a:solidFill>
              <a:effectLst/>
              <a:latin typeface="Arial"/>
              <a:ea typeface="Arial"/>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這些反應不是因為子女「故意不聽話」，而是大腦已經習慣了多巴胺的刺激。</a:t>
            </a:r>
            <a:endParaRPr lang="en-HK" altLang="zh-TW" sz="1100" b="0" i="0" u="none" strike="noStrike" cap="none" dirty="0">
              <a:solidFill>
                <a:srgbClr val="000000"/>
              </a:solidFill>
              <a:effectLst/>
              <a:latin typeface="Arial"/>
              <a:ea typeface="Arial"/>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TW" altLang="en-US" sz="1100" b="0" i="0" u="none" strike="noStrike" cap="none" dirty="0">
              <a:solidFill>
                <a:srgbClr val="000000"/>
              </a:solidFill>
              <a:effectLst/>
              <a:latin typeface="Arial"/>
              <a:ea typeface="Arial"/>
              <a:cs typeface="Arial"/>
              <a:sym typeface="Arial"/>
            </a:endParaRPr>
          </a:p>
          <a:p>
            <a:pPr lvl="2"/>
            <a:br>
              <a:rPr lang="zh-TW" altLang="en-US" sz="1000" b="0" i="0" u="none" strike="noStrike" cap="none" dirty="0">
                <a:solidFill>
                  <a:srgbClr val="000000"/>
                </a:solidFill>
                <a:effectLst/>
                <a:latin typeface="Arial"/>
                <a:ea typeface="Arial"/>
                <a:cs typeface="Arial"/>
                <a:sym typeface="Arial"/>
              </a:rPr>
            </a:br>
            <a:r>
              <a:rPr lang="zh-TW" altLang="en-US" u="sng" dirty="0">
                <a:solidFill>
                  <a:schemeClr val="hlink"/>
                </a:solidFill>
                <a:hlinkClick r:id="rId3"/>
              </a:rPr>
              <a:t>圖片來源</a:t>
            </a:r>
            <a:r>
              <a:rPr lang="en-US" altLang="zh-TW" u="sng" dirty="0">
                <a:solidFill>
                  <a:schemeClr val="hlink"/>
                </a:solidFill>
                <a:hlinkClick r:id="rId3"/>
              </a:rPr>
              <a:t>: http://sites.bu.edu/bryantlab/files/2015/04/dopamine-pathways.jpg</a:t>
            </a:r>
            <a:endParaRPr lang="zh-TW" alt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
        <p:nvSpPr>
          <p:cNvPr id="352" name="Google Shape;352;g37cf7eb4b25_2_255: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7cf7eb4b25_2_280: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37cf7eb4b25_2_280: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上網成癮的原因</a:t>
            </a:r>
            <a:r>
              <a:rPr lang="zh-TW" altLang="en-US" sz="1100" b="1" dirty="0">
                <a:solidFill>
                  <a:schemeClr val="tx1"/>
                </a:solidFill>
                <a:effectLst/>
                <a:latin typeface="Arial" panose="020B0604020202020204" pitchFamily="34" charset="0"/>
                <a:ea typeface="新細明體" panose="02020500000000000000" pitchFamily="18" charset="-120"/>
                <a:cs typeface="Times New Roman" panose="02020603050405020304" pitchFamily="18" charset="0"/>
              </a:rPr>
              <a:t>：</a:t>
            </a:r>
            <a:r>
              <a:rPr lang="zh-TW" altLang="en-US" sz="1100" b="1" dirty="0">
                <a:solidFill>
                  <a:schemeClr val="lt1"/>
                </a:solidFill>
                <a:latin typeface="Microsoft JhengHei"/>
                <a:ea typeface="Microsoft JhengHei"/>
                <a:cs typeface="Microsoft JhengHei"/>
                <a:sym typeface="Microsoft JhengHei"/>
              </a:rPr>
              <a:t>（</a:t>
            </a:r>
            <a:r>
              <a:rPr lang="en-US" altLang="zh-TW" sz="1100" b="1" dirty="0">
                <a:solidFill>
                  <a:schemeClr val="lt1"/>
                </a:solidFill>
                <a:latin typeface="Microsoft JhengHei"/>
                <a:ea typeface="Microsoft JhengHei"/>
                <a:cs typeface="Microsoft JhengHei"/>
                <a:sym typeface="Microsoft JhengHei"/>
              </a:rPr>
              <a:t>2</a:t>
            </a:r>
            <a:r>
              <a:rPr lang="zh-TW" altLang="en-US" sz="1100" b="1" dirty="0">
                <a:solidFill>
                  <a:schemeClr val="lt1"/>
                </a:solidFill>
                <a:latin typeface="Microsoft JhengHei"/>
                <a:ea typeface="Microsoft JhengHei"/>
                <a:cs typeface="Microsoft JhengHei"/>
                <a:sym typeface="Microsoft JhengHei"/>
              </a:rPr>
              <a:t>）神經生理因素</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sz="1100" b="0" i="0" u="none" strike="noStrike" cap="none" dirty="0">
                <a:solidFill>
                  <a:srgbClr val="000000"/>
                </a:solidFill>
                <a:effectLst/>
                <a:latin typeface="Arial"/>
                <a:ea typeface="Arial"/>
                <a:cs typeface="Arial"/>
                <a:sym typeface="Arial"/>
              </a:rPr>
              <a:t>弱化大腦中的獎賞系統（因多巴胺迴路會隨長期刺激而產生耐受性）。所以為了繼續獲得更多的興奮感，子女需要更多的上網或打機時間才能得到與之前相約的興奮感，自制力也會減弱。</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i="0" u="none" strike="noStrike" cap="none" dirty="0">
                <a:solidFill>
                  <a:srgbClr val="000000"/>
                </a:solidFill>
                <a:effectLst/>
                <a:latin typeface="Arial"/>
                <a:ea typeface="Arial"/>
                <a:cs typeface="Arial"/>
                <a:sym typeface="Arial"/>
              </a:rPr>
              <a:t>弱化大腦中的獎賞系統的過程：</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sz="1100" b="0" i="0" u="none" strike="noStrike" cap="none" dirty="0">
                <a:solidFill>
                  <a:srgbClr val="000000"/>
                </a:solidFill>
                <a:effectLst/>
                <a:latin typeface="Arial"/>
                <a:ea typeface="Arial"/>
                <a:cs typeface="Arial"/>
                <a:sym typeface="Arial"/>
              </a:rPr>
              <a:t>為什麼子女會那麼容易沉迷於社交媒體和打機。關鍵在於大腦裡的一種化學物質</a:t>
            </a:r>
            <a:r>
              <a:rPr lang="en-US" altLang="zh-TW" sz="1100" b="0" i="0" u="none" strike="noStrike" cap="none" dirty="0">
                <a:solidFill>
                  <a:srgbClr val="000000"/>
                </a:solidFill>
                <a:effectLst/>
                <a:latin typeface="Arial"/>
                <a:ea typeface="Arial"/>
                <a:cs typeface="Arial"/>
                <a:sym typeface="Arial"/>
              </a:rPr>
              <a:t>- </a:t>
            </a:r>
            <a:r>
              <a:rPr lang="zh-TW" altLang="en-US" sz="1100" b="0" i="0" u="none" strike="noStrike" cap="none" dirty="0">
                <a:solidFill>
                  <a:srgbClr val="000000"/>
                </a:solidFill>
                <a:effectLst/>
                <a:latin typeface="Arial"/>
                <a:ea typeface="Arial"/>
                <a:cs typeface="Arial"/>
                <a:sym typeface="Arial"/>
              </a:rPr>
              <a:t>多巴胺（</a:t>
            </a:r>
            <a:r>
              <a:rPr lang="en-US" altLang="zh-TW" sz="1100" b="0" i="0" u="none" strike="noStrike" cap="none" dirty="0">
                <a:solidFill>
                  <a:srgbClr val="000000"/>
                </a:solidFill>
                <a:effectLst/>
                <a:latin typeface="Arial"/>
                <a:ea typeface="Arial"/>
                <a:cs typeface="Arial"/>
                <a:sym typeface="Arial"/>
              </a:rPr>
              <a:t>Dopamine</a:t>
            </a:r>
            <a:r>
              <a:rPr lang="zh-TW" altLang="en-US" sz="1100" b="0" i="0" u="none" strike="noStrike" cap="none" dirty="0">
                <a:solidFill>
                  <a:srgbClr val="000000"/>
                </a:solidFill>
                <a:effectLst/>
                <a:latin typeface="Arial"/>
                <a:ea typeface="Arial"/>
                <a:cs typeface="Arial"/>
                <a:sym typeface="Arial"/>
              </a:rPr>
              <a:t>）。</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err="1">
                <a:solidFill>
                  <a:srgbClr val="000000"/>
                </a:solidFill>
                <a:effectLst/>
                <a:latin typeface="Arial"/>
                <a:ea typeface="Arial"/>
                <a:cs typeface="Arial"/>
                <a:sym typeface="Arial"/>
              </a:rPr>
              <a:t>i</a:t>
            </a:r>
            <a:r>
              <a:rPr lang="en-US" altLang="zh-TW" sz="1100" b="1" i="0" u="sng" strike="noStrike" cap="none" dirty="0">
                <a:solidFill>
                  <a:srgbClr val="000000"/>
                </a:solidFill>
                <a:effectLst/>
                <a:latin typeface="Arial"/>
                <a:ea typeface="Arial"/>
                <a:cs typeface="Arial"/>
                <a:sym typeface="Arial"/>
              </a:rPr>
              <a:t>.	</a:t>
            </a:r>
            <a:r>
              <a:rPr lang="zh-TW" altLang="en-US" sz="1100" b="1" i="0" u="sng" strike="noStrike" cap="none" dirty="0">
                <a:solidFill>
                  <a:srgbClr val="000000"/>
                </a:solidFill>
                <a:effectLst/>
                <a:latin typeface="Arial"/>
                <a:ea typeface="Arial"/>
                <a:cs typeface="Arial"/>
                <a:sym typeface="Arial"/>
              </a:rPr>
              <a:t>什麼是多巴胺（</a:t>
            </a:r>
            <a:r>
              <a:rPr lang="en-US" altLang="zh-TW" sz="1100" b="1" i="0" u="sng" strike="noStrike" cap="none" dirty="0">
                <a:solidFill>
                  <a:srgbClr val="000000"/>
                </a:solidFill>
                <a:effectLst/>
                <a:latin typeface="Arial"/>
                <a:ea typeface="Arial"/>
                <a:cs typeface="Arial"/>
                <a:sym typeface="Arial"/>
              </a:rPr>
              <a:t>Dopamine</a:t>
            </a:r>
            <a:r>
              <a:rPr lang="zh-TW" altLang="en-US" sz="1100" b="1" i="0" u="sng" strike="noStrike" cap="none" dirty="0">
                <a:solidFill>
                  <a:srgbClr val="000000"/>
                </a:solidFill>
                <a:effectLst/>
                <a:latin typeface="Arial"/>
                <a:ea typeface="Arial"/>
                <a:cs typeface="Arial"/>
                <a:sym typeface="Arial"/>
              </a:rPr>
              <a:t>）？</a:t>
            </a:r>
          </a:p>
          <a:p>
            <a:pPr marL="914400" marR="0" lvl="1" indent="-298450" algn="l" defTabSz="914400" rtl="0" eaLnBrk="1" fontAlgn="auto" latinLnBrk="0" hangingPunct="1">
              <a:lnSpc>
                <a:spcPct val="100000"/>
              </a:lnSpc>
              <a:spcBef>
                <a:spcPts val="0"/>
              </a:spcBef>
              <a:spcAft>
                <a:spcPts val="0"/>
              </a:spcAft>
              <a:buClr>
                <a:srgbClr val="000000"/>
              </a:buClr>
              <a:buSzPts val="1100"/>
              <a:tabLst/>
              <a:defRPr/>
            </a:pPr>
            <a:r>
              <a:rPr lang="zh-TW" altLang="en-US" sz="1100" b="0" i="0" u="none" strike="noStrike" cap="none" dirty="0">
                <a:solidFill>
                  <a:srgbClr val="000000"/>
                </a:solidFill>
                <a:effectLst/>
                <a:latin typeface="Arial"/>
                <a:ea typeface="Arial"/>
                <a:cs typeface="Arial"/>
                <a:sym typeface="Arial"/>
              </a:rPr>
              <a:t>多巴胺就像大腦內的獎賞系統的「快樂大使」。當我們做一些覺得開心的事，例如吃喜歡的食物、朋友的稱讚，大腦就會釋放多巴胺。多巴胺會傳遞訊息給大腦：「這件事令人很開心／興奮，下次再做，形成渴求！」</a:t>
            </a:r>
            <a:endParaRPr lang="en-HK" altLang="zh-TW" sz="1100" b="0" i="0" u="none" strike="noStrike" cap="none" dirty="0">
              <a:solidFill>
                <a:srgbClr val="000000"/>
              </a:solidFill>
              <a:effectLst/>
              <a:latin typeface="Arial"/>
              <a:ea typeface="Arial"/>
              <a:cs typeface="Arial"/>
              <a:sym typeface="Arial"/>
            </a:endParaRPr>
          </a:p>
          <a:p>
            <a:pPr marL="615950" marR="0" lvl="1" indent="0" algn="l" defTabSz="914400" rtl="0" eaLnBrk="1" fontAlgn="auto" latinLnBrk="0" hangingPunct="1">
              <a:lnSpc>
                <a:spcPct val="100000"/>
              </a:lnSpc>
              <a:spcBef>
                <a:spcPts val="0"/>
              </a:spcBef>
              <a:spcAft>
                <a:spcPts val="0"/>
              </a:spcAft>
              <a:buClr>
                <a:srgbClr val="000000"/>
              </a:buClr>
              <a:buSzPts val="1100"/>
              <a:buNone/>
              <a:tabLst/>
              <a:defRPr/>
            </a:pPr>
            <a:endParaRPr lang="zh-TW" altLang="en-US" sz="1100" b="0" i="0" u="none" strike="noStrike" cap="none" dirty="0">
              <a:solidFill>
                <a:srgbClr val="000000"/>
              </a:solidFill>
              <a:effectLst/>
              <a:latin typeface="Arial"/>
              <a:ea typeface="Arial"/>
              <a:cs typeface="Arial"/>
              <a:sym typeface="Arial"/>
            </a:endParaRP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a:solidFill>
                  <a:srgbClr val="000000"/>
                </a:solidFill>
                <a:effectLst/>
                <a:latin typeface="Arial"/>
                <a:ea typeface="Arial"/>
                <a:cs typeface="Arial"/>
                <a:sym typeface="Arial"/>
              </a:rPr>
              <a:t>ii.	</a:t>
            </a:r>
            <a:r>
              <a:rPr lang="zh-TW" altLang="en-US" sz="1100" b="1" i="0" u="sng" strike="noStrike" cap="none" dirty="0">
                <a:solidFill>
                  <a:srgbClr val="000000"/>
                </a:solidFill>
                <a:effectLst/>
                <a:latin typeface="Arial"/>
                <a:ea typeface="Arial"/>
                <a:cs typeface="Arial"/>
                <a:sym typeface="Arial"/>
              </a:rPr>
              <a:t>為什麼社交媒體和遊戲特別容易上癮？</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社交媒體：每次有人按「讚」或留言，大腦就會釋放一點多巴胺。這些訊號是不固定的，有時多、有時少，就像抽獎一樣，讓人更想不停刷新訊息。</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遊戲：升級、過關、拿到獎勵，這些設計都是「多巴胺陷阱」。每次成功升級、過關、拿到獎勵，大腦就給他一個「快樂獎勵」。</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a:solidFill>
                  <a:srgbClr val="000000"/>
                </a:solidFill>
                <a:effectLst/>
                <a:latin typeface="Arial"/>
                <a:ea typeface="Arial"/>
                <a:cs typeface="Arial"/>
                <a:sym typeface="Arial"/>
              </a:rPr>
              <a:t>iii.	</a:t>
            </a:r>
            <a:r>
              <a:rPr lang="zh-TW" altLang="en-US" sz="1100" b="1" i="0" u="sng" strike="noStrike" cap="none" dirty="0">
                <a:solidFill>
                  <a:srgbClr val="000000"/>
                </a:solidFill>
                <a:effectLst/>
                <a:latin typeface="Arial"/>
                <a:ea typeface="Arial"/>
                <a:cs typeface="Arial"/>
                <a:sym typeface="Arial"/>
              </a:rPr>
              <a:t>耐受性（</a:t>
            </a:r>
            <a:r>
              <a:rPr lang="en-US" altLang="zh-TW" sz="1100" b="1" i="0" u="sng" strike="noStrike" cap="none" dirty="0">
                <a:solidFill>
                  <a:srgbClr val="000000"/>
                </a:solidFill>
                <a:effectLst/>
                <a:latin typeface="Arial"/>
                <a:ea typeface="Arial"/>
                <a:cs typeface="Arial"/>
                <a:sym typeface="Arial"/>
              </a:rPr>
              <a:t>Tolerance</a:t>
            </a:r>
            <a:r>
              <a:rPr lang="zh-TW" altLang="en-US" sz="1100" b="1" i="0" u="sng" strike="noStrike" cap="none" dirty="0">
                <a:solidFill>
                  <a:srgbClr val="000000"/>
                </a:solidFill>
                <a:effectLst/>
                <a:latin typeface="Arial"/>
                <a:ea typeface="Arial"/>
                <a:cs typeface="Arial"/>
                <a:sym typeface="Arial"/>
              </a:rPr>
              <a: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一開始，玩 </a:t>
            </a:r>
            <a:r>
              <a:rPr lang="en-US" altLang="zh-TW" sz="1100" b="0" i="0" u="none" strike="noStrike" cap="none" dirty="0">
                <a:solidFill>
                  <a:srgbClr val="000000"/>
                </a:solidFill>
                <a:effectLst/>
                <a:latin typeface="Arial"/>
                <a:ea typeface="Arial"/>
                <a:cs typeface="Arial"/>
                <a:sym typeface="Arial"/>
              </a:rPr>
              <a:t>30 </a:t>
            </a:r>
            <a:r>
              <a:rPr lang="zh-TW" altLang="en-US" sz="1100" b="0" i="0" u="none" strike="noStrike" cap="none" dirty="0">
                <a:solidFill>
                  <a:srgbClr val="000000"/>
                </a:solidFill>
                <a:effectLst/>
                <a:latin typeface="Arial"/>
                <a:ea typeface="Arial"/>
                <a:cs typeface="Arial"/>
                <a:sym typeface="Arial"/>
              </a:rPr>
              <a:t>分鐘遊戲就很開心。但隨著重覆上網／打機，大腦「習慣」了這種刺激，快樂感變弱，弱化獎賞系統，產生耐受性。</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結果子女需要更長時間、更刺激的遊戲，才能得到同樣的快樂／興奮。</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這就是為什麼有些人會越玩越久，甚至停不下來。這也會令前額葉功能弱化（好像車的煞車系統壞了一樣），自制力減弱。</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a:solidFill>
                  <a:srgbClr val="000000"/>
                </a:solidFill>
                <a:effectLst/>
                <a:latin typeface="Arial"/>
                <a:ea typeface="Arial"/>
                <a:cs typeface="Arial"/>
                <a:sym typeface="Arial"/>
              </a:rPr>
              <a:t>iv.	</a:t>
            </a:r>
            <a:r>
              <a:rPr lang="zh-TW" altLang="en-US" sz="1100" b="1" i="0" u="sng" strike="noStrike" cap="none" dirty="0">
                <a:solidFill>
                  <a:srgbClr val="000000"/>
                </a:solidFill>
                <a:effectLst/>
                <a:latin typeface="Arial"/>
                <a:ea typeface="Arial"/>
                <a:cs typeface="Arial"/>
                <a:sym typeface="Arial"/>
              </a:rPr>
              <a:t>戒斷反應（</a:t>
            </a:r>
            <a:r>
              <a:rPr lang="en-US" altLang="zh-TW" sz="1100" b="1" i="0" u="sng" strike="noStrike" cap="none" dirty="0">
                <a:solidFill>
                  <a:srgbClr val="000000"/>
                </a:solidFill>
                <a:effectLst/>
                <a:latin typeface="Arial"/>
                <a:ea typeface="Arial"/>
                <a:cs typeface="Arial"/>
                <a:sym typeface="Arial"/>
              </a:rPr>
              <a:t>Withdrawal</a:t>
            </a:r>
            <a:r>
              <a:rPr lang="zh-TW" altLang="en-US" sz="1100" b="1" i="0" u="sng" strike="noStrike" cap="none" dirty="0">
                <a:solidFill>
                  <a:srgbClr val="000000"/>
                </a:solidFill>
                <a:effectLst/>
                <a:latin typeface="Arial"/>
                <a:ea typeface="Arial"/>
                <a:cs typeface="Arial"/>
                <a:sym typeface="Arial"/>
              </a:rPr>
              <a: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當家長限制上網時間時，子女可能會出現：發脾氣、焦慮不安、擔心錯過朋友的訊息、情緒低落。</a:t>
            </a:r>
            <a:endParaRPr lang="en-HK" altLang="zh-TW" sz="1100" b="0" i="0" u="none" strike="noStrike" cap="none" dirty="0">
              <a:solidFill>
                <a:srgbClr val="000000"/>
              </a:solidFill>
              <a:effectLst/>
              <a:latin typeface="Arial"/>
              <a:ea typeface="Arial"/>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這些反應不是因為子女「故意不聽話」，而是大腦已經習慣了多巴胺的刺激。</a:t>
            </a:r>
            <a:endParaRPr lang="en-HK" altLang="zh-TW" sz="1100" b="0" i="0" u="none" strike="noStrike" cap="none" dirty="0">
              <a:solidFill>
                <a:srgbClr val="000000"/>
              </a:solidFill>
              <a:effectLst/>
              <a:latin typeface="Arial"/>
              <a:ea typeface="Arial"/>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TW" altLang="en-US" sz="1100" b="0" i="0" u="none" strike="noStrike" cap="none" dirty="0">
              <a:solidFill>
                <a:srgbClr val="000000"/>
              </a:solidFill>
              <a:effectLst/>
              <a:latin typeface="Arial"/>
              <a:ea typeface="Arial"/>
              <a:cs typeface="Arial"/>
              <a:sym typeface="Arial"/>
            </a:endParaRPr>
          </a:p>
          <a:p>
            <a:pPr lvl="2"/>
            <a:br>
              <a:rPr lang="zh-TW" altLang="en-US" sz="1000" b="0" i="0" u="none" strike="noStrike" cap="none" dirty="0">
                <a:solidFill>
                  <a:srgbClr val="000000"/>
                </a:solidFill>
                <a:effectLst/>
                <a:latin typeface="Arial"/>
                <a:ea typeface="Arial"/>
                <a:cs typeface="Arial"/>
                <a:sym typeface="Arial"/>
              </a:rPr>
            </a:br>
            <a:r>
              <a:rPr lang="zh-TW" altLang="en-US" u="sng" dirty="0">
                <a:solidFill>
                  <a:schemeClr val="hlink"/>
                </a:solidFill>
                <a:hlinkClick r:id="rId3"/>
              </a:rPr>
              <a:t>圖片來源</a:t>
            </a:r>
            <a:r>
              <a:rPr lang="en-US" altLang="zh-TW" u="sng" dirty="0">
                <a:solidFill>
                  <a:schemeClr val="hlink"/>
                </a:solidFill>
                <a:hlinkClick r:id="rId3"/>
              </a:rPr>
              <a:t>: http://sites.bu.edu/bryantlab/files/2015/04/dopamine-pathways.jpg</a:t>
            </a:r>
            <a:endParaRPr lang="zh-TW" altLang="en-US" dirty="0"/>
          </a:p>
        </p:txBody>
      </p:sp>
      <p:sp>
        <p:nvSpPr>
          <p:cNvPr id="380" name="Google Shape;380;g37cf7eb4b25_2_280: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7cf7eb4b25_2_317: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上網成癮的原因</a:t>
            </a:r>
            <a:r>
              <a:rPr lang="zh-TW" sz="1100" b="1" dirty="0">
                <a:solidFill>
                  <a:schemeClr val="tx1"/>
                </a:solidFill>
                <a:effectLst/>
                <a:latin typeface="Arial" panose="020B0604020202020204" pitchFamily="34" charset="0"/>
                <a:ea typeface="新細明體" panose="02020500000000000000" pitchFamily="18" charset="-120"/>
                <a:cs typeface="Times New Roman" panose="02020603050405020304" pitchFamily="18" charset="0"/>
              </a:rPr>
              <a:t>：</a:t>
            </a:r>
            <a:r>
              <a:rPr lang="zh-TW" altLang="en-US" sz="1100" b="1" dirty="0">
                <a:solidFill>
                  <a:schemeClr val="lt1"/>
                </a:solidFill>
                <a:latin typeface="Microsoft JhengHei"/>
                <a:ea typeface="Microsoft JhengHei"/>
                <a:cs typeface="Microsoft JhengHei"/>
                <a:sym typeface="Microsoft JhengHei"/>
              </a:rPr>
              <a:t>（</a:t>
            </a:r>
            <a:r>
              <a:rPr lang="en-US" altLang="zh-TW" sz="1100" b="1" dirty="0">
                <a:solidFill>
                  <a:schemeClr val="lt1"/>
                </a:solidFill>
                <a:latin typeface="Microsoft JhengHei"/>
                <a:ea typeface="Microsoft JhengHei"/>
                <a:cs typeface="Microsoft JhengHei"/>
                <a:sym typeface="Microsoft JhengHei"/>
              </a:rPr>
              <a:t>3</a:t>
            </a:r>
            <a:r>
              <a:rPr lang="zh-TW" altLang="en-US" sz="1100" b="1" dirty="0">
                <a:solidFill>
                  <a:schemeClr val="lt1"/>
                </a:solidFill>
                <a:latin typeface="Microsoft JhengHei"/>
                <a:ea typeface="Microsoft JhengHei"/>
                <a:cs typeface="Microsoft JhengHei"/>
                <a:sym typeface="Microsoft JhengHei"/>
              </a:rPr>
              <a:t>）環境、心理及社交因素</a:t>
            </a:r>
          </a:p>
          <a:p>
            <a:pPr marL="457200" lvl="0" indent="-330200" algn="l" rtl="0">
              <a:lnSpc>
                <a:spcPct val="115000"/>
              </a:lnSpc>
              <a:spcBef>
                <a:spcPts val="0"/>
              </a:spcBef>
              <a:spcAft>
                <a:spcPts val="0"/>
              </a:spcAft>
              <a:buClr>
                <a:schemeClr val="accent1"/>
              </a:buClr>
              <a:buSzPct val="88888"/>
              <a:buFont typeface="Microsoft JhengHei"/>
              <a:buAutoNum type="arabicPeriod"/>
            </a:pPr>
            <a:r>
              <a:rPr lang="zh-TW" altLang="en-US" sz="1200" b="1" dirty="0">
                <a:solidFill>
                  <a:schemeClr val="accent1"/>
                </a:solidFill>
                <a:latin typeface="Microsoft JhengHei"/>
                <a:ea typeface="Microsoft JhengHei"/>
                <a:cs typeface="Microsoft JhengHei"/>
                <a:sym typeface="Microsoft JhengHei"/>
              </a:rPr>
              <a:t>生活無聊</a:t>
            </a:r>
            <a:br>
              <a:rPr lang="zh-TW" altLang="en-US" sz="1100" b="1" dirty="0">
                <a:latin typeface="Microsoft JhengHei"/>
                <a:ea typeface="Microsoft JhengHei"/>
                <a:cs typeface="Microsoft JhengHei"/>
                <a:sym typeface="Microsoft JhengHei"/>
              </a:rPr>
            </a:br>
            <a:r>
              <a:rPr lang="en-US" altLang="zh-TW" sz="1100" b="0" dirty="0">
                <a:latin typeface="Microsoft JhengHei"/>
                <a:ea typeface="Microsoft JhengHei"/>
                <a:cs typeface="Microsoft JhengHei"/>
                <a:sym typeface="Microsoft JhengHei"/>
              </a:rPr>
              <a:t>- </a:t>
            </a:r>
            <a:r>
              <a:rPr lang="zh-TW" altLang="en-US" sz="1100" b="0" dirty="0">
                <a:latin typeface="Microsoft JhengHei"/>
                <a:ea typeface="Microsoft JhengHei"/>
                <a:cs typeface="Microsoft JhengHei"/>
                <a:sym typeface="Microsoft JhengHei"/>
              </a:rPr>
              <a:t>缺乏其他興趣及個人目標</a:t>
            </a:r>
          </a:p>
          <a:p>
            <a:pPr marL="457200" lvl="0" indent="-330200" algn="l" rtl="0">
              <a:lnSpc>
                <a:spcPct val="115000"/>
              </a:lnSpc>
              <a:spcBef>
                <a:spcPts val="0"/>
              </a:spcBef>
              <a:spcAft>
                <a:spcPts val="0"/>
              </a:spcAft>
              <a:buClr>
                <a:schemeClr val="accent1"/>
              </a:buClr>
              <a:buSzPct val="88888"/>
              <a:buFont typeface="Microsoft JhengHei"/>
              <a:buAutoNum type="arabicPeriod"/>
            </a:pPr>
            <a:r>
              <a:rPr lang="zh-TW" altLang="en-US" sz="1200" b="1" dirty="0">
                <a:solidFill>
                  <a:schemeClr val="accent1"/>
                </a:solidFill>
                <a:latin typeface="Microsoft JhengHei"/>
                <a:ea typeface="Microsoft JhengHei"/>
                <a:cs typeface="Microsoft JhengHei"/>
                <a:sym typeface="Microsoft JhengHei"/>
              </a:rPr>
              <a:t>朋輩影響</a:t>
            </a:r>
            <a:br>
              <a:rPr lang="zh-TW" altLang="en-US" sz="1100" b="1" dirty="0">
                <a:latin typeface="Microsoft JhengHei"/>
                <a:ea typeface="Microsoft JhengHei"/>
                <a:cs typeface="Microsoft JhengHei"/>
                <a:sym typeface="Microsoft JhengHei"/>
              </a:rPr>
            </a:br>
            <a:r>
              <a:rPr lang="en-US" altLang="zh-TW" sz="1100" b="0" dirty="0">
                <a:latin typeface="Microsoft JhengHei"/>
                <a:ea typeface="Microsoft JhengHei"/>
                <a:cs typeface="Microsoft JhengHei"/>
                <a:sym typeface="Microsoft JhengHei"/>
              </a:rPr>
              <a:t>- </a:t>
            </a:r>
            <a:r>
              <a:rPr lang="zh-TW" altLang="en-US" sz="1100" b="0" dirty="0">
                <a:latin typeface="Microsoft JhengHei"/>
                <a:ea typeface="Microsoft JhengHei"/>
                <a:cs typeface="Microsoft JhengHei"/>
                <a:sym typeface="Microsoft JhengHei"/>
              </a:rPr>
              <a:t>增加共同話題，渴望得到朋輩認同</a:t>
            </a:r>
            <a:br>
              <a:rPr lang="zh-TW" altLang="en-US" sz="1100" b="0" dirty="0">
                <a:latin typeface="Microsoft JhengHei"/>
                <a:ea typeface="Microsoft JhengHei"/>
                <a:cs typeface="Microsoft JhengHei"/>
                <a:sym typeface="Microsoft JhengHei"/>
              </a:rPr>
            </a:br>
            <a:r>
              <a:rPr lang="en-US" altLang="zh-TW" sz="1100" b="0" dirty="0">
                <a:latin typeface="Microsoft JhengHei"/>
                <a:ea typeface="Microsoft JhengHei"/>
                <a:cs typeface="Microsoft JhengHei"/>
                <a:sym typeface="Microsoft JhengHei"/>
              </a:rPr>
              <a:t>- </a:t>
            </a:r>
            <a:r>
              <a:rPr lang="zh-TW" altLang="en-US" sz="1100" b="0" dirty="0">
                <a:latin typeface="Microsoft JhengHei"/>
                <a:ea typeface="Microsoft JhengHei"/>
                <a:cs typeface="Microsoft JhengHei"/>
                <a:sym typeface="Microsoft JhengHei"/>
              </a:rPr>
              <a:t>現實中缺乏朋友關愛</a:t>
            </a:r>
          </a:p>
          <a:p>
            <a:pPr marL="457200" lvl="0" indent="-330200" algn="l" rtl="0">
              <a:lnSpc>
                <a:spcPct val="115000"/>
              </a:lnSpc>
              <a:spcBef>
                <a:spcPts val="0"/>
              </a:spcBef>
              <a:spcAft>
                <a:spcPts val="0"/>
              </a:spcAft>
              <a:buClr>
                <a:schemeClr val="accent1"/>
              </a:buClr>
              <a:buSzPct val="88888"/>
              <a:buFont typeface="Microsoft JhengHei"/>
              <a:buAutoNum type="arabicPeriod"/>
            </a:pPr>
            <a:r>
              <a:rPr lang="zh-TW" altLang="en-US" sz="1200" b="1" dirty="0">
                <a:solidFill>
                  <a:schemeClr val="accent1"/>
                </a:solidFill>
                <a:latin typeface="Microsoft JhengHei"/>
                <a:ea typeface="Microsoft JhengHei"/>
                <a:cs typeface="Microsoft JhengHei"/>
                <a:sym typeface="Microsoft JhengHei"/>
              </a:rPr>
              <a:t>家庭困擾</a:t>
            </a:r>
            <a:br>
              <a:rPr lang="zh-TW" altLang="en-US" sz="1100" b="1" dirty="0">
                <a:latin typeface="Microsoft JhengHei"/>
                <a:ea typeface="Microsoft JhengHei"/>
                <a:cs typeface="Microsoft JhengHei"/>
                <a:sym typeface="Microsoft JhengHei"/>
              </a:rPr>
            </a:br>
            <a:r>
              <a:rPr lang="en-US" altLang="zh-TW" sz="1100" b="0" dirty="0">
                <a:latin typeface="Microsoft JhengHei"/>
                <a:ea typeface="Microsoft JhengHei"/>
                <a:cs typeface="Microsoft JhengHei"/>
                <a:sym typeface="Microsoft JhengHei"/>
              </a:rPr>
              <a:t>- </a:t>
            </a:r>
            <a:r>
              <a:rPr lang="zh-TW" altLang="en-US" sz="1100" b="0" dirty="0">
                <a:latin typeface="Microsoft JhengHei"/>
                <a:ea typeface="Microsoft JhengHei"/>
                <a:cs typeface="Microsoft JhengHei"/>
                <a:sym typeface="Microsoft JhengHei"/>
              </a:rPr>
              <a:t>家庭缺乏關愛、父母婚姻出現問題、親子關係疏離</a:t>
            </a:r>
            <a:br>
              <a:rPr lang="zh-TW" altLang="en-US" sz="1100" b="0" dirty="0">
                <a:latin typeface="Microsoft JhengHei"/>
                <a:ea typeface="Microsoft JhengHei"/>
                <a:cs typeface="Microsoft JhengHei"/>
                <a:sym typeface="Microsoft JhengHei"/>
              </a:rPr>
            </a:br>
            <a:r>
              <a:rPr lang="en-US" altLang="zh-TW" sz="1100" b="0" dirty="0">
                <a:latin typeface="Microsoft JhengHei"/>
                <a:ea typeface="Microsoft JhengHei"/>
                <a:cs typeface="Microsoft JhengHei"/>
                <a:sym typeface="Microsoft JhengHei"/>
              </a:rPr>
              <a:t>- </a:t>
            </a:r>
            <a:r>
              <a:rPr lang="zh-TW" altLang="en-US" sz="1100" b="0" dirty="0">
                <a:latin typeface="Microsoft JhengHei"/>
                <a:ea typeface="Microsoft JhengHei"/>
                <a:cs typeface="Microsoft JhengHei"/>
                <a:sym typeface="Microsoft JhengHei"/>
              </a:rPr>
              <a:t>逃避家中不快，甚至在網上尋找關愛</a:t>
            </a:r>
          </a:p>
          <a:p>
            <a:pPr marL="457200" lvl="0" indent="-330200" algn="l" rtl="0">
              <a:lnSpc>
                <a:spcPct val="115000"/>
              </a:lnSpc>
              <a:spcBef>
                <a:spcPts val="0"/>
              </a:spcBef>
              <a:spcAft>
                <a:spcPts val="0"/>
              </a:spcAft>
              <a:buClr>
                <a:schemeClr val="accent1"/>
              </a:buClr>
              <a:buSzPct val="88888"/>
              <a:buFont typeface="Microsoft JhengHei"/>
              <a:buAutoNum type="arabicPeriod"/>
            </a:pPr>
            <a:r>
              <a:rPr lang="zh-TW" altLang="en-US" sz="1200" b="1" dirty="0">
                <a:solidFill>
                  <a:schemeClr val="accent1"/>
                </a:solidFill>
                <a:latin typeface="Microsoft JhengHei"/>
                <a:ea typeface="Microsoft JhengHei"/>
                <a:cs typeface="Microsoft JhengHei"/>
                <a:sym typeface="Microsoft JhengHei"/>
              </a:rPr>
              <a:t>個人困擾</a:t>
            </a:r>
            <a:br>
              <a:rPr lang="zh-TW" altLang="en-US" sz="1100" b="1" dirty="0">
                <a:latin typeface="Microsoft JhengHei"/>
                <a:ea typeface="Microsoft JhengHei"/>
                <a:cs typeface="Microsoft JhengHei"/>
                <a:sym typeface="Microsoft JhengHei"/>
              </a:rPr>
            </a:br>
            <a:r>
              <a:rPr lang="en-US" altLang="zh-TW" sz="1100" b="0" dirty="0">
                <a:latin typeface="Microsoft JhengHei"/>
                <a:ea typeface="Microsoft JhengHei"/>
                <a:cs typeface="Microsoft JhengHei"/>
                <a:sym typeface="Microsoft JhengHei"/>
              </a:rPr>
              <a:t>- </a:t>
            </a:r>
            <a:r>
              <a:rPr lang="zh-TW" altLang="en-US" sz="1100" b="0" dirty="0">
                <a:latin typeface="Microsoft JhengHei"/>
                <a:ea typeface="Microsoft JhengHei"/>
                <a:cs typeface="Microsoft JhengHei"/>
                <a:sym typeface="Microsoft JhengHei"/>
              </a:rPr>
              <a:t>逃避現實成長壓力</a:t>
            </a:r>
            <a:br>
              <a:rPr lang="zh-TW" altLang="en-US" sz="1100" b="0" dirty="0">
                <a:latin typeface="Microsoft JhengHei"/>
                <a:ea typeface="Microsoft JhengHei"/>
                <a:cs typeface="Microsoft JhengHei"/>
                <a:sym typeface="Microsoft JhengHei"/>
              </a:rPr>
            </a:br>
            <a:r>
              <a:rPr lang="en-US" altLang="zh-TW" sz="1100" b="0" dirty="0">
                <a:latin typeface="Microsoft JhengHei"/>
                <a:ea typeface="Microsoft JhengHei"/>
                <a:cs typeface="Microsoft JhengHei"/>
                <a:sym typeface="Microsoft JhengHei"/>
              </a:rPr>
              <a:t>- </a:t>
            </a:r>
            <a:r>
              <a:rPr lang="zh-TW" altLang="en-US" sz="1100" b="0" dirty="0">
                <a:latin typeface="Microsoft JhengHei"/>
                <a:ea typeface="Microsoft JhengHei"/>
                <a:cs typeface="Microsoft JhengHei"/>
                <a:sym typeface="Microsoft JhengHei"/>
              </a:rPr>
              <a:t>透過晉級、完成任務及得到道具獲得成功感</a:t>
            </a:r>
          </a:p>
          <a:p>
            <a:pPr marL="457200" lvl="0" indent="-330200" algn="l" rtl="0">
              <a:lnSpc>
                <a:spcPct val="115000"/>
              </a:lnSpc>
              <a:spcBef>
                <a:spcPts val="0"/>
              </a:spcBef>
              <a:spcAft>
                <a:spcPts val="0"/>
              </a:spcAft>
              <a:buClr>
                <a:schemeClr val="accent1"/>
              </a:buClr>
              <a:buSzPct val="88888"/>
              <a:buFont typeface="Microsoft JhengHei"/>
              <a:buAutoNum type="arabicPeriod"/>
            </a:pPr>
            <a:r>
              <a:rPr lang="zh-TW" altLang="en-US" sz="1200" b="1" dirty="0">
                <a:solidFill>
                  <a:schemeClr val="accent1"/>
                </a:solidFill>
                <a:latin typeface="Microsoft JhengHei"/>
                <a:ea typeface="Microsoft JhengHei"/>
                <a:cs typeface="Microsoft JhengHei"/>
                <a:sym typeface="Microsoft JhengHei"/>
              </a:rPr>
              <a:t>其他相關因素</a:t>
            </a:r>
            <a:br>
              <a:rPr lang="zh-TW" altLang="en-US" sz="1100" b="1" dirty="0">
                <a:latin typeface="Microsoft JhengHei"/>
                <a:ea typeface="Microsoft JhengHei"/>
                <a:cs typeface="Microsoft JhengHei"/>
                <a:sym typeface="Microsoft JhengHei"/>
              </a:rPr>
            </a:br>
            <a:r>
              <a:rPr lang="en-US" altLang="zh-TW" sz="1100" b="0" dirty="0">
                <a:latin typeface="Microsoft JhengHei"/>
                <a:ea typeface="Microsoft JhengHei"/>
                <a:cs typeface="Microsoft JhengHei"/>
                <a:sym typeface="Microsoft JhengHei"/>
              </a:rPr>
              <a:t>- </a:t>
            </a:r>
            <a:r>
              <a:rPr lang="zh-TW" altLang="en-US" sz="1100" b="0" dirty="0">
                <a:latin typeface="Microsoft JhengHei"/>
                <a:ea typeface="Microsoft JhengHei"/>
                <a:cs typeface="Microsoft JhengHei"/>
                <a:sym typeface="Microsoft JhengHei"/>
              </a:rPr>
              <a:t>專注力不足</a:t>
            </a:r>
            <a:r>
              <a:rPr lang="zh-TW" altLang="en-US" sz="1100" b="0" i="0" u="none" strike="noStrike" cap="none" dirty="0">
                <a:solidFill>
                  <a:srgbClr val="000000"/>
                </a:solidFill>
                <a:latin typeface="Arial"/>
                <a:ea typeface="Microsoft JhengHei"/>
                <a:cs typeface="Arial"/>
                <a:sym typeface="Microsoft JhengHei"/>
              </a:rPr>
              <a:t>／</a:t>
            </a:r>
            <a:r>
              <a:rPr lang="zh-TW" altLang="en-US" sz="1100" b="0" dirty="0">
                <a:latin typeface="Microsoft JhengHei"/>
                <a:ea typeface="Microsoft JhengHei"/>
                <a:cs typeface="Microsoft JhengHei"/>
                <a:sym typeface="Microsoft JhengHei"/>
              </a:rPr>
              <a:t>過度活躍症</a:t>
            </a:r>
            <a:br>
              <a:rPr lang="zh-TW" altLang="en-US" sz="1100" b="0" dirty="0">
                <a:latin typeface="Microsoft JhengHei"/>
                <a:ea typeface="Microsoft JhengHei"/>
                <a:cs typeface="Microsoft JhengHei"/>
                <a:sym typeface="Microsoft JhengHei"/>
              </a:rPr>
            </a:br>
            <a:r>
              <a:rPr lang="en-US" altLang="zh-TW" sz="1100" b="0" dirty="0">
                <a:latin typeface="Microsoft JhengHei"/>
                <a:ea typeface="Microsoft JhengHei"/>
                <a:cs typeface="Microsoft JhengHei"/>
                <a:sym typeface="Microsoft JhengHei"/>
              </a:rPr>
              <a:t>- </a:t>
            </a:r>
            <a:r>
              <a:rPr lang="zh-TW" altLang="en-US" sz="1100" b="0" dirty="0">
                <a:latin typeface="Microsoft JhengHei"/>
                <a:ea typeface="Microsoft JhengHei"/>
                <a:cs typeface="Microsoft JhengHei"/>
                <a:sym typeface="Microsoft JhengHei"/>
              </a:rPr>
              <a:t>自閉症譜系</a:t>
            </a:r>
            <a:br>
              <a:rPr lang="zh-TW" altLang="en-US" sz="1100" b="0" dirty="0">
                <a:latin typeface="Microsoft JhengHei"/>
                <a:ea typeface="Microsoft JhengHei"/>
                <a:cs typeface="Microsoft JhengHei"/>
                <a:sym typeface="Microsoft JhengHei"/>
              </a:rPr>
            </a:br>
            <a:r>
              <a:rPr lang="en-US" altLang="zh-TW" sz="1100" b="0" dirty="0">
                <a:latin typeface="Microsoft JhengHei"/>
                <a:ea typeface="Microsoft JhengHei"/>
                <a:cs typeface="Microsoft JhengHei"/>
                <a:sym typeface="Microsoft JhengHei"/>
              </a:rPr>
              <a:t>- </a:t>
            </a:r>
            <a:r>
              <a:rPr lang="zh-TW" altLang="en-US" sz="1100" b="0" dirty="0">
                <a:latin typeface="Microsoft JhengHei"/>
                <a:ea typeface="Microsoft JhengHei"/>
                <a:cs typeface="Microsoft JhengHei"/>
                <a:sym typeface="Microsoft JhengHei"/>
              </a:rPr>
              <a:t>社交焦慮</a:t>
            </a:r>
            <a:r>
              <a:rPr lang="zh-TW" altLang="en-US" sz="1100" b="0" i="0" u="none" strike="noStrike" cap="none" dirty="0">
                <a:solidFill>
                  <a:srgbClr val="000000"/>
                </a:solidFill>
                <a:latin typeface="Arial"/>
                <a:ea typeface="Microsoft JhengHei"/>
                <a:cs typeface="Arial"/>
                <a:sym typeface="Microsoft JhengHei"/>
              </a:rPr>
              <a:t>／</a:t>
            </a:r>
            <a:r>
              <a:rPr lang="zh-TW" altLang="en-US" sz="1100" b="0" dirty="0">
                <a:latin typeface="Microsoft JhengHei"/>
                <a:ea typeface="Microsoft JhengHei"/>
                <a:cs typeface="Microsoft JhengHei"/>
                <a:sym typeface="Microsoft JhengHei"/>
              </a:rPr>
              <a:t>抑鬱</a:t>
            </a:r>
          </a:p>
          <a:p>
            <a:pPr marL="0" lvl="0" indent="0" algn="l" rtl="0">
              <a:spcBef>
                <a:spcPts val="0"/>
              </a:spcBef>
              <a:spcAft>
                <a:spcPts val="0"/>
              </a:spcAft>
              <a:buNone/>
            </a:pPr>
            <a:endParaRPr dirty="0"/>
          </a:p>
        </p:txBody>
      </p:sp>
      <p:sp>
        <p:nvSpPr>
          <p:cNvPr id="419" name="Google Shape;419;g37cf7eb4b25_2_317: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7cf7eb4b25_0_11: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i="0" u="none" strike="noStrike" cap="none" dirty="0">
                <a:solidFill>
                  <a:srgbClr val="000000"/>
                </a:solidFill>
                <a:effectLst/>
                <a:latin typeface="Arial"/>
                <a:ea typeface="Arial"/>
                <a:cs typeface="Arial"/>
                <a:sym typeface="Arial"/>
              </a:rPr>
              <a:t>小結</a:t>
            </a:r>
            <a:r>
              <a:rPr lang="en-HK" altLang="zh-TW" sz="1100" b="1" i="0" u="none" strike="noStrike" cap="none" dirty="0">
                <a:solidFill>
                  <a:srgbClr val="000000"/>
                </a:solidFill>
                <a:effectLst/>
                <a:latin typeface="Arial"/>
                <a:ea typeface="Arial"/>
                <a:cs typeface="Arial"/>
                <a:sym typeface="Arial"/>
              </a:rPr>
              <a: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TW" altLang="en-US" sz="1100" b="0" i="0" u="none" strike="noStrike" cap="none" dirty="0">
                <a:solidFill>
                  <a:srgbClr val="000000"/>
                </a:solidFill>
                <a:latin typeface="Arial"/>
                <a:ea typeface="Microsoft JhengHei"/>
                <a:cs typeface="Arial"/>
                <a:sym typeface="Microsoft JhengHei"/>
              </a:rPr>
              <a:t>上網成癮是由一籃子的因素互相影響</a:t>
            </a:r>
            <a:r>
              <a:rPr lang="zh-TW" altLang="zh-HK" sz="1100" b="0" dirty="0">
                <a:solidFill>
                  <a:schemeClr val="dk1"/>
                </a:solidFill>
                <a:latin typeface="Microsoft JhengHei"/>
                <a:ea typeface="Microsoft JhengHei"/>
                <a:cs typeface="Microsoft JhengHei"/>
                <a:sym typeface="Microsoft JhengHei"/>
              </a:rPr>
              <a:t>。</a:t>
            </a:r>
            <a:endParaRPr lang="en-US" altLang="zh-TW" sz="1100" b="0" i="0" u="none" strike="noStrike" cap="none" dirty="0">
              <a:solidFill>
                <a:srgbClr val="000000"/>
              </a:solidFill>
              <a:latin typeface="Arial"/>
              <a:ea typeface="Microsoft JhengHei"/>
              <a:cs typeface="Arial"/>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TW" altLang="en-US" sz="1100" b="0" i="0" u="none" strike="noStrike" cap="none" dirty="0">
                <a:solidFill>
                  <a:srgbClr val="000000"/>
                </a:solidFill>
                <a:latin typeface="Arial"/>
                <a:ea typeface="Microsoft JhengHei"/>
                <a:cs typeface="Arial"/>
                <a:sym typeface="Microsoft JhengHei"/>
              </a:rPr>
              <a:t>當中包括網絡特質</a:t>
            </a:r>
            <a:r>
              <a:rPr lang="zh-TW" sz="180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1100" b="0" i="0" u="none" strike="noStrike" cap="none" dirty="0">
                <a:solidFill>
                  <a:srgbClr val="000000"/>
                </a:solidFill>
                <a:latin typeface="Arial"/>
                <a:ea typeface="Microsoft JhengHei"/>
                <a:cs typeface="Arial"/>
                <a:sym typeface="Microsoft JhengHei"/>
              </a:rPr>
              <a:t>神經生理因素</a:t>
            </a:r>
            <a:r>
              <a:rPr lang="zh-TW" sz="180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1100" b="0" i="0" u="none" strike="noStrike" cap="none" dirty="0">
                <a:solidFill>
                  <a:srgbClr val="000000"/>
                </a:solidFill>
                <a:latin typeface="Arial"/>
                <a:ea typeface="Microsoft JhengHei"/>
                <a:cs typeface="Arial"/>
                <a:sym typeface="Microsoft JhengHei"/>
              </a:rPr>
              <a:t>心理因素</a:t>
            </a:r>
            <a:r>
              <a:rPr lang="zh-TW" sz="1800"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1100" b="0" i="0" u="none" strike="noStrike" cap="none" dirty="0">
                <a:solidFill>
                  <a:srgbClr val="000000"/>
                </a:solidFill>
                <a:latin typeface="Arial"/>
                <a:ea typeface="Microsoft JhengHei"/>
                <a:cs typeface="Arial"/>
                <a:sym typeface="Microsoft JhengHei"/>
              </a:rPr>
              <a:t>社會文化環境及其他相關因素</a:t>
            </a:r>
            <a:r>
              <a:rPr lang="zh-TW" altLang="en-US" sz="1100" b="0" i="0" u="none" strike="noStrike" cap="none" dirty="0">
                <a:solidFill>
                  <a:srgbClr val="000000"/>
                </a:solidFill>
                <a:latin typeface="Arial"/>
                <a:cs typeface="Arial"/>
                <a:sym typeface="Arial"/>
              </a:rPr>
              <a:t>。</a:t>
            </a:r>
            <a:endParaRPr lang="en-HK" altLang="zh-TW" sz="1100" b="0" i="0" u="none" strike="noStrike" cap="none" dirty="0">
              <a:solidFill>
                <a:srgbClr val="000000"/>
              </a:solidFill>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TW" altLang="en-US" sz="1100" b="0" i="0" u="none" strike="noStrike" cap="none" dirty="0">
                <a:solidFill>
                  <a:srgbClr val="000000"/>
                </a:solidFill>
                <a:highlight>
                  <a:srgbClr val="FFFF00"/>
                </a:highlight>
                <a:latin typeface="Arial"/>
                <a:cs typeface="Arial"/>
                <a:sym typeface="Arial"/>
              </a:rPr>
              <a:t>如家長沒多加理會，或沒有針對子女最核心的成因，只會加劇成癮問題。</a:t>
            </a:r>
            <a:endParaRPr lang="en-HK" altLang="zh-TW" sz="1100" b="0" i="0" u="none" strike="noStrike" cap="none" dirty="0">
              <a:solidFill>
                <a:srgbClr val="000000"/>
              </a:solidFill>
              <a:highlight>
                <a:srgbClr val="FFFF00"/>
              </a:highligh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sz="1100" b="0" i="0" u="none" strike="noStrike" cap="none" dirty="0">
              <a:solidFill>
                <a:srgbClr val="000000"/>
              </a:solidFill>
              <a:highlight>
                <a:srgbClr val="FFFF00"/>
              </a:highligh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sz="1100" b="0" i="0" u="none" strike="noStrike" cap="none" dirty="0">
              <a:solidFill>
                <a:srgbClr val="000000"/>
              </a:solidFill>
              <a:highlight>
                <a:srgbClr val="FFFF00"/>
              </a:highlight>
              <a:latin typeface="Arial"/>
              <a:cs typeface="Arial"/>
              <a:sym typeface="Arial"/>
            </a:endParaRPr>
          </a:p>
        </p:txBody>
      </p:sp>
      <p:sp>
        <p:nvSpPr>
          <p:cNvPr id="427" name="Google Shape;427;g37cf7eb4b25_0_1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7cf7eb4b25_2_89: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r>
              <a:rPr lang="zh-TW" altLang="en-US" sz="1100" b="0" i="0" u="none" strike="noStrike" cap="none" dirty="0">
                <a:solidFill>
                  <a:srgbClr val="000000"/>
                </a:solidFill>
                <a:effectLst/>
                <a:latin typeface="Arial"/>
                <a:ea typeface="Arial"/>
                <a:cs typeface="Arial"/>
                <a:sym typeface="Arial"/>
              </a:rPr>
              <a:t>簡介工作坊目標、流程及教材</a:t>
            </a:r>
            <a:r>
              <a:rPr lang="zh-TW" altLang="zh-HK" dirty="0">
                <a:solidFill>
                  <a:schemeClr val="dk1"/>
                </a:solidFill>
                <a:latin typeface="Times New Roman"/>
                <a:ea typeface="Times New Roman"/>
                <a:cs typeface="Times New Roman"/>
                <a:sym typeface="Times New Roman"/>
              </a:rPr>
              <a:t>。</a:t>
            </a:r>
            <a:endParaRPr lang="en-HK" sz="1100" b="0" i="0" u="none" strike="noStrike" cap="none" dirty="0">
              <a:solidFill>
                <a:srgbClr val="000000"/>
              </a:solidFill>
              <a:effectLst/>
              <a:latin typeface="Arial"/>
              <a:ea typeface="Arial"/>
              <a:cs typeface="Arial"/>
              <a:sym typeface="Arial"/>
            </a:endParaRPr>
          </a:p>
          <a:p>
            <a:pPr marL="158750" indent="0">
              <a:buNone/>
            </a:pPr>
            <a:r>
              <a:rPr lang="en-GB" sz="1100" b="0" i="0" u="none" strike="noStrike" cap="none" dirty="0">
                <a:solidFill>
                  <a:srgbClr val="000000"/>
                </a:solidFill>
                <a:effectLst/>
                <a:latin typeface="Arial"/>
                <a:ea typeface="Arial"/>
                <a:cs typeface="Arial"/>
                <a:sym typeface="Arial"/>
              </a:rPr>
              <a:t> </a:t>
            </a:r>
            <a:endParaRPr lang="en-HK"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143" name="Google Shape;143;g37cf7eb4b25_2_8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7cf7eb4b25_0_3: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01600" lvl="0" indent="0" algn="l" rtl="0">
              <a:lnSpc>
                <a:spcPct val="90000"/>
              </a:lnSpc>
              <a:spcBef>
                <a:spcPts val="0"/>
              </a:spcBef>
              <a:spcAft>
                <a:spcPts val="0"/>
              </a:spcAft>
              <a:buClr>
                <a:schemeClr val="accent1"/>
              </a:buClr>
              <a:buSzPts val="2000"/>
              <a:buFont typeface="Microsoft JhengHei"/>
              <a:buNone/>
            </a:pPr>
            <a:r>
              <a:rPr lang="zh-TW" altLang="en-US" sz="1100" b="1" dirty="0">
                <a:solidFill>
                  <a:schemeClr val="accent1"/>
                </a:solidFill>
                <a:latin typeface="Microsoft JhengHei"/>
                <a:ea typeface="Microsoft JhengHei"/>
                <a:cs typeface="Microsoft JhengHei"/>
                <a:sym typeface="Microsoft JhengHei"/>
              </a:rPr>
              <a:t>遊戲障礙正式列為精神疾病</a:t>
            </a:r>
          </a:p>
          <a:p>
            <a:pPr marL="101600" lvl="0" indent="0" algn="l" rtl="0">
              <a:lnSpc>
                <a:spcPct val="100000"/>
              </a:lnSpc>
              <a:spcBef>
                <a:spcPts val="0"/>
              </a:spcBef>
              <a:spcAft>
                <a:spcPts val="0"/>
              </a:spcAft>
              <a:buSzPts val="2000"/>
              <a:buFont typeface="Microsoft JhengHei"/>
              <a:buNone/>
            </a:pPr>
            <a:r>
              <a:rPr lang="zh-TW" altLang="en-US" sz="1100" b="1" dirty="0">
                <a:latin typeface="Microsoft JhengHei"/>
                <a:ea typeface="Microsoft JhengHei"/>
                <a:cs typeface="Microsoft JhengHei"/>
                <a:sym typeface="Microsoft JhengHei"/>
              </a:rPr>
              <a:t>根據世界衛生組織（</a:t>
            </a:r>
            <a:r>
              <a:rPr lang="en-US" altLang="zh-TW" sz="1100" b="1" dirty="0">
                <a:latin typeface="Microsoft JhengHei"/>
                <a:ea typeface="Microsoft JhengHei"/>
                <a:cs typeface="Microsoft JhengHei"/>
                <a:sym typeface="Microsoft JhengHei"/>
              </a:rPr>
              <a:t>WHO</a:t>
            </a:r>
            <a:r>
              <a:rPr lang="zh-TW" altLang="en-US" sz="1100" b="1" dirty="0">
                <a:latin typeface="Microsoft JhengHei"/>
                <a:ea typeface="Microsoft JhengHei"/>
                <a:cs typeface="Microsoft JhengHei"/>
                <a:sym typeface="Microsoft JhengHei"/>
              </a:rPr>
              <a:t>）國際疾病分類第十一版（</a:t>
            </a:r>
            <a:r>
              <a:rPr lang="en-US" altLang="zh-TW" sz="1100" b="1" dirty="0">
                <a:latin typeface="Microsoft JhengHei"/>
                <a:ea typeface="Microsoft JhengHei"/>
                <a:cs typeface="Microsoft JhengHei"/>
                <a:sym typeface="Microsoft JhengHei"/>
              </a:rPr>
              <a:t>ICD-11</a:t>
            </a:r>
            <a:r>
              <a:rPr lang="zh-TW" altLang="en-US" sz="1100" b="1" dirty="0">
                <a:latin typeface="Microsoft JhengHei"/>
                <a:ea typeface="Microsoft JhengHei"/>
                <a:cs typeface="Microsoft JhengHei"/>
                <a:sym typeface="Microsoft JhengHei"/>
              </a:rPr>
              <a:t>）</a:t>
            </a:r>
            <a:r>
              <a:rPr lang="en-US" altLang="zh-TW" sz="1100" b="1" dirty="0">
                <a:latin typeface="Microsoft JhengHei"/>
                <a:ea typeface="Microsoft JhengHei"/>
                <a:cs typeface="Microsoft JhengHei"/>
                <a:sym typeface="Microsoft JhengHei"/>
              </a:rPr>
              <a:t> , </a:t>
            </a:r>
            <a:r>
              <a:rPr lang="zh-TW" altLang="en-US" sz="1100" b="1" dirty="0">
                <a:latin typeface="Microsoft JhengHei"/>
                <a:ea typeface="Microsoft JhengHei"/>
                <a:cs typeface="Microsoft JhengHei"/>
                <a:sym typeface="Microsoft JhengHei"/>
              </a:rPr>
              <a:t>需符合以下</a:t>
            </a:r>
            <a:r>
              <a:rPr lang="zh-TW" altLang="en-US" sz="1100" b="1" u="sng" dirty="0">
                <a:latin typeface="Microsoft JhengHei"/>
                <a:ea typeface="Microsoft JhengHei"/>
                <a:cs typeface="Microsoft JhengHei"/>
                <a:sym typeface="Microsoft JhengHei"/>
              </a:rPr>
              <a:t>四個標準</a:t>
            </a:r>
            <a:r>
              <a:rPr lang="en-US" altLang="zh-TW" sz="1100" b="1" u="none" dirty="0">
                <a:latin typeface="Microsoft JhengHei"/>
                <a:ea typeface="Microsoft JhengHei"/>
                <a:cs typeface="Microsoft JhengHei"/>
                <a:sym typeface="Microsoft JhengHei"/>
              </a:rPr>
              <a:t>︰</a:t>
            </a:r>
            <a:endParaRPr lang="zh-TW" altLang="en-US" sz="1100" b="1" u="none" dirty="0">
              <a:latin typeface="Microsoft JhengHei"/>
              <a:ea typeface="Microsoft JhengHei"/>
              <a:cs typeface="Microsoft JhengHei"/>
              <a:sym typeface="Microsoft JhengHei"/>
            </a:endParaRPr>
          </a:p>
          <a:p>
            <a:pPr marL="177800" lvl="0" indent="-38100" algn="l" rtl="0">
              <a:lnSpc>
                <a:spcPct val="100000"/>
              </a:lnSpc>
              <a:spcBef>
                <a:spcPts val="0"/>
              </a:spcBef>
              <a:spcAft>
                <a:spcPts val="0"/>
              </a:spcAft>
              <a:buClr>
                <a:schemeClr val="dk1"/>
              </a:buClr>
              <a:buSzPts val="2100"/>
              <a:buNone/>
            </a:pPr>
            <a:r>
              <a:rPr lang="en-US" altLang="zh-TW" sz="1100" b="0" dirty="0">
                <a:latin typeface="Microsoft JhengHei"/>
                <a:ea typeface="Microsoft JhengHei"/>
                <a:cs typeface="Microsoft JhengHei"/>
                <a:sym typeface="Microsoft JhengHei"/>
              </a:rPr>
              <a:t>1. </a:t>
            </a:r>
            <a:r>
              <a:rPr lang="zh-TW" altLang="en-US" sz="1100" b="0" dirty="0">
                <a:latin typeface="Microsoft JhengHei"/>
                <a:ea typeface="Microsoft JhengHei"/>
                <a:cs typeface="Microsoft JhengHei"/>
                <a:sym typeface="Microsoft JhengHei"/>
              </a:rPr>
              <a:t>對遊戲的</a:t>
            </a:r>
            <a:r>
              <a:rPr lang="zh-TW" altLang="en-US" sz="1100" b="0" dirty="0">
                <a:solidFill>
                  <a:srgbClr val="C00000"/>
                </a:solidFill>
                <a:latin typeface="Microsoft JhengHei"/>
                <a:ea typeface="Microsoft JhengHei"/>
                <a:cs typeface="Microsoft JhengHei"/>
                <a:sym typeface="Microsoft JhengHei"/>
              </a:rPr>
              <a:t>節制力明顯有缺損</a:t>
            </a:r>
          </a:p>
          <a:p>
            <a:pPr marL="177800" lvl="0" indent="-38100" algn="l" rtl="0">
              <a:lnSpc>
                <a:spcPct val="100000"/>
              </a:lnSpc>
              <a:spcBef>
                <a:spcPts val="0"/>
              </a:spcBef>
              <a:spcAft>
                <a:spcPts val="0"/>
              </a:spcAft>
              <a:buClr>
                <a:schemeClr val="dk1"/>
              </a:buClr>
              <a:buSzPts val="2100"/>
              <a:buNone/>
            </a:pPr>
            <a:r>
              <a:rPr lang="en-US" altLang="zh-TW" sz="1100" b="0" dirty="0">
                <a:latin typeface="Microsoft JhengHei"/>
                <a:ea typeface="Microsoft JhengHei"/>
                <a:cs typeface="Microsoft JhengHei"/>
                <a:sym typeface="Microsoft JhengHei"/>
              </a:rPr>
              <a:t>2. </a:t>
            </a:r>
            <a:r>
              <a:rPr lang="zh-TW" altLang="en-US" sz="1100" b="0" dirty="0">
                <a:solidFill>
                  <a:srgbClr val="C00000"/>
                </a:solidFill>
                <a:latin typeface="Microsoft JhengHei"/>
                <a:ea typeface="Microsoft JhengHei"/>
                <a:cs typeface="Microsoft JhengHei"/>
                <a:sym typeface="Microsoft JhengHei"/>
              </a:rPr>
              <a:t>遊戲</a:t>
            </a:r>
            <a:r>
              <a:rPr lang="zh-TW" altLang="en-US" sz="1100" b="0" dirty="0">
                <a:latin typeface="Microsoft JhengHei"/>
                <a:ea typeface="Microsoft JhengHei"/>
                <a:cs typeface="Microsoft JhengHei"/>
                <a:sym typeface="Microsoft JhengHei"/>
              </a:rPr>
              <a:t>成為生活中</a:t>
            </a:r>
            <a:r>
              <a:rPr lang="zh-TW" altLang="en-US" sz="1100" b="0" dirty="0">
                <a:solidFill>
                  <a:srgbClr val="C00000"/>
                </a:solidFill>
                <a:latin typeface="Microsoft JhengHei"/>
                <a:ea typeface="Microsoft JhengHei"/>
                <a:cs typeface="Microsoft JhengHei"/>
                <a:sym typeface="Microsoft JhengHei"/>
              </a:rPr>
              <a:t>最優先</a:t>
            </a:r>
            <a:r>
              <a:rPr lang="zh-TW" altLang="en-US" sz="1100" b="0" dirty="0">
                <a:latin typeface="Microsoft JhengHei"/>
                <a:ea typeface="Microsoft JhengHei"/>
                <a:cs typeface="Microsoft JhengHei"/>
                <a:sym typeface="Microsoft JhengHei"/>
              </a:rPr>
              <a:t>的順序，超越了其他的興趣與日常活動</a:t>
            </a:r>
          </a:p>
          <a:p>
            <a:pPr marL="177800" lvl="0" indent="-38100" algn="l" rtl="0">
              <a:lnSpc>
                <a:spcPct val="100000"/>
              </a:lnSpc>
              <a:spcBef>
                <a:spcPts val="0"/>
              </a:spcBef>
              <a:spcAft>
                <a:spcPts val="0"/>
              </a:spcAft>
              <a:buClr>
                <a:schemeClr val="dk1"/>
              </a:buClr>
              <a:buSzPts val="2100"/>
              <a:buNone/>
            </a:pPr>
            <a:r>
              <a:rPr lang="en-US" altLang="zh-TW" sz="1100" b="0" dirty="0">
                <a:latin typeface="Microsoft JhengHei"/>
                <a:ea typeface="Microsoft JhengHei"/>
                <a:cs typeface="Microsoft JhengHei"/>
                <a:sym typeface="Microsoft JhengHei"/>
              </a:rPr>
              <a:t>3.</a:t>
            </a:r>
            <a:r>
              <a:rPr lang="zh-TW" altLang="en-US" sz="1100" b="0" dirty="0">
                <a:solidFill>
                  <a:srgbClr val="C00000"/>
                </a:solidFill>
                <a:latin typeface="Microsoft JhengHei"/>
                <a:ea typeface="Microsoft JhengHei"/>
                <a:cs typeface="Microsoft JhengHei"/>
                <a:sym typeface="Microsoft JhengHei"/>
              </a:rPr>
              <a:t> 就算發生了負面的後果</a:t>
            </a:r>
            <a:r>
              <a:rPr lang="zh-TW" altLang="en-US" sz="1100" b="0" dirty="0">
                <a:latin typeface="Microsoft JhengHei"/>
                <a:ea typeface="Microsoft JhengHei"/>
                <a:cs typeface="Microsoft JhengHei"/>
                <a:sym typeface="Microsoft JhengHei"/>
              </a:rPr>
              <a:t>，仍</a:t>
            </a:r>
            <a:r>
              <a:rPr lang="zh-TW" altLang="en-US" sz="1100" b="0" dirty="0">
                <a:solidFill>
                  <a:srgbClr val="C00000"/>
                </a:solidFill>
                <a:latin typeface="Microsoft JhengHei"/>
                <a:ea typeface="Microsoft JhengHei"/>
                <a:cs typeface="Microsoft JhengHei"/>
                <a:sym typeface="Microsoft JhengHei"/>
              </a:rPr>
              <a:t>持續</a:t>
            </a:r>
            <a:r>
              <a:rPr lang="zh-TW" altLang="en-US" sz="1100" b="0" dirty="0">
                <a:latin typeface="Microsoft JhengHei"/>
                <a:ea typeface="Microsoft JhengHei"/>
                <a:cs typeface="Microsoft JhengHei"/>
                <a:sym typeface="Microsoft JhengHei"/>
              </a:rPr>
              <a:t>或甚至更</a:t>
            </a:r>
            <a:r>
              <a:rPr lang="zh-TW" altLang="en-US" sz="1100" b="0" dirty="0">
                <a:solidFill>
                  <a:srgbClr val="C00000"/>
                </a:solidFill>
                <a:latin typeface="Microsoft JhengHei"/>
                <a:ea typeface="Microsoft JhengHei"/>
                <a:cs typeface="Microsoft JhengHei"/>
                <a:sym typeface="Microsoft JhengHei"/>
              </a:rPr>
              <a:t>沉迷</a:t>
            </a:r>
          </a:p>
          <a:p>
            <a:pPr marL="177800" lvl="0" indent="-38100" algn="l" rtl="0">
              <a:lnSpc>
                <a:spcPct val="100000"/>
              </a:lnSpc>
              <a:spcBef>
                <a:spcPts val="0"/>
              </a:spcBef>
              <a:spcAft>
                <a:spcPts val="0"/>
              </a:spcAft>
              <a:buClr>
                <a:schemeClr val="dk1"/>
              </a:buClr>
              <a:buSzPts val="2100"/>
              <a:buNone/>
            </a:pPr>
            <a:r>
              <a:rPr lang="en-US" altLang="zh-TW" sz="1100" b="0" dirty="0">
                <a:latin typeface="Microsoft JhengHei"/>
                <a:ea typeface="Microsoft JhengHei"/>
                <a:cs typeface="Microsoft JhengHei"/>
                <a:sym typeface="Microsoft JhengHei"/>
              </a:rPr>
              <a:t>4. </a:t>
            </a:r>
            <a:r>
              <a:rPr lang="zh-TW" altLang="en-US" sz="1100" b="0" dirty="0">
                <a:latin typeface="Microsoft JhengHei"/>
                <a:ea typeface="Microsoft JhengHei"/>
                <a:cs typeface="Microsoft JhengHei"/>
                <a:sym typeface="Microsoft JhengHei"/>
              </a:rPr>
              <a:t>玩遊戲導致的嚴重程度，足以</a:t>
            </a:r>
            <a:r>
              <a:rPr lang="zh-TW" altLang="en-US" sz="1100" b="0" dirty="0">
                <a:solidFill>
                  <a:srgbClr val="C00000"/>
                </a:solidFill>
                <a:latin typeface="Microsoft JhengHei"/>
                <a:ea typeface="Microsoft JhengHei"/>
                <a:cs typeface="Microsoft JhengHei"/>
                <a:sym typeface="Microsoft JhengHei"/>
              </a:rPr>
              <a:t>導致</a:t>
            </a:r>
            <a:r>
              <a:rPr lang="zh-TW" altLang="en-US" sz="1100" b="0" dirty="0">
                <a:latin typeface="Microsoft JhengHei"/>
                <a:ea typeface="Microsoft JhengHei"/>
                <a:cs typeface="Microsoft JhengHei"/>
                <a:sym typeface="Microsoft JhengHei"/>
              </a:rPr>
              <a:t>個人、家庭、社交、教育、職業或其他重要功能有</a:t>
            </a:r>
            <a:r>
              <a:rPr lang="zh-TW" altLang="en-US" sz="1100" b="0" dirty="0">
                <a:solidFill>
                  <a:srgbClr val="C00000"/>
                </a:solidFill>
                <a:latin typeface="Microsoft JhengHei"/>
                <a:ea typeface="Microsoft JhengHei"/>
                <a:cs typeface="Microsoft JhengHei"/>
                <a:sym typeface="Microsoft JhengHei"/>
              </a:rPr>
              <a:t>明顯</a:t>
            </a:r>
            <a:r>
              <a:rPr lang="zh-TW" sz="1800" b="0" kern="0" dirty="0">
                <a:effectLst/>
                <a:latin typeface="Times New Roman" panose="02020603050405020304" pitchFamily="18" charset="0"/>
                <a:ea typeface="新細明體" panose="02020500000000000000" pitchFamily="18" charset="-120"/>
                <a:cs typeface="Times New Roman" panose="02020603050405020304" pitchFamily="18" charset="0"/>
              </a:rPr>
              <a:t>負面影響</a:t>
            </a:r>
            <a:endParaRPr lang="zh-TW" altLang="en-US" sz="1100" b="0" dirty="0">
              <a:latin typeface="Microsoft JhengHei"/>
              <a:ea typeface="Microsoft JhengHei"/>
              <a:cs typeface="Microsoft JhengHei"/>
              <a:sym typeface="Microsoft JhengHei"/>
            </a:endParaRPr>
          </a:p>
          <a:p>
            <a:pPr marL="177800" lvl="0" indent="-38100" algn="l" rtl="0">
              <a:lnSpc>
                <a:spcPct val="100000"/>
              </a:lnSpc>
              <a:spcBef>
                <a:spcPts val="0"/>
              </a:spcBef>
              <a:spcAft>
                <a:spcPts val="0"/>
              </a:spcAft>
              <a:buClr>
                <a:schemeClr val="dk1"/>
              </a:buClr>
              <a:buSzPts val="2100"/>
              <a:buNone/>
            </a:pPr>
            <a:r>
              <a:rPr lang="zh-TW" altLang="en-US" sz="1100" b="0" dirty="0">
                <a:latin typeface="Microsoft JhengHei"/>
                <a:ea typeface="Microsoft JhengHei"/>
                <a:cs typeface="Microsoft JhengHei"/>
                <a:sym typeface="Microsoft JhengHei"/>
              </a:rPr>
              <a:t>（以上狀態</a:t>
            </a:r>
            <a:r>
              <a:rPr lang="zh-TW" altLang="en-US" sz="1100" b="0" dirty="0">
                <a:solidFill>
                  <a:srgbClr val="C00000"/>
                </a:solidFill>
                <a:latin typeface="Microsoft JhengHei"/>
                <a:ea typeface="Microsoft JhengHei"/>
                <a:cs typeface="Microsoft JhengHei"/>
                <a:sym typeface="Microsoft JhengHei"/>
              </a:rPr>
              <a:t>至少持續</a:t>
            </a:r>
            <a:r>
              <a:rPr lang="en-US" altLang="zh-TW" sz="1100" b="0" dirty="0">
                <a:solidFill>
                  <a:srgbClr val="C00000"/>
                </a:solidFill>
                <a:latin typeface="Microsoft JhengHei"/>
                <a:ea typeface="Microsoft JhengHei"/>
                <a:cs typeface="Microsoft JhengHei"/>
                <a:sym typeface="Microsoft JhengHei"/>
              </a:rPr>
              <a:t>12</a:t>
            </a:r>
            <a:r>
              <a:rPr lang="zh-TW" altLang="en-US" sz="1100" b="0" dirty="0">
                <a:solidFill>
                  <a:srgbClr val="C00000"/>
                </a:solidFill>
                <a:latin typeface="Microsoft JhengHei"/>
                <a:ea typeface="Microsoft JhengHei"/>
                <a:cs typeface="Microsoft JhengHei"/>
                <a:sym typeface="Microsoft JhengHei"/>
              </a:rPr>
              <a:t>個月</a:t>
            </a:r>
            <a:r>
              <a:rPr lang="zh-TW" altLang="en-US" sz="1100" b="0" dirty="0">
                <a:latin typeface="Microsoft JhengHei"/>
                <a:ea typeface="Microsoft JhengHei"/>
                <a:cs typeface="Microsoft JhengHei"/>
                <a:sym typeface="Microsoft JhengHei"/>
              </a:rPr>
              <a:t>）</a:t>
            </a:r>
            <a:endParaRPr b="0" dirty="0"/>
          </a:p>
        </p:txBody>
      </p:sp>
      <p:sp>
        <p:nvSpPr>
          <p:cNvPr id="455" name="Google Shape;455;g37cf7eb4b25_0_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7cf7eb4b25_0_62: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常見上網成癮的種類</a:t>
            </a:r>
            <a:endParaRPr lang="en-HK" altLang="zh-TW" sz="1100" b="0" dirty="0">
              <a:solidFill>
                <a:schemeClr val="lt1"/>
              </a:solidFill>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altLang="zh-TW" sz="1100" b="1" dirty="0">
                <a:solidFill>
                  <a:schemeClr val="lt1"/>
                </a:solidFill>
                <a:latin typeface="Microsoft JhengHei"/>
                <a:ea typeface="Microsoft JhengHei"/>
                <a:cs typeface="Microsoft JhengHei"/>
                <a:sym typeface="Microsoft JhengHei"/>
              </a:rPr>
              <a:t>a)</a:t>
            </a:r>
            <a:r>
              <a:rPr lang="zh-TW" altLang="en-US" sz="1100" b="1" dirty="0">
                <a:solidFill>
                  <a:schemeClr val="lt1"/>
                </a:solidFill>
                <a:latin typeface="Microsoft JhengHei"/>
                <a:ea typeface="Microsoft JhengHei"/>
                <a:cs typeface="Microsoft JhengHei"/>
                <a:sym typeface="Microsoft JhengHei"/>
              </a:rPr>
              <a:t>網絡關係成癮：</a:t>
            </a:r>
            <a:r>
              <a:rPr lang="zh-TW" altLang="en-US" sz="1100" b="0" dirty="0">
                <a:solidFill>
                  <a:schemeClr val="lt1"/>
                </a:solidFill>
                <a:latin typeface="Microsoft JhengHei"/>
                <a:ea typeface="Microsoft JhengHei"/>
                <a:cs typeface="Microsoft JhengHei"/>
                <a:sym typeface="Microsoft JhengHei"/>
              </a:rPr>
              <a:t>透過社交平台、即時溝通工具和別人建立關係，導致過份投入網絡關係，甚至影響現實中的人際關係</a:t>
            </a:r>
            <a:r>
              <a:rPr lang="zh-TW" altLang="zh-HK" sz="1100" b="0" dirty="0">
                <a:solidFill>
                  <a:schemeClr val="dk1"/>
                </a:solidFill>
                <a:latin typeface="Microsoft JhengHei"/>
                <a:ea typeface="Microsoft JhengHei"/>
                <a:cs typeface="Microsoft JhengHei"/>
                <a:sym typeface="Microsoft JhengHei"/>
              </a:rPr>
              <a:t>。</a:t>
            </a:r>
            <a:endParaRPr lang="zh-TW" altLang="en-US" sz="1100" b="0" dirty="0">
              <a:solidFill>
                <a:schemeClr val="lt1"/>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altLang="zh-TW" sz="1100" b="1" dirty="0">
                <a:solidFill>
                  <a:schemeClr val="lt1"/>
                </a:solidFill>
                <a:latin typeface="Microsoft JhengHei"/>
                <a:ea typeface="Microsoft JhengHei"/>
                <a:cs typeface="Microsoft JhengHei"/>
                <a:sym typeface="Microsoft JhengHei"/>
              </a:rPr>
              <a:t>b)</a:t>
            </a:r>
            <a:r>
              <a:rPr lang="zh-TW" altLang="en-US" sz="1100" b="1" dirty="0">
                <a:solidFill>
                  <a:schemeClr val="lt1"/>
                </a:solidFill>
                <a:latin typeface="Microsoft JhengHei"/>
                <a:ea typeface="Microsoft JhengHei"/>
                <a:cs typeface="Microsoft JhengHei"/>
                <a:sym typeface="Microsoft JhengHei"/>
              </a:rPr>
              <a:t>信息超載：</a:t>
            </a:r>
            <a:r>
              <a:rPr lang="zh-TW" altLang="en-US" sz="1100" b="0" dirty="0">
                <a:solidFill>
                  <a:schemeClr val="lt1"/>
                </a:solidFill>
                <a:latin typeface="Microsoft JhengHei"/>
                <a:ea typeface="Microsoft JhengHei"/>
                <a:cs typeface="Microsoft JhengHei"/>
                <a:sym typeface="Microsoft JhengHei"/>
              </a:rPr>
              <a:t>非工作需要花費大量時間</a:t>
            </a:r>
            <a:r>
              <a:rPr lang="zh-TW" altLang="en-US" sz="1100" b="0" dirty="0">
                <a:solidFill>
                  <a:srgbClr val="FF0000"/>
                </a:solidFill>
                <a:latin typeface="Microsoft JhengHei"/>
                <a:ea typeface="Microsoft JhengHei"/>
                <a:cs typeface="Microsoft JhengHei"/>
                <a:sym typeface="Microsoft JhengHei"/>
              </a:rPr>
              <a:t>／</a:t>
            </a:r>
            <a:r>
              <a:rPr lang="zh-TW" altLang="en-US" sz="1100" b="0" dirty="0">
                <a:solidFill>
                  <a:schemeClr val="lt1"/>
                </a:solidFill>
                <a:latin typeface="Microsoft JhengHei"/>
                <a:ea typeface="Microsoft JhengHei"/>
                <a:cs typeface="Microsoft JhengHei"/>
                <a:sym typeface="Microsoft JhengHei"/>
              </a:rPr>
              <a:t>過度瀏覽網頁、搜尋與收集資料以致減低工作效率</a:t>
            </a:r>
            <a:r>
              <a:rPr lang="zh-TW" altLang="zh-HK" sz="1100" b="0" dirty="0">
                <a:solidFill>
                  <a:schemeClr val="dk1"/>
                </a:solidFill>
                <a:latin typeface="Microsoft JhengHei"/>
                <a:ea typeface="Microsoft JhengHei"/>
                <a:cs typeface="Microsoft JhengHei"/>
                <a:sym typeface="Microsoft JhengHei"/>
              </a:rPr>
              <a:t>。</a:t>
            </a:r>
            <a:endParaRPr lang="zh-TW" altLang="en-US" sz="1100" b="0" dirty="0">
              <a:solidFill>
                <a:schemeClr val="lt1"/>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altLang="zh-TW" sz="1100" b="1" dirty="0">
                <a:solidFill>
                  <a:schemeClr val="lt1"/>
                </a:solidFill>
                <a:latin typeface="Microsoft JhengHei"/>
                <a:ea typeface="Microsoft JhengHei"/>
                <a:cs typeface="Microsoft JhengHei"/>
                <a:sym typeface="Microsoft JhengHei"/>
              </a:rPr>
              <a:t>c)</a:t>
            </a:r>
            <a:r>
              <a:rPr lang="zh-TW" altLang="en-US" sz="1100" b="1" dirty="0">
                <a:solidFill>
                  <a:schemeClr val="lt1"/>
                </a:solidFill>
                <a:latin typeface="Microsoft JhengHei"/>
                <a:ea typeface="Microsoft JhengHei"/>
                <a:cs typeface="Microsoft JhengHei"/>
                <a:sym typeface="Microsoft JhengHei"/>
              </a:rPr>
              <a:t>電腦成癮：</a:t>
            </a:r>
            <a:r>
              <a:rPr lang="zh-TW" altLang="en-US" sz="1100" b="0" dirty="0">
                <a:solidFill>
                  <a:schemeClr val="lt1"/>
                </a:solidFill>
                <a:latin typeface="Microsoft JhengHei"/>
                <a:ea typeface="Microsoft JhengHei"/>
                <a:cs typeface="Microsoft JhengHei"/>
                <a:sym typeface="Microsoft JhengHei"/>
              </a:rPr>
              <a:t>不停地進行網絡遊戲或編寫程式等電腦活動</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zh-TW" altLang="en-US" sz="1100" b="1" dirty="0">
                <a:solidFill>
                  <a:schemeClr val="lt1"/>
                </a:solidFill>
                <a:latin typeface="Microsoft JhengHei"/>
                <a:ea typeface="Microsoft JhengHei"/>
                <a:cs typeface="Microsoft JhengHei"/>
                <a:sym typeface="Microsoft JhengHei"/>
              </a:rPr>
              <a:t>        網絡遊戲成癮：</a:t>
            </a:r>
            <a:r>
              <a:rPr lang="zh-TW" altLang="en-US" sz="1100" b="0" dirty="0">
                <a:solidFill>
                  <a:schemeClr val="lt1"/>
                </a:solidFill>
                <a:latin typeface="Microsoft JhengHei"/>
                <a:ea typeface="Microsoft JhengHei"/>
                <a:cs typeface="Microsoft JhengHei"/>
                <a:sym typeface="Microsoft JhengHei"/>
              </a:rPr>
              <a:t>不斷追求經驗值上升、用錢購買道具及抽限定角色、組隊完成任務</a:t>
            </a:r>
            <a:r>
              <a:rPr lang="zh-TW" altLang="zh-HK" sz="1100" b="0" dirty="0">
                <a:solidFill>
                  <a:schemeClr val="dk1"/>
                </a:solidFill>
                <a:latin typeface="Microsoft JhengHei"/>
                <a:ea typeface="Microsoft JhengHei"/>
                <a:cs typeface="Microsoft JhengHei"/>
                <a:sym typeface="Microsoft JhengHei"/>
              </a:rPr>
              <a:t>。</a:t>
            </a:r>
            <a:endParaRPr lang="zh-TW" altLang="en-US" sz="1100" b="0" dirty="0">
              <a:solidFill>
                <a:schemeClr val="lt1"/>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altLang="zh-TW" sz="1100" b="1" dirty="0">
                <a:solidFill>
                  <a:schemeClr val="lt1"/>
                </a:solidFill>
                <a:latin typeface="Microsoft JhengHei"/>
                <a:ea typeface="Microsoft JhengHei"/>
                <a:cs typeface="Microsoft JhengHei"/>
                <a:sym typeface="Microsoft JhengHei"/>
              </a:rPr>
              <a:t>d)</a:t>
            </a:r>
            <a:r>
              <a:rPr lang="zh-TW" altLang="en-US" sz="1100" b="1" dirty="0">
                <a:solidFill>
                  <a:schemeClr val="lt1"/>
                </a:solidFill>
                <a:latin typeface="Microsoft JhengHei"/>
                <a:ea typeface="Microsoft JhengHei"/>
                <a:cs typeface="Microsoft JhengHei"/>
                <a:sym typeface="Microsoft JhengHei"/>
              </a:rPr>
              <a:t>網絡強迫症：</a:t>
            </a:r>
            <a:r>
              <a:rPr lang="zh-TW" altLang="en-US" sz="1100" b="0" dirty="0">
                <a:solidFill>
                  <a:schemeClr val="lt1"/>
                </a:solidFill>
                <a:latin typeface="Microsoft JhengHei"/>
                <a:ea typeface="Microsoft JhengHei"/>
                <a:cs typeface="Microsoft JhengHei"/>
                <a:sym typeface="Microsoft JhengHei"/>
              </a:rPr>
              <a:t>沉迷網上賭博、購物和拍賣等活動以致影響日常生活上的責任和關係</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altLang="zh-TW" sz="1100" b="1" dirty="0">
                <a:solidFill>
                  <a:schemeClr val="lt1"/>
                </a:solidFill>
                <a:latin typeface="Microsoft JhengHei"/>
                <a:ea typeface="Microsoft JhengHei"/>
                <a:cs typeface="Microsoft JhengHei"/>
                <a:sym typeface="Microsoft JhengHei"/>
              </a:rPr>
              <a:t>e)</a:t>
            </a:r>
            <a:r>
              <a:rPr lang="zh-TW" altLang="en-US" sz="1100" b="1" dirty="0">
                <a:solidFill>
                  <a:schemeClr val="lt1"/>
                </a:solidFill>
                <a:latin typeface="Microsoft JhengHei"/>
                <a:ea typeface="Microsoft JhengHei"/>
                <a:cs typeface="Microsoft JhengHei"/>
                <a:sym typeface="Microsoft JhengHei"/>
              </a:rPr>
              <a:t>網絡色情成癮：</a:t>
            </a:r>
            <a:r>
              <a:rPr lang="zh-TW" altLang="en-US" sz="1100" b="0" dirty="0">
                <a:solidFill>
                  <a:schemeClr val="lt1"/>
                </a:solidFill>
                <a:latin typeface="Microsoft JhengHei"/>
                <a:ea typeface="Microsoft JhengHei"/>
                <a:cs typeface="Microsoft JhengHei"/>
                <a:sym typeface="Microsoft JhengHei"/>
              </a:rPr>
              <a:t>強迫性瀏覽網上成人網站／色情資訊、參與網絡性愛</a:t>
            </a:r>
          </a:p>
          <a:p>
            <a:pPr marL="0" lvl="0" indent="0" algn="l" rtl="0">
              <a:spcBef>
                <a:spcPts val="0"/>
              </a:spcBef>
              <a:spcAft>
                <a:spcPts val="0"/>
              </a:spcAft>
              <a:buNone/>
            </a:pPr>
            <a:endParaRPr dirty="0"/>
          </a:p>
        </p:txBody>
      </p:sp>
      <p:sp>
        <p:nvSpPr>
          <p:cNvPr id="464" name="Google Shape;464;g37cf7eb4b25_0_6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7cf7eb4b25_0_113: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上網成癮的影響</a:t>
            </a:r>
            <a:r>
              <a:rPr lang="zh-TW" sz="1100" b="1" dirty="0">
                <a:solidFill>
                  <a:schemeClr val="tx1"/>
                </a:solidFill>
                <a:effectLst/>
                <a:latin typeface="Arial" panose="020B0604020202020204" pitchFamily="34" charset="0"/>
                <a:ea typeface="新細明體" panose="02020500000000000000" pitchFamily="18" charset="-120"/>
                <a:cs typeface="Times New Roman" panose="02020603050405020304" pitchFamily="18" charset="0"/>
              </a:rPr>
              <a:t>：</a:t>
            </a:r>
            <a:endParaRPr lang="en-US" altLang="zh-TW" sz="1100" b="1" dirty="0">
              <a:solidFill>
                <a:schemeClr val="tx1"/>
              </a:solidFill>
              <a:effectLst/>
              <a:latin typeface="Arial" panose="020B060402020202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b="0" i="0" u="none" strike="noStrike" cap="none" dirty="0">
              <a:solidFill>
                <a:schemeClr val="lt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K" altLang="zh-TW" dirty="0"/>
              <a:t>1.</a:t>
            </a:r>
            <a:r>
              <a:rPr lang="zh-TW" altLang="en-US" sz="1100" b="1" dirty="0">
                <a:solidFill>
                  <a:schemeClr val="lt1"/>
                </a:solidFill>
                <a:latin typeface="Microsoft JhengHei"/>
                <a:ea typeface="Microsoft JhengHei"/>
                <a:cs typeface="Microsoft JhengHei"/>
                <a:sym typeface="Microsoft JhengHei"/>
              </a:rPr>
              <a:t>身體</a:t>
            </a:r>
            <a:endParaRPr lang="en-HK" altLang="zh-TW" sz="1100" b="1" dirty="0">
              <a:solidFill>
                <a:schemeClr val="lt1"/>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dirty="0"/>
              <a:t>證據支持肥胖與使用屏幕時間有正比例的關係，與吃零食及睡眠不足有關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TW" altLang="en-US" sz="1100" b="0" i="0" u="none" strike="noStrike" cap="none" dirty="0">
                <a:solidFill>
                  <a:srgbClr val="000000"/>
                </a:solidFill>
                <a:latin typeface="Arial"/>
                <a:ea typeface="Microsoft JhengHei"/>
                <a:cs typeface="Arial"/>
                <a:sym typeface="Microsoft JhengHei"/>
              </a:rPr>
              <a:t>視力衰退</a:t>
            </a:r>
            <a:r>
              <a:rPr lang="en-US" altLang="zh-TW" sz="1100" b="0" i="0" u="none" strike="noStrike" cap="none" dirty="0">
                <a:solidFill>
                  <a:srgbClr val="000000"/>
                </a:solidFill>
                <a:latin typeface="Arial"/>
                <a:ea typeface="Microsoft JhengHei"/>
                <a:cs typeface="Arial"/>
                <a:sym typeface="Microsoft JhengHei"/>
              </a:rPr>
              <a:t>︰</a:t>
            </a:r>
            <a:r>
              <a:rPr lang="zh-TW" altLang="en-US" dirty="0"/>
              <a:t>長時間使用電子屏幕產品會引致眼部不適、眼痛、眼澀、頭痛、視力模糊，甚至出現重影等與眼睛及視力有關的徵狀</a:t>
            </a:r>
            <a:endParaRPr lang="en-HK" altLang="zh-TW" sz="1100" b="0" i="0" u="none" strike="noStrike" cap="none" dirty="0">
              <a:solidFill>
                <a:srgbClr val="000000"/>
              </a:solidFill>
              <a:latin typeface="Arial"/>
              <a:ea typeface="Microsoft JhengHei"/>
              <a:cs typeface="Arial"/>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latin typeface="Arial"/>
                <a:ea typeface="Microsoft JhengHei"/>
                <a:cs typeface="Arial"/>
                <a:sym typeface="Microsoft JhengHei"/>
              </a:rPr>
              <a:t>腱鞘炎，抽筋</a:t>
            </a:r>
            <a:r>
              <a:rPr lang="en-US" altLang="zh-TW" sz="1100" b="0" i="0" u="none" strike="noStrike" cap="none" dirty="0">
                <a:solidFill>
                  <a:srgbClr val="000000"/>
                </a:solidFill>
                <a:latin typeface="Arial"/>
                <a:ea typeface="Microsoft JhengHei"/>
                <a:cs typeface="Arial"/>
                <a:sym typeface="Microsoft JhengHei"/>
              </a:rPr>
              <a:t>︰</a:t>
            </a:r>
            <a:r>
              <a:rPr lang="zh-TW" altLang="en-US" dirty="0"/>
              <a:t>長時間保持固定姿勢使用電子屏幕產品，可導致或加劇肌肉發炎及抽筋的徵狀</a:t>
            </a: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K" altLang="zh-TW" dirty="0"/>
              <a:t>2.</a:t>
            </a:r>
            <a:r>
              <a:rPr lang="zh-TW" altLang="en-US" sz="1100" b="1" dirty="0">
                <a:solidFill>
                  <a:schemeClr val="lt1"/>
                </a:solidFill>
                <a:latin typeface="Microsoft JhengHei"/>
                <a:ea typeface="Microsoft JhengHei"/>
                <a:cs typeface="Microsoft JhengHei"/>
                <a:sym typeface="Microsoft JhengHei"/>
              </a:rPr>
              <a:t>情緒</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TW" altLang="en-US" dirty="0"/>
              <a:t>會易怒和過度活躍，不斷尋求刺激和缺乏專注力</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K" altLang="zh-TW" dirty="0"/>
              <a:t>3. </a:t>
            </a:r>
            <a:r>
              <a:rPr lang="zh-TW" altLang="en-US" sz="1200" b="1" dirty="0">
                <a:solidFill>
                  <a:schemeClr val="lt1"/>
                </a:solidFill>
                <a:latin typeface="Microsoft JhengHei"/>
                <a:ea typeface="Microsoft JhengHei"/>
                <a:cs typeface="Microsoft JhengHei"/>
                <a:sym typeface="Microsoft JhengHei"/>
              </a:rPr>
              <a:t>家庭</a:t>
            </a:r>
          </a:p>
          <a:p>
            <a:pPr marL="230789" lvl="0" indent="-171450" algn="l" rtl="0">
              <a:spcBef>
                <a:spcPts val="0"/>
              </a:spcBef>
              <a:spcAft>
                <a:spcPts val="0"/>
              </a:spcAft>
              <a:buSzPts val="1618"/>
            </a:pPr>
            <a:r>
              <a:rPr lang="zh-TW" altLang="en-US" sz="1100" b="0" i="0" u="none" strike="noStrike" cap="none" dirty="0">
                <a:solidFill>
                  <a:srgbClr val="000000"/>
                </a:solidFill>
                <a:latin typeface="Arial"/>
                <a:ea typeface="Microsoft JhengHei"/>
                <a:cs typeface="Arial"/>
                <a:sym typeface="Microsoft JhengHei"/>
              </a:rPr>
              <a:t>常因使用電腦與家人衝突／家人不敢管制子女使用電腦</a:t>
            </a:r>
          </a:p>
          <a:p>
            <a:pPr marL="230789" lvl="0" indent="-171450" algn="l" rtl="0">
              <a:spcBef>
                <a:spcPts val="0"/>
              </a:spcBef>
              <a:spcAft>
                <a:spcPts val="0"/>
              </a:spcAft>
              <a:buSzPts val="1618"/>
            </a:pPr>
            <a:r>
              <a:rPr lang="zh-TW" altLang="en-US" sz="1100" b="0" i="0" u="none" strike="noStrike" cap="none" dirty="0">
                <a:solidFill>
                  <a:srgbClr val="000000"/>
                </a:solidFill>
                <a:latin typeface="Arial"/>
                <a:ea typeface="Microsoft JhengHei"/>
                <a:cs typeface="Arial"/>
                <a:sym typeface="Microsoft JhengHei"/>
              </a:rPr>
              <a:t>減少溝通，増加衝突，關係疏離</a:t>
            </a:r>
          </a:p>
          <a:p>
            <a:pPr marL="0" lvl="0" indent="0" algn="l" rtl="0">
              <a:spcBef>
                <a:spcPts val="0"/>
              </a:spcBef>
              <a:spcAft>
                <a:spcPts val="0"/>
              </a:spcAft>
              <a:buNone/>
            </a:pPr>
            <a:r>
              <a:rPr lang="en-HK" altLang="zh-TW" b="0" dirty="0"/>
              <a:t>4. </a:t>
            </a:r>
            <a:r>
              <a:rPr lang="zh-TW" b="0" dirty="0"/>
              <a:t>社交</a:t>
            </a:r>
            <a:endParaRPr lang="en-HK" altLang="zh-TW" sz="1100" b="0" dirty="0">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TW" altLang="en-US" sz="1100" b="0" dirty="0">
                <a:latin typeface="Microsoft JhengHei"/>
                <a:ea typeface="Microsoft JhengHei"/>
                <a:cs typeface="Microsoft JhengHei"/>
                <a:sym typeface="Microsoft JhengHei"/>
              </a:rPr>
              <a:t>削弱社交能力，縮窄社交圈子，</a:t>
            </a:r>
            <a:r>
              <a:rPr lang="zh-TW" altLang="en-US" dirty="0"/>
              <a:t>網絡欺凌</a:t>
            </a:r>
            <a:endParaRPr dirty="0"/>
          </a:p>
          <a:p>
            <a:pPr marL="0" lvl="0" indent="0" algn="l" rtl="0">
              <a:spcBef>
                <a:spcPts val="0"/>
              </a:spcBef>
              <a:spcAft>
                <a:spcPts val="0"/>
              </a:spcAft>
              <a:buNone/>
            </a:pPr>
            <a:r>
              <a:rPr lang="zh-TW" dirty="0"/>
              <a:t>5.</a:t>
            </a:r>
            <a:r>
              <a:rPr lang="zh-TW" altLang="en-US" sz="1100" b="1" dirty="0">
                <a:solidFill>
                  <a:schemeClr val="lt1"/>
                </a:solidFill>
                <a:latin typeface="Microsoft JhengHei"/>
                <a:ea typeface="Microsoft JhengHei"/>
                <a:cs typeface="Microsoft JhengHei"/>
                <a:sym typeface="Microsoft JhengHei"/>
              </a:rPr>
              <a:t>學業</a:t>
            </a:r>
            <a:endParaRPr lang="zh-TW" altLang="en-US" dirty="0"/>
          </a:p>
          <a:p>
            <a:pPr marL="253507" lvl="0" indent="-171450" algn="l" rtl="0">
              <a:spcBef>
                <a:spcPts val="0"/>
              </a:spcBef>
              <a:spcAft>
                <a:spcPts val="0"/>
              </a:spcAft>
              <a:buSzPts val="1615"/>
            </a:pPr>
            <a:r>
              <a:rPr lang="zh-TW" altLang="en-US" sz="1100" b="0" dirty="0">
                <a:latin typeface="Microsoft JhengHei"/>
                <a:ea typeface="Microsoft JhengHei"/>
                <a:cs typeface="Microsoft JhengHei"/>
                <a:sym typeface="Microsoft JhengHei"/>
              </a:rPr>
              <a:t>沒法集中精神，欠交功課，成績退步，曠課逃學</a:t>
            </a:r>
            <a:endParaRPr lang="zh-TW" altLang="en-US" sz="1100" b="0" dirty="0">
              <a:solidFill>
                <a:schemeClr val="lt1"/>
              </a:solidFill>
              <a:latin typeface="Microsoft JhengHei"/>
              <a:ea typeface="Microsoft JhengHei"/>
              <a:cs typeface="Microsoft JhengHei"/>
              <a:sym typeface="Microsoft JhengHei"/>
            </a:endParaRPr>
          </a:p>
          <a:p>
            <a:pPr marL="0" lvl="0" indent="0" algn="l" rtl="0">
              <a:spcBef>
                <a:spcPts val="0"/>
              </a:spcBef>
              <a:spcAft>
                <a:spcPts val="0"/>
              </a:spcAft>
              <a:buNone/>
            </a:pPr>
            <a:r>
              <a:rPr lang="en-US" altLang="zh-TW" dirty="0"/>
              <a:t>6. </a:t>
            </a:r>
            <a:r>
              <a:rPr lang="zh-TW" altLang="en-US" dirty="0"/>
              <a:t>經濟</a:t>
            </a:r>
          </a:p>
          <a:p>
            <a:pPr marL="253507" lvl="0" indent="-171450" algn="l" rtl="0">
              <a:spcBef>
                <a:spcPts val="0"/>
              </a:spcBef>
              <a:spcAft>
                <a:spcPts val="0"/>
              </a:spcAft>
              <a:buSzPts val="1615"/>
            </a:pPr>
            <a:r>
              <a:rPr lang="zh-TW" altLang="en-US" sz="1100" b="0" dirty="0">
                <a:latin typeface="Microsoft JhengHei"/>
                <a:ea typeface="Microsoft JhengHei"/>
                <a:cs typeface="Microsoft JhengHei"/>
                <a:sym typeface="Microsoft JhengHei"/>
              </a:rPr>
              <a:t>花費過多金錢，甚至偷竊</a:t>
            </a:r>
            <a:endParaRPr lang="zh-TW" altLang="en-US" sz="1100" b="0" dirty="0">
              <a:solidFill>
                <a:schemeClr val="lt1"/>
              </a:solidFill>
              <a:latin typeface="Microsoft JhengHei"/>
              <a:ea typeface="Microsoft JhengHei"/>
              <a:cs typeface="Microsoft JhengHei"/>
              <a:sym typeface="Microsoft JhengHei"/>
            </a:endParaRPr>
          </a:p>
          <a:p>
            <a:pPr marL="0" lvl="0" indent="0" algn="l" rtl="0">
              <a:spcBef>
                <a:spcPts val="0"/>
              </a:spcBef>
              <a:spcAft>
                <a:spcPts val="0"/>
              </a:spcAft>
              <a:buNone/>
            </a:pPr>
            <a:endParaRPr lang="zh-TW" altLang="en-US"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dirty="0"/>
              <a:t>請參考：</a:t>
            </a:r>
            <a:r>
              <a:rPr lang="en-HK" altLang="zh-TW" dirty="0"/>
              <a:t>&lt;</a:t>
            </a:r>
            <a:r>
              <a:rPr lang="zh-TW" altLang="en-US" dirty="0"/>
              <a:t>做個至</a:t>
            </a:r>
            <a:r>
              <a:rPr lang="en-HK" altLang="zh-TW" dirty="0"/>
              <a:t>NET</a:t>
            </a:r>
            <a:r>
              <a:rPr lang="zh-TW" altLang="en-US" dirty="0"/>
              <a:t>的使用者資料册</a:t>
            </a:r>
            <a:r>
              <a:rPr lang="en-US" altLang="zh-TW" dirty="0"/>
              <a:t>&gt;</a:t>
            </a:r>
            <a:br>
              <a:rPr lang="en-US" altLang="zh-TW" dirty="0"/>
            </a:br>
            <a:r>
              <a:rPr lang="en-US" altLang="zh-TW" b="1" dirty="0">
                <a:solidFill>
                  <a:srgbClr val="0070C0"/>
                </a:solidFill>
              </a:rPr>
              <a:t>https://mcc.hkfyg.org.hk/wp-content/uploads/sites/23/2017/09/16parent_edu_kit.pdf</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dirty="0"/>
          </a:p>
        </p:txBody>
      </p:sp>
      <p:sp>
        <p:nvSpPr>
          <p:cNvPr id="540" name="Google Shape;540;g37cf7eb4b25_0_11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7cf7eb4b25_0_251: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1100" b="0" i="0" u="none" strike="noStrike" cap="none" dirty="0">
                <a:solidFill>
                  <a:srgbClr val="000000"/>
                </a:solidFill>
                <a:effectLst/>
                <a:latin typeface="Arial"/>
                <a:ea typeface="Arial"/>
                <a:cs typeface="Arial"/>
                <a:sym typeface="Arial"/>
              </a:rPr>
              <a:t>透過個案，讓家長討論處理子女網上行為的技巧</a:t>
            </a:r>
            <a:endParaRPr lang="en-HK" altLang="zh-TW" sz="1100" b="0" i="0" u="none" strike="noStrike" cap="none" dirty="0">
              <a:solidFill>
                <a:srgbClr val="000000"/>
              </a:solidFill>
              <a:effectLst/>
              <a:latin typeface="Arial"/>
              <a:ea typeface="Arial"/>
              <a:cs typeface="Arial"/>
              <a:sym typeface="Arial"/>
            </a:endParaRPr>
          </a:p>
          <a:p>
            <a:pPr lvl="0"/>
            <a:r>
              <a:rPr lang="zh-TW" altLang="en-US" sz="1100" b="0" i="0" u="none" strike="noStrike" cap="none" dirty="0">
                <a:solidFill>
                  <a:srgbClr val="000000"/>
                </a:solidFill>
                <a:effectLst/>
                <a:latin typeface="Arial"/>
                <a:ea typeface="Arial"/>
                <a:cs typeface="Arial"/>
                <a:sym typeface="Arial"/>
              </a:rPr>
              <a:t>建議導師因應活動時間選擇</a:t>
            </a:r>
            <a:r>
              <a:rPr lang="en-US" sz="1100" b="0" i="0" u="none" strike="noStrike" cap="none" dirty="0">
                <a:solidFill>
                  <a:srgbClr val="000000"/>
                </a:solidFill>
                <a:effectLst/>
                <a:latin typeface="Arial"/>
                <a:ea typeface="Arial"/>
                <a:cs typeface="Arial"/>
                <a:sym typeface="Arial"/>
              </a:rPr>
              <a:t>2</a:t>
            </a:r>
            <a:r>
              <a:rPr lang="zh-TW" altLang="en-US" sz="1100" b="0" i="0" u="none" strike="noStrike" cap="none" dirty="0">
                <a:solidFill>
                  <a:srgbClr val="000000"/>
                </a:solidFill>
                <a:effectLst/>
                <a:latin typeface="Arial"/>
                <a:ea typeface="Arial"/>
                <a:cs typeface="Arial"/>
                <a:sym typeface="Arial"/>
              </a:rPr>
              <a:t>至</a:t>
            </a:r>
            <a:r>
              <a:rPr lang="en-US" sz="1100" b="0" i="0" u="none" strike="noStrike" cap="none" dirty="0">
                <a:solidFill>
                  <a:srgbClr val="000000"/>
                </a:solidFill>
                <a:effectLst/>
                <a:latin typeface="Arial"/>
                <a:ea typeface="Arial"/>
                <a:cs typeface="Arial"/>
                <a:sym typeface="Arial"/>
              </a:rPr>
              <a:t>3</a:t>
            </a:r>
            <a:r>
              <a:rPr lang="zh-TW" altLang="en-US" sz="1100" b="0" i="0" u="none" strike="noStrike" cap="none" dirty="0">
                <a:solidFill>
                  <a:srgbClr val="000000"/>
                </a:solidFill>
                <a:effectLst/>
                <a:latin typeface="Arial"/>
                <a:ea typeface="Arial"/>
                <a:cs typeface="Arial"/>
                <a:sym typeface="Arial"/>
              </a:rPr>
              <a:t>個適合的個案讓家長分組討論或角色扮演。活動後先讓家長分享如何回應，並作討論，最後講解理想的處理方法</a:t>
            </a:r>
            <a:endParaRPr lang="en-HK" sz="1100" b="0" i="0" u="none" strike="noStrike" cap="none" dirty="0">
              <a:solidFill>
                <a:srgbClr val="000000"/>
              </a:solidFill>
              <a:effectLst/>
              <a:latin typeface="Arial"/>
              <a:ea typeface="Arial"/>
              <a:cs typeface="Arial"/>
              <a:sym typeface="Arial"/>
            </a:endParaRPr>
          </a:p>
          <a:p>
            <a:pPr lvl="0"/>
            <a:r>
              <a:rPr lang="zh-TW" altLang="en-US" sz="1100" b="0" i="0" u="none" strike="noStrike" cap="none" dirty="0">
                <a:solidFill>
                  <a:srgbClr val="000000"/>
                </a:solidFill>
                <a:effectLst/>
                <a:latin typeface="Arial"/>
                <a:ea typeface="Arial"/>
                <a:cs typeface="Arial"/>
                <a:sym typeface="Arial"/>
              </a:rPr>
              <a:t>邀請</a:t>
            </a:r>
            <a:r>
              <a:rPr lang="en-US" sz="1100" b="0" i="0" u="none" strike="noStrike" cap="none" dirty="0">
                <a:solidFill>
                  <a:srgbClr val="000000"/>
                </a:solidFill>
                <a:effectLst/>
                <a:latin typeface="Arial"/>
                <a:ea typeface="Arial"/>
                <a:cs typeface="Arial"/>
                <a:sym typeface="Arial"/>
              </a:rPr>
              <a:t>4</a:t>
            </a:r>
            <a:r>
              <a:rPr lang="zh-TW" altLang="en-US" sz="1100" b="0" i="0" u="none" strike="noStrike" cap="none" dirty="0">
                <a:solidFill>
                  <a:srgbClr val="000000"/>
                </a:solidFill>
                <a:effectLst/>
                <a:latin typeface="Arial"/>
                <a:ea typeface="Arial"/>
                <a:cs typeface="Arial"/>
                <a:sym typeface="Arial"/>
              </a:rPr>
              <a:t>至</a:t>
            </a:r>
            <a:r>
              <a:rPr lang="en-US" sz="1100" b="0" i="0" u="none" strike="noStrike" cap="none" dirty="0">
                <a:solidFill>
                  <a:srgbClr val="000000"/>
                </a:solidFill>
                <a:effectLst/>
                <a:latin typeface="Arial"/>
                <a:ea typeface="Arial"/>
                <a:cs typeface="Arial"/>
                <a:sym typeface="Arial"/>
              </a:rPr>
              <a:t>5</a:t>
            </a:r>
            <a:r>
              <a:rPr lang="zh-TW" altLang="en-US" sz="1100" b="0" i="0" u="none" strike="noStrike" cap="none" dirty="0">
                <a:solidFill>
                  <a:srgbClr val="000000"/>
                </a:solidFill>
                <a:effectLst/>
                <a:latin typeface="Arial"/>
                <a:ea typeface="Arial"/>
                <a:cs typeface="Arial"/>
                <a:sym typeface="Arial"/>
              </a:rPr>
              <a:t>位家長組成一小組（或與身旁</a:t>
            </a:r>
            <a:r>
              <a:rPr lang="en-US" sz="1100" b="0" i="0" u="none" strike="noStrike" cap="none" dirty="0">
                <a:solidFill>
                  <a:srgbClr val="000000"/>
                </a:solidFill>
                <a:effectLst/>
                <a:latin typeface="Arial"/>
                <a:ea typeface="Arial"/>
                <a:cs typeface="Arial"/>
                <a:sym typeface="Arial"/>
              </a:rPr>
              <a:t>1</a:t>
            </a:r>
            <a:r>
              <a:rPr lang="zh-TW" altLang="en-US" sz="1100" b="0" i="0" u="none" strike="noStrike" cap="none" dirty="0">
                <a:solidFill>
                  <a:srgbClr val="000000"/>
                </a:solidFill>
                <a:effectLst/>
                <a:latin typeface="Arial"/>
                <a:ea typeface="Arial"/>
                <a:cs typeface="Arial"/>
                <a:sym typeface="Arial"/>
              </a:rPr>
              <a:t>至</a:t>
            </a:r>
            <a:r>
              <a:rPr lang="en-US" sz="1100" b="0" i="0" u="none" strike="noStrike" cap="none" dirty="0">
                <a:solidFill>
                  <a:srgbClr val="000000"/>
                </a:solidFill>
                <a:effectLst/>
                <a:latin typeface="Arial"/>
                <a:ea typeface="Arial"/>
                <a:cs typeface="Arial"/>
                <a:sym typeface="Arial"/>
              </a:rPr>
              <a:t>2</a:t>
            </a:r>
            <a:r>
              <a:rPr lang="zh-TW" altLang="en-US" sz="1100" b="0" i="0" u="none" strike="noStrike" cap="none" dirty="0">
                <a:solidFill>
                  <a:srgbClr val="000000"/>
                </a:solidFill>
                <a:effectLst/>
                <a:latin typeface="Arial"/>
                <a:ea typeface="Arial"/>
                <a:cs typeface="Arial"/>
                <a:sym typeface="Arial"/>
              </a:rPr>
              <a:t>位家長為一組）作討論，時限約</a:t>
            </a:r>
            <a:r>
              <a:rPr lang="en-US" sz="1100" b="0" i="0" u="none" strike="noStrike" cap="none" dirty="0">
                <a:solidFill>
                  <a:srgbClr val="000000"/>
                </a:solidFill>
                <a:effectLst/>
                <a:latin typeface="Arial"/>
                <a:ea typeface="Arial"/>
                <a:cs typeface="Arial"/>
                <a:sym typeface="Arial"/>
              </a:rPr>
              <a:t>3</a:t>
            </a:r>
            <a:r>
              <a:rPr lang="zh-TW" altLang="en-US" sz="1100" b="0" i="0" u="none" strike="noStrike" cap="none" dirty="0">
                <a:solidFill>
                  <a:srgbClr val="000000"/>
                </a:solidFill>
                <a:effectLst/>
                <a:latin typeface="Arial"/>
                <a:ea typeface="Arial"/>
                <a:cs typeface="Arial"/>
                <a:sym typeface="Arial"/>
              </a:rPr>
              <a:t>分鐘，然後每組派組員分享如何處理或以角色扮演示範如何與青少年子女商討以下情況 </a:t>
            </a:r>
            <a:r>
              <a:rPr lang="en-HK" altLang="zh-TW" sz="1100" b="0" i="0" u="none" strike="noStrike" cap="none" dirty="0">
                <a:solidFill>
                  <a:srgbClr val="000000"/>
                </a:solidFill>
                <a:effectLst/>
                <a:latin typeface="Arial"/>
                <a:ea typeface="Arial"/>
                <a:cs typeface="Arial"/>
                <a:sym typeface="Arial"/>
              </a:rPr>
              <a:t>(</a:t>
            </a:r>
            <a:r>
              <a:rPr lang="zh-TW" altLang="en-US" sz="1100" b="0" dirty="0">
                <a:solidFill>
                  <a:schemeClr val="lt1"/>
                </a:solidFill>
                <a:latin typeface="Microsoft JhengHei"/>
                <a:ea typeface="Microsoft JhengHei"/>
                <a:cs typeface="Microsoft JhengHei"/>
                <a:sym typeface="Microsoft JhengHei"/>
              </a:rPr>
              <a:t>故事短片</a:t>
            </a:r>
            <a:r>
              <a:rPr lang="en-HK" altLang="zh-TW" sz="1100" b="0" dirty="0">
                <a:solidFill>
                  <a:schemeClr val="lt1"/>
                </a:solidFill>
                <a:latin typeface="Microsoft JhengHei"/>
                <a:ea typeface="Microsoft JhengHei"/>
                <a:cs typeface="Microsoft JhengHei"/>
                <a:sym typeface="Microsoft JhengHei"/>
              </a:rPr>
              <a:t>1A,1B,1C)</a:t>
            </a:r>
            <a:endParaRPr lang="en-HK"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571" name="Google Shape;571;g37cf7eb4b25_0_25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7cf7eb4b25_2_333: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1" dirty="0">
                <a:solidFill>
                  <a:schemeClr val="lt1"/>
                </a:solidFill>
                <a:latin typeface="Microsoft JhengHei"/>
                <a:ea typeface="Microsoft JhengHei"/>
                <a:cs typeface="Microsoft JhengHei"/>
                <a:sym typeface="Microsoft JhengHei"/>
              </a:rPr>
              <a:t>故事短片</a:t>
            </a:r>
            <a:r>
              <a:rPr lang="en-US" altLang="zh-TW" sz="1100" b="1" dirty="0">
                <a:solidFill>
                  <a:schemeClr val="lt1"/>
                </a:solidFill>
                <a:latin typeface="Microsoft JhengHei"/>
                <a:ea typeface="Microsoft JhengHei"/>
                <a:cs typeface="Microsoft JhengHei"/>
                <a:sym typeface="Microsoft JhengHei"/>
              </a:rPr>
              <a:t>(1</a:t>
            </a:r>
            <a:r>
              <a:rPr lang="en-US" altLang="zh-TW" sz="1100" b="1" i="0" u="none" strike="noStrike" cap="none" dirty="0">
                <a:solidFill>
                  <a:schemeClr val="lt1"/>
                </a:solidFill>
                <a:latin typeface="Microsoft JhengHei"/>
                <a:ea typeface="Microsoft JhengHei"/>
                <a:cs typeface="Microsoft JhengHei"/>
                <a:sym typeface="Microsoft JhengHei"/>
              </a:rPr>
              <a:t>A</a:t>
            </a:r>
            <a:r>
              <a:rPr lang="en-HK" altLang="zh-TW" sz="1100" b="1" i="0" u="none" strike="noStrike" cap="none" dirty="0">
                <a:solidFill>
                  <a:schemeClr val="lt1"/>
                </a:solidFill>
                <a:latin typeface="Microsoft JhengHei"/>
                <a:ea typeface="Microsoft JhengHei"/>
                <a:cs typeface="Microsoft JhengHei"/>
                <a:sym typeface="Microsoft JhengHei"/>
              </a:rPr>
              <a:t>)</a:t>
            </a:r>
            <a:r>
              <a:rPr lang="zh-TW" altLang="en-US" sz="1100" b="1" i="0" u="none" strike="noStrike" cap="none" dirty="0">
                <a:solidFill>
                  <a:schemeClr val="lt1"/>
                </a:solidFill>
                <a:latin typeface="Microsoft JhengHei"/>
                <a:ea typeface="Microsoft JhengHei"/>
                <a:cs typeface="Times New Roman" panose="02020603050405020304" pitchFamily="18" charset="0"/>
                <a:sym typeface="Arial"/>
              </a:rPr>
              <a:t>：兒子被</a:t>
            </a:r>
            <a:r>
              <a:rPr lang="en-US" sz="1100" b="1" i="0" u="none" strike="noStrike" cap="none" dirty="0">
                <a:solidFill>
                  <a:schemeClr val="lt1"/>
                </a:solidFill>
                <a:latin typeface="Microsoft JhengHei"/>
                <a:ea typeface="Microsoft JhengHei"/>
                <a:cs typeface="Times New Roman" panose="02020603050405020304" pitchFamily="18" charset="0"/>
                <a:sym typeface="Arial"/>
              </a:rPr>
              <a:t>IG</a:t>
            </a:r>
            <a:r>
              <a:rPr lang="zh-TW" altLang="en-US" sz="1100" b="1" i="0" u="none" strike="noStrike" cap="none" dirty="0">
                <a:solidFill>
                  <a:schemeClr val="lt1"/>
                </a:solidFill>
                <a:latin typeface="Microsoft JhengHei"/>
                <a:ea typeface="Microsoft JhengHei"/>
                <a:cs typeface="Times New Roman" panose="02020603050405020304" pitchFamily="18" charset="0"/>
                <a:sym typeface="Arial"/>
              </a:rPr>
              <a:t>網友威脅散播裸照</a:t>
            </a:r>
            <a:br>
              <a:rPr lang="en-US" altLang="zh-TW" sz="1100" b="1" i="0" u="none" strike="noStrike" cap="none" dirty="0">
                <a:solidFill>
                  <a:schemeClr val="lt1"/>
                </a:solidFill>
                <a:latin typeface="Microsoft JhengHei"/>
                <a:ea typeface="Microsoft JhengHei"/>
                <a:cs typeface="Times New Roman" panose="02020603050405020304" pitchFamily="18" charset="0"/>
                <a:sym typeface="Arial"/>
              </a:rPr>
            </a:br>
            <a:endParaRPr lang="zh-TW" altLang="en-US" sz="1100" b="1" i="0" u="none" strike="noStrike" cap="none" dirty="0">
              <a:solidFill>
                <a:schemeClr val="lt1"/>
              </a:solidFill>
              <a:latin typeface="Microsoft JhengHei"/>
              <a:ea typeface="Microsoft JhengHei"/>
              <a:cs typeface="Arial"/>
              <a:sym typeface="Arial"/>
            </a:endParaRPr>
          </a:p>
          <a:p>
            <a:pPr marL="228600" lvl="0" indent="-228600" algn="l" rtl="0">
              <a:spcBef>
                <a:spcPts val="0"/>
              </a:spcBef>
              <a:spcAft>
                <a:spcPts val="0"/>
              </a:spcAft>
              <a:buAutoNum type="arabicPeriod"/>
            </a:pPr>
            <a:r>
              <a:rPr lang="zh-TW" altLang="en-US" sz="1100" b="0" i="0" u="none" strike="noStrike" cap="none" dirty="0">
                <a:solidFill>
                  <a:srgbClr val="000000"/>
                </a:solidFill>
                <a:effectLst/>
                <a:latin typeface="Arial"/>
                <a:ea typeface="Arial"/>
                <a:cs typeface="Arial"/>
                <a:sym typeface="Arial"/>
              </a:rPr>
              <a:t>由家長進行分組討論</a:t>
            </a:r>
            <a:r>
              <a:rPr lang="zh-TW" altLang="en-US" sz="1100" b="0" i="0" u="none" strike="noStrike" cap="none" dirty="0">
                <a:solidFill>
                  <a:srgbClr val="000000"/>
                </a:solidFill>
                <a:latin typeface="Arial"/>
                <a:ea typeface="Microsoft JhengHei"/>
                <a:cs typeface="Arial"/>
                <a:sym typeface="Microsoft JhengHei"/>
              </a:rPr>
              <a:t>／</a:t>
            </a:r>
            <a:r>
              <a:rPr lang="zh-TW" altLang="en-US" sz="1100" b="0" i="0" u="none" strike="noStrike" cap="none" dirty="0">
                <a:solidFill>
                  <a:srgbClr val="000000"/>
                </a:solidFill>
                <a:effectLst/>
                <a:latin typeface="Arial"/>
                <a:ea typeface="Arial"/>
                <a:cs typeface="Arial"/>
                <a:sym typeface="Arial"/>
              </a:rPr>
              <a:t>角色扮演，先讓家長說出如何回應</a:t>
            </a:r>
            <a:endParaRPr lang="en-HK" altLang="zh-TW" sz="1100" b="0" i="0" u="none" strike="noStrike" cap="none" dirty="0">
              <a:solidFill>
                <a:srgbClr val="000000"/>
              </a:solidFill>
              <a:effectLst/>
              <a:latin typeface="Arial"/>
              <a:ea typeface="Arial"/>
              <a:cs typeface="Arial"/>
              <a:sym typeface="Arial"/>
            </a:endParaRPr>
          </a:p>
          <a:p>
            <a:pPr marL="228600" lvl="0" indent="-228600" algn="l" rtl="0">
              <a:spcBef>
                <a:spcPts val="0"/>
              </a:spcBef>
              <a:spcAft>
                <a:spcPts val="0"/>
              </a:spcAft>
              <a:buAutoNum type="arabicPeriod"/>
            </a:pPr>
            <a:r>
              <a:rPr lang="zh-TW" altLang="en-US" sz="1100" b="0" i="0" u="none" strike="noStrike" cap="none" dirty="0">
                <a:solidFill>
                  <a:srgbClr val="000000"/>
                </a:solidFill>
                <a:effectLst/>
                <a:latin typeface="Arial"/>
                <a:ea typeface="Arial"/>
                <a:cs typeface="Arial"/>
                <a:sym typeface="Arial"/>
              </a:rPr>
              <a:t>就家長的回應作討論，最後講解理想的處理方法</a:t>
            </a:r>
            <a:endParaRPr lang="en-HK"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zh-TW" altLang="en-US" dirty="0"/>
          </a:p>
          <a:p>
            <a:pPr marL="0" lvl="0" indent="0" algn="l" rtl="0">
              <a:spcBef>
                <a:spcPts val="0"/>
              </a:spcBef>
              <a:spcAft>
                <a:spcPts val="0"/>
              </a:spcAft>
              <a:buNone/>
            </a:pPr>
            <a:endParaRPr dirty="0"/>
          </a:p>
        </p:txBody>
      </p:sp>
      <p:sp>
        <p:nvSpPr>
          <p:cNvPr id="580" name="Google Shape;580;g37cf7eb4b25_2_33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7cf7eb4b25_0_270: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1" dirty="0">
                <a:solidFill>
                  <a:schemeClr val="lt1"/>
                </a:solidFill>
                <a:latin typeface="Microsoft JhengHei"/>
                <a:ea typeface="Microsoft JhengHei"/>
                <a:cs typeface="Microsoft JhengHei"/>
                <a:sym typeface="Microsoft JhengHei"/>
              </a:rPr>
              <a:t>故事短片</a:t>
            </a:r>
            <a:r>
              <a:rPr lang="en-US" altLang="zh-TW" sz="1100" b="1" i="0" u="none" strike="noStrike" cap="none" dirty="0">
                <a:solidFill>
                  <a:schemeClr val="lt1"/>
                </a:solidFill>
                <a:latin typeface="Microsoft JhengHei"/>
                <a:ea typeface="Microsoft JhengHei"/>
                <a:cs typeface="Microsoft JhengHei"/>
                <a:sym typeface="Microsoft JhengHei"/>
              </a:rPr>
              <a:t>(1</a:t>
            </a:r>
            <a:r>
              <a:rPr lang="en-HK" altLang="zh-TW" sz="1100" b="1" i="0" u="none" strike="noStrike" cap="none" dirty="0">
                <a:solidFill>
                  <a:schemeClr val="lt1"/>
                </a:solidFill>
                <a:latin typeface="Microsoft JhengHei"/>
                <a:ea typeface="Microsoft JhengHei"/>
                <a:cs typeface="Microsoft JhengHei"/>
                <a:sym typeface="Microsoft JhengHei"/>
              </a:rPr>
              <a:t>B)</a:t>
            </a:r>
            <a:r>
              <a:rPr lang="zh-TW" altLang="en-US" sz="1100" b="1" i="0" u="none" strike="noStrike" cap="none" dirty="0">
                <a:solidFill>
                  <a:schemeClr val="lt1"/>
                </a:solidFill>
                <a:latin typeface="Microsoft JhengHei"/>
                <a:ea typeface="Microsoft JhengHei"/>
                <a:cs typeface="Times New Roman" panose="02020603050405020304" pitchFamily="18" charset="0"/>
                <a:sym typeface="Arial"/>
              </a:rPr>
              <a:t>：女兒在朋輩壓力下拍攝半裸照，並意外流出相片 </a:t>
            </a:r>
            <a:endParaRPr lang="en-US" altLang="zh-TW" sz="1100" b="1" i="0" u="none" strike="noStrike" cap="none" dirty="0">
              <a:solidFill>
                <a:schemeClr val="lt1"/>
              </a:solidFill>
              <a:latin typeface="Microsoft JhengHei"/>
              <a:ea typeface="Microsoft JhengHei"/>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b="1" i="0" u="sng" strike="noStrike" cap="none" dirty="0">
              <a:solidFill>
                <a:srgbClr val="000000"/>
              </a:solidFill>
              <a:effectLst/>
              <a:latin typeface="Arial"/>
              <a:ea typeface="Arial"/>
              <a:cs typeface="Arial"/>
              <a:sym typeface="Arial"/>
            </a:endParaRPr>
          </a:p>
          <a:p>
            <a:pPr marL="228600" lvl="0" indent="-228600" algn="l" rtl="0">
              <a:spcBef>
                <a:spcPts val="0"/>
              </a:spcBef>
              <a:spcAft>
                <a:spcPts val="0"/>
              </a:spcAft>
              <a:buAutoNum type="arabicPeriod"/>
            </a:pPr>
            <a:r>
              <a:rPr lang="zh-TW" altLang="en-US" sz="1100" b="0" i="0" u="none" strike="noStrike" cap="none" dirty="0">
                <a:solidFill>
                  <a:srgbClr val="000000"/>
                </a:solidFill>
                <a:effectLst/>
                <a:latin typeface="Arial"/>
                <a:ea typeface="Arial"/>
                <a:cs typeface="Arial"/>
                <a:sym typeface="Arial"/>
              </a:rPr>
              <a:t>由家長進行分組討論</a:t>
            </a:r>
            <a:r>
              <a:rPr lang="zh-TW" altLang="en-US" sz="1100" b="0" i="0" u="none" strike="noStrike" cap="none" dirty="0">
                <a:solidFill>
                  <a:srgbClr val="000000"/>
                </a:solidFill>
                <a:latin typeface="Arial"/>
                <a:ea typeface="Microsoft JhengHei"/>
                <a:cs typeface="Arial"/>
                <a:sym typeface="Microsoft JhengHei"/>
              </a:rPr>
              <a:t>／</a:t>
            </a:r>
            <a:r>
              <a:rPr lang="zh-TW" altLang="en-US" sz="1100" b="0" i="0" u="none" strike="noStrike" cap="none" dirty="0">
                <a:solidFill>
                  <a:srgbClr val="000000"/>
                </a:solidFill>
                <a:effectLst/>
                <a:latin typeface="Arial"/>
                <a:ea typeface="Arial"/>
                <a:cs typeface="Arial"/>
                <a:sym typeface="Arial"/>
              </a:rPr>
              <a:t>角色扮演，先讓家長說出如何回應</a:t>
            </a:r>
            <a:endParaRPr lang="en-HK" altLang="zh-TW" sz="1100" b="0" i="0" u="none" strike="noStrike" cap="none" dirty="0">
              <a:solidFill>
                <a:srgbClr val="000000"/>
              </a:solidFill>
              <a:effectLst/>
              <a:latin typeface="Arial"/>
              <a:ea typeface="Arial"/>
              <a:cs typeface="Arial"/>
              <a:sym typeface="Arial"/>
            </a:endParaRPr>
          </a:p>
          <a:p>
            <a:pPr marL="228600" lvl="0" indent="-228600" algn="l" rtl="0">
              <a:spcBef>
                <a:spcPts val="0"/>
              </a:spcBef>
              <a:spcAft>
                <a:spcPts val="0"/>
              </a:spcAft>
              <a:buAutoNum type="arabicPeriod"/>
            </a:pPr>
            <a:r>
              <a:rPr lang="zh-TW" altLang="en-US" sz="1100" b="0" i="0" u="none" strike="noStrike" cap="none" dirty="0">
                <a:solidFill>
                  <a:srgbClr val="000000"/>
                </a:solidFill>
                <a:effectLst/>
                <a:latin typeface="Arial"/>
                <a:ea typeface="Arial"/>
                <a:cs typeface="Arial"/>
                <a:sym typeface="Arial"/>
              </a:rPr>
              <a:t>就家長的回應作討論，最後講解理想的處理方法</a:t>
            </a:r>
            <a:endParaRPr lang="en-HK"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590" name="Google Shape;590;g37cf7eb4b25_0_270: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7cf7eb4b25_0_278: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1" dirty="0">
                <a:solidFill>
                  <a:schemeClr val="lt1"/>
                </a:solidFill>
                <a:latin typeface="Microsoft JhengHei"/>
                <a:ea typeface="Microsoft JhengHei"/>
                <a:cs typeface="Microsoft JhengHei"/>
                <a:sym typeface="Microsoft JhengHei"/>
              </a:rPr>
              <a:t>故事短片</a:t>
            </a:r>
            <a:r>
              <a:rPr lang="en-US" altLang="zh-TW" sz="1100" b="1" dirty="0">
                <a:solidFill>
                  <a:schemeClr val="lt1"/>
                </a:solidFill>
                <a:latin typeface="Microsoft JhengHei"/>
                <a:ea typeface="Microsoft JhengHei"/>
                <a:cs typeface="Microsoft JhengHei"/>
                <a:sym typeface="Microsoft JhengHei"/>
              </a:rPr>
              <a:t>(</a:t>
            </a:r>
            <a:r>
              <a:rPr lang="en-US" altLang="zh-TW" sz="1100" b="1" i="0" u="none" strike="noStrike" cap="none" dirty="0">
                <a:solidFill>
                  <a:schemeClr val="lt1"/>
                </a:solidFill>
                <a:latin typeface="Microsoft JhengHei"/>
                <a:ea typeface="Microsoft JhengHei"/>
                <a:cs typeface="Microsoft JhengHei"/>
                <a:sym typeface="Microsoft JhengHei"/>
              </a:rPr>
              <a:t>1C</a:t>
            </a:r>
            <a:r>
              <a:rPr lang="en-HK" altLang="zh-TW" sz="1100" b="1" i="0" u="none" strike="noStrike" cap="none" dirty="0">
                <a:solidFill>
                  <a:schemeClr val="lt1"/>
                </a:solidFill>
                <a:latin typeface="Microsoft JhengHei"/>
                <a:ea typeface="Microsoft JhengHei"/>
                <a:cs typeface="Microsoft JhengHei"/>
                <a:sym typeface="Microsoft JhengHei"/>
              </a:rPr>
              <a:t>)</a:t>
            </a:r>
            <a:r>
              <a:rPr lang="zh-TW" altLang="en-US" sz="1100" b="1" i="0" u="none" strike="noStrike" cap="none" dirty="0">
                <a:solidFill>
                  <a:schemeClr val="lt1"/>
                </a:solidFill>
                <a:latin typeface="Microsoft JhengHei"/>
                <a:ea typeface="Microsoft JhengHei"/>
                <a:cs typeface="Times New Roman" panose="02020603050405020304" pitchFamily="18" charset="0"/>
                <a:sym typeface="Arial"/>
              </a:rPr>
              <a:t>：網上遊戲網購騙案</a:t>
            </a:r>
            <a:endParaRPr lang="en-US" altLang="zh-TW" sz="1100" b="1" i="0" u="none" strike="noStrike" cap="none" dirty="0">
              <a:solidFill>
                <a:schemeClr val="lt1"/>
              </a:solidFill>
              <a:latin typeface="Microsoft JhengHei"/>
              <a:ea typeface="Microsoft JhengHei"/>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b="1" i="0" u="sng" strike="noStrike" cap="none" dirty="0">
              <a:solidFill>
                <a:srgbClr val="000000"/>
              </a:solidFill>
              <a:effectLst/>
              <a:latin typeface="Arial"/>
              <a:ea typeface="Arial"/>
              <a:cs typeface="Arial"/>
              <a:sym typeface="Arial"/>
            </a:endParaRPr>
          </a:p>
          <a:p>
            <a:pPr marL="228600" lvl="0" indent="-228600" algn="l" rtl="0">
              <a:spcBef>
                <a:spcPts val="0"/>
              </a:spcBef>
              <a:spcAft>
                <a:spcPts val="0"/>
              </a:spcAft>
              <a:buAutoNum type="arabicPeriod"/>
            </a:pPr>
            <a:r>
              <a:rPr lang="zh-TW" altLang="en-US" sz="1100" b="0" i="0" u="none" strike="noStrike" cap="none" dirty="0">
                <a:solidFill>
                  <a:srgbClr val="000000"/>
                </a:solidFill>
                <a:effectLst/>
                <a:latin typeface="Arial"/>
                <a:ea typeface="Arial"/>
                <a:cs typeface="Arial"/>
                <a:sym typeface="Arial"/>
              </a:rPr>
              <a:t>由家長進行分組討論</a:t>
            </a:r>
            <a:r>
              <a:rPr lang="zh-TW" altLang="en-US" sz="1100" b="0" i="0" u="none" strike="noStrike" cap="none" dirty="0">
                <a:solidFill>
                  <a:srgbClr val="000000"/>
                </a:solidFill>
                <a:latin typeface="Arial"/>
                <a:ea typeface="Microsoft JhengHei"/>
                <a:cs typeface="Arial"/>
                <a:sym typeface="Microsoft JhengHei"/>
              </a:rPr>
              <a:t>／</a:t>
            </a:r>
            <a:r>
              <a:rPr lang="zh-TW" altLang="en-US" sz="1100" b="0" i="0" u="none" strike="noStrike" cap="none" dirty="0">
                <a:solidFill>
                  <a:srgbClr val="000000"/>
                </a:solidFill>
                <a:effectLst/>
                <a:latin typeface="Arial"/>
                <a:ea typeface="Arial"/>
                <a:cs typeface="Arial"/>
                <a:sym typeface="Arial"/>
              </a:rPr>
              <a:t>角色扮演，先讓家長說出如何回應</a:t>
            </a:r>
            <a:endParaRPr lang="en-HK" altLang="zh-TW" sz="1100" b="0" i="0" u="none" strike="noStrike" cap="none" dirty="0">
              <a:solidFill>
                <a:srgbClr val="000000"/>
              </a:solidFill>
              <a:effectLst/>
              <a:latin typeface="Arial"/>
              <a:ea typeface="Arial"/>
              <a:cs typeface="Arial"/>
              <a:sym typeface="Arial"/>
            </a:endParaRPr>
          </a:p>
          <a:p>
            <a:pPr marL="228600" lvl="0" indent="-228600" algn="l" rtl="0">
              <a:spcBef>
                <a:spcPts val="0"/>
              </a:spcBef>
              <a:spcAft>
                <a:spcPts val="0"/>
              </a:spcAft>
              <a:buAutoNum type="arabicPeriod"/>
            </a:pPr>
            <a:r>
              <a:rPr lang="zh-TW" altLang="en-US" sz="1100" b="0" i="0" u="none" strike="noStrike" cap="none" dirty="0">
                <a:solidFill>
                  <a:srgbClr val="000000"/>
                </a:solidFill>
                <a:effectLst/>
                <a:latin typeface="Arial"/>
                <a:ea typeface="Arial"/>
                <a:cs typeface="Arial"/>
                <a:sym typeface="Arial"/>
              </a:rPr>
              <a:t>就家長的回應作討論，最後講解理想的處理方法</a:t>
            </a:r>
            <a:endParaRPr lang="en-HK" altLang="zh-TW" sz="1100" b="0" i="0" u="none" strike="noStrike" cap="none" dirty="0">
              <a:solidFill>
                <a:srgbClr val="000000"/>
              </a:solidFill>
              <a:effectLst/>
              <a:latin typeface="Arial"/>
              <a:ea typeface="Arial"/>
              <a:cs typeface="Arial"/>
              <a:sym typeface="Arial"/>
            </a:endParaRPr>
          </a:p>
          <a:p>
            <a:pPr marL="171450" lvl="0" indent="-171450" algn="l" rtl="0">
              <a:spcBef>
                <a:spcPts val="0"/>
              </a:spcBef>
              <a:spcAft>
                <a:spcPts val="0"/>
              </a:spcAft>
            </a:pPr>
            <a:endParaRPr dirty="0"/>
          </a:p>
        </p:txBody>
      </p:sp>
      <p:sp>
        <p:nvSpPr>
          <p:cNvPr id="600" name="Google Shape;600;g37cf7eb4b25_0_27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有效應對的核心原則</a:t>
            </a:r>
            <a:r>
              <a:rPr lang="zh-TW" altLang="en-US" sz="1100" b="0" i="0" u="none" strike="noStrike" cap="none" dirty="0">
                <a:solidFill>
                  <a:srgbClr val="000000"/>
                </a:solidFill>
                <a:effectLst/>
                <a:latin typeface="Arial"/>
                <a:ea typeface="Arial"/>
                <a:cs typeface="Arial"/>
                <a:sym typeface="Arial"/>
              </a:rPr>
              <a:t>：</a:t>
            </a:r>
            <a:r>
              <a:rPr lang="zh-TW" altLang="en-US" sz="1100" b="1" i="0" u="none" strike="noStrike" cap="none" dirty="0">
                <a:solidFill>
                  <a:srgbClr val="000000"/>
                </a:solidFill>
                <a:effectLst/>
                <a:latin typeface="Arial"/>
                <a:ea typeface="Arial"/>
                <a:cs typeface="Arial"/>
                <a:sym typeface="Arial"/>
              </a:rPr>
              <a:t>先安撫情緒，再處理事情</a:t>
            </a:r>
            <a:endParaRPr lang="en-HK" sz="1100" b="0" i="0" u="none" strike="noStrike" cap="none" dirty="0">
              <a:solidFill>
                <a:srgbClr val="000000"/>
              </a:solidFill>
              <a:effectLst/>
              <a:latin typeface="Arial"/>
              <a:ea typeface="Arial"/>
              <a:cs typeface="Arial"/>
              <a:sym typeface="Arial"/>
            </a:endParaRPr>
          </a:p>
          <a:p>
            <a:r>
              <a:rPr lang="zh-TW" altLang="en-US" sz="1100" b="0" i="0" u="none" strike="noStrike" cap="none" dirty="0">
                <a:solidFill>
                  <a:srgbClr val="000000"/>
                </a:solidFill>
                <a:effectLst/>
                <a:latin typeface="Arial"/>
                <a:ea typeface="Arial"/>
                <a:cs typeface="Arial"/>
                <a:sym typeface="Arial"/>
              </a:rPr>
              <a:t>當子女於網絡世界遇上困難時（如被欺凌、騙案、隱私被外洩），他們最先需要的是家長情感上的支持。急於說教與責備，或只顧解決事情只會增加子女內疚感，讓子女覺得不被理解甚至破壞親子關係。</a:t>
            </a:r>
            <a:endParaRPr lang="en-HK" sz="1100" b="0" i="0" u="none" strike="noStrike" cap="none" dirty="0">
              <a:solidFill>
                <a:srgbClr val="000000"/>
              </a:solidFill>
              <a:effectLst/>
              <a:latin typeface="Arial"/>
              <a:ea typeface="Arial"/>
              <a:cs typeface="Arial"/>
              <a:sym typeface="Arial"/>
            </a:endParaRPr>
          </a:p>
          <a:p>
            <a:pPr marL="158750" indent="0">
              <a:buNone/>
            </a:pPr>
            <a:r>
              <a:rPr lang="zh-TW" altLang="en-US" sz="1100" b="1" i="0" u="none" strike="noStrike" cap="none" dirty="0">
                <a:solidFill>
                  <a:srgbClr val="000000"/>
                </a:solidFill>
                <a:effectLst/>
                <a:latin typeface="Arial"/>
                <a:ea typeface="Arial"/>
                <a:cs typeface="Arial"/>
                <a:sym typeface="Arial"/>
              </a:rPr>
              <a:t>處理技巧</a:t>
            </a:r>
            <a:r>
              <a:rPr lang="zh-TW" altLang="en-US" sz="1100" b="0" i="0" u="none" strike="noStrike" cap="none" dirty="0">
                <a:solidFill>
                  <a:srgbClr val="000000"/>
                </a:solidFill>
                <a:effectLst/>
                <a:latin typeface="Arial"/>
                <a:ea typeface="Arial"/>
                <a:cs typeface="Arial"/>
                <a:sym typeface="Arial"/>
              </a:rPr>
              <a:t>：</a:t>
            </a:r>
            <a:r>
              <a:rPr lang="en-HK" sz="1100" b="1" i="0" u="none" strike="noStrike" cap="none" dirty="0">
                <a:solidFill>
                  <a:srgbClr val="000000"/>
                </a:solidFill>
                <a:effectLst/>
                <a:latin typeface="Arial"/>
                <a:ea typeface="Arial"/>
                <a:cs typeface="Arial"/>
                <a:sym typeface="Arial"/>
              </a:rPr>
              <a:t> </a:t>
            </a:r>
            <a:endParaRPr lang="en-HK" sz="1100" b="0" i="0" u="none" strike="noStrike" cap="none" dirty="0">
              <a:solidFill>
                <a:srgbClr val="000000"/>
              </a:solidFill>
              <a:effectLst/>
              <a:latin typeface="Arial"/>
              <a:ea typeface="Arial"/>
              <a:cs typeface="Arial"/>
              <a:sym typeface="Arial"/>
            </a:endParaRPr>
          </a:p>
          <a:p>
            <a:pPr marL="158750" indent="0">
              <a:buNone/>
            </a:pPr>
            <a:r>
              <a:rPr lang="en-HK" altLang="zh-TW" sz="1100" b="1" i="0" u="none" strike="noStrike" cap="none" dirty="0">
                <a:solidFill>
                  <a:srgbClr val="000000"/>
                </a:solidFill>
                <a:effectLst/>
                <a:latin typeface="Arial"/>
                <a:ea typeface="Arial"/>
                <a:cs typeface="Arial"/>
                <a:sym typeface="Arial"/>
              </a:rPr>
              <a:t>1. </a:t>
            </a:r>
            <a:r>
              <a:rPr lang="zh-TW" altLang="en-US" sz="1100" b="1" i="0" u="sng" strike="noStrike" cap="none" dirty="0">
                <a:solidFill>
                  <a:srgbClr val="000000"/>
                </a:solidFill>
                <a:effectLst/>
                <a:latin typeface="Arial"/>
                <a:ea typeface="Arial"/>
                <a:cs typeface="Arial"/>
                <a:sym typeface="Arial"/>
              </a:rPr>
              <a:t>認同感受（先處理心情）</a:t>
            </a:r>
            <a:endParaRPr lang="en-HK"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1" i="0" u="none" strike="noStrike" cap="none" dirty="0">
                <a:solidFill>
                  <a:srgbClr val="000000"/>
                </a:solidFill>
                <a:effectLst/>
                <a:latin typeface="Arial"/>
                <a:ea typeface="Arial"/>
                <a:cs typeface="Arial"/>
                <a:sym typeface="Arial"/>
              </a:rPr>
              <a:t>目的</a:t>
            </a:r>
            <a:r>
              <a:rPr lang="zh-TW" altLang="en-US" sz="1100" b="0" i="0" u="none" strike="noStrike" cap="none" dirty="0">
                <a:solidFill>
                  <a:srgbClr val="000000"/>
                </a:solidFill>
                <a:effectLst/>
                <a:latin typeface="Arial"/>
                <a:ea typeface="Arial"/>
                <a:cs typeface="Arial"/>
                <a:sym typeface="Arial"/>
              </a:rPr>
              <a:t>：讓子女感到被理解與支持，而非指責。</a:t>
            </a:r>
            <a:endParaRPr lang="en-HK" sz="1100" b="0" i="0" u="none" strike="noStrike" cap="none" dirty="0">
              <a:solidFill>
                <a:srgbClr val="000000"/>
              </a:solidFill>
              <a:effectLst/>
              <a:latin typeface="Arial"/>
              <a:ea typeface="Arial"/>
              <a:cs typeface="Arial"/>
              <a:sym typeface="Arial"/>
            </a:endParaRPr>
          </a:p>
          <a:p>
            <a:pPr lvl="0"/>
            <a:r>
              <a:rPr lang="zh-TW" altLang="en-US" sz="1100" b="1" i="0" u="none" strike="noStrike" cap="none" dirty="0">
                <a:solidFill>
                  <a:srgbClr val="000000"/>
                </a:solidFill>
                <a:effectLst/>
                <a:latin typeface="Arial"/>
                <a:ea typeface="Arial"/>
                <a:cs typeface="Arial"/>
                <a:sym typeface="Arial"/>
              </a:rPr>
              <a:t>例子</a:t>
            </a:r>
            <a:r>
              <a:rPr lang="zh-TW" altLang="en-US" sz="1100" b="0" i="0" u="none" strike="noStrike" cap="none" dirty="0">
                <a:solidFill>
                  <a:srgbClr val="000000"/>
                </a:solidFill>
                <a:effectLst/>
                <a:latin typeface="Arial"/>
                <a:ea typeface="Arial"/>
                <a:cs typeface="Arial"/>
                <a:sym typeface="Arial"/>
              </a:rPr>
              <a:t>：</a:t>
            </a:r>
            <a:endParaRPr lang="en-HK" sz="1100" b="0"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「多謝你願意同我講，我知道呢件事一定令你好驚</a:t>
            </a:r>
            <a:r>
              <a:rPr lang="zh-TW" altLang="en-US" sz="1100" b="0" i="0" u="none" strike="noStrike" cap="none" dirty="0">
                <a:solidFill>
                  <a:srgbClr val="000000"/>
                </a:solidFill>
                <a:latin typeface="Arial"/>
                <a:ea typeface="Microsoft JhengHei"/>
                <a:cs typeface="Arial"/>
                <a:sym typeface="Microsoft JhengHei"/>
              </a:rPr>
              <a:t>／</a:t>
            </a:r>
            <a:r>
              <a:rPr lang="zh-TW" altLang="en-US" sz="1100" b="0" i="0" u="none" strike="noStrike" cap="none" dirty="0">
                <a:solidFill>
                  <a:srgbClr val="000000"/>
                </a:solidFill>
                <a:effectLst/>
                <a:latin typeface="Arial"/>
                <a:ea typeface="Arial"/>
                <a:cs typeface="Arial"/>
                <a:sym typeface="Arial"/>
              </a:rPr>
              <a:t>好唔開心。」</a:t>
            </a:r>
            <a:endParaRPr lang="en-HK" sz="1100" b="0"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「無論發生咩事，爸爸</a:t>
            </a:r>
            <a:r>
              <a:rPr lang="zh-TW" altLang="en-US" sz="1100" b="0" i="0" u="none" strike="noStrike" cap="none" dirty="0">
                <a:solidFill>
                  <a:srgbClr val="000000"/>
                </a:solidFill>
                <a:latin typeface="Arial"/>
                <a:ea typeface="Microsoft JhengHei"/>
                <a:cs typeface="Arial"/>
                <a:sym typeface="Microsoft JhengHei"/>
              </a:rPr>
              <a:t>／</a:t>
            </a:r>
            <a:r>
              <a:rPr lang="zh-TW" altLang="en-US" sz="1100" b="0" i="0" u="none" strike="noStrike" cap="none" dirty="0">
                <a:solidFill>
                  <a:srgbClr val="000000"/>
                </a:solidFill>
                <a:effectLst/>
                <a:latin typeface="Arial"/>
                <a:ea typeface="Arial"/>
                <a:cs typeface="Arial"/>
                <a:sym typeface="Arial"/>
              </a:rPr>
              <a:t>媽媽都會陪住你一齊面對。」</a:t>
            </a:r>
            <a:endParaRPr lang="en-HK" sz="1100" b="0" i="0" u="none" strike="noStrike" cap="none" dirty="0">
              <a:solidFill>
                <a:srgbClr val="000000"/>
              </a:solidFill>
              <a:effectLst/>
              <a:latin typeface="Arial"/>
              <a:ea typeface="Arial"/>
              <a:cs typeface="Arial"/>
              <a:sym typeface="Arial"/>
            </a:endParaRPr>
          </a:p>
          <a:p>
            <a:pPr marL="158750" indent="0">
              <a:buNone/>
            </a:pPr>
            <a:endParaRPr lang="en-HK" altLang="zh-TW" sz="1100" b="1" i="0" u="none" strike="noStrike" cap="none" dirty="0">
              <a:solidFill>
                <a:srgbClr val="000000"/>
              </a:solidFill>
              <a:effectLst/>
              <a:latin typeface="Arial"/>
              <a:ea typeface="Arial"/>
              <a:cs typeface="Arial"/>
              <a:sym typeface="Arial"/>
            </a:endParaRPr>
          </a:p>
          <a:p>
            <a:pPr marL="158750" indent="0">
              <a:buNone/>
            </a:pPr>
            <a:r>
              <a:rPr lang="en-HK" altLang="zh-TW" sz="1100" b="1" i="0" u="none" strike="noStrike" cap="none" dirty="0">
                <a:solidFill>
                  <a:srgbClr val="000000"/>
                </a:solidFill>
                <a:effectLst/>
                <a:latin typeface="Arial"/>
                <a:ea typeface="Arial"/>
                <a:cs typeface="Arial"/>
                <a:sym typeface="Arial"/>
              </a:rPr>
              <a:t>2. </a:t>
            </a:r>
            <a:r>
              <a:rPr lang="zh-TW" altLang="en-US" sz="1100" b="1" i="0" u="sng" strike="noStrike" cap="none" dirty="0">
                <a:solidFill>
                  <a:srgbClr val="000000"/>
                </a:solidFill>
                <a:effectLst/>
                <a:latin typeface="Arial"/>
                <a:ea typeface="Arial"/>
                <a:cs typeface="Arial"/>
                <a:sym typeface="Arial"/>
              </a:rPr>
              <a:t>共同理解（釐清事件）</a:t>
            </a:r>
            <a:endParaRPr lang="en-HK" sz="1100" b="0" i="0" u="none" strike="noStrike" cap="none" dirty="0">
              <a:solidFill>
                <a:srgbClr val="000000"/>
              </a:solidFill>
              <a:effectLst/>
              <a:latin typeface="Arial"/>
              <a:ea typeface="Arial"/>
              <a:cs typeface="Arial"/>
              <a:sym typeface="Arial"/>
            </a:endParaRPr>
          </a:p>
          <a:p>
            <a:pPr lvl="0"/>
            <a:r>
              <a:rPr lang="zh-TW" altLang="en-US" sz="1100" b="1" i="0" u="none" strike="noStrike" cap="none" dirty="0">
                <a:solidFill>
                  <a:srgbClr val="000000"/>
                </a:solidFill>
                <a:effectLst/>
                <a:latin typeface="Arial"/>
                <a:ea typeface="Arial"/>
                <a:cs typeface="Arial"/>
                <a:sym typeface="Arial"/>
              </a:rPr>
              <a:t>目的</a:t>
            </a:r>
            <a:r>
              <a:rPr lang="zh-TW" altLang="en-US" sz="1100" b="0" i="0" u="none" strike="noStrike" cap="none" dirty="0">
                <a:solidFill>
                  <a:srgbClr val="000000"/>
                </a:solidFill>
                <a:effectLst/>
                <a:latin typeface="Arial"/>
                <a:ea typeface="Arial"/>
                <a:cs typeface="Arial"/>
                <a:sym typeface="Arial"/>
              </a:rPr>
              <a:t>：不帶批判下了解事件全貌與子女的想法。</a:t>
            </a:r>
            <a:endParaRPr lang="en-HK" sz="1100" b="0" i="0" u="none" strike="noStrike" cap="none" dirty="0">
              <a:solidFill>
                <a:srgbClr val="000000"/>
              </a:solidFill>
              <a:effectLst/>
              <a:latin typeface="Arial"/>
              <a:ea typeface="Arial"/>
              <a:cs typeface="Arial"/>
              <a:sym typeface="Arial"/>
            </a:endParaRPr>
          </a:p>
          <a:p>
            <a:pPr lvl="0"/>
            <a:r>
              <a:rPr lang="zh-TW" altLang="en-US" sz="1100" b="1" i="0" u="none" strike="noStrike" cap="none" dirty="0">
                <a:solidFill>
                  <a:srgbClr val="000000"/>
                </a:solidFill>
                <a:effectLst/>
                <a:latin typeface="Arial"/>
                <a:ea typeface="Arial"/>
                <a:cs typeface="Arial"/>
                <a:sym typeface="Arial"/>
              </a:rPr>
              <a:t>例子</a:t>
            </a:r>
            <a:r>
              <a:rPr lang="zh-TW" altLang="en-US" sz="1100" b="0" i="0" u="none" strike="noStrike" cap="none" dirty="0">
                <a:solidFill>
                  <a:srgbClr val="000000"/>
                </a:solidFill>
                <a:effectLst/>
                <a:latin typeface="Arial"/>
                <a:ea typeface="Arial"/>
                <a:cs typeface="Arial"/>
                <a:sym typeface="Arial"/>
              </a:rPr>
              <a:t>：</a:t>
            </a:r>
            <a:endParaRPr lang="en-HK" sz="1100" b="0"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「你可唔可以慢慢話我知，當時發生咩事？」</a:t>
            </a:r>
            <a:endParaRPr lang="en-HK" altLang="zh-TW" sz="1100" b="0" i="0" u="none" strike="noStrike" cap="none" dirty="0">
              <a:solidFill>
                <a:srgbClr val="000000"/>
              </a:solidFill>
              <a:effectLst/>
              <a:latin typeface="Arial"/>
              <a:ea typeface="Arial"/>
              <a:cs typeface="Arial"/>
              <a:sym typeface="Arial"/>
            </a:endParaRPr>
          </a:p>
          <a:p>
            <a:pPr lvl="1"/>
            <a:endParaRPr lang="en-HK" altLang="zh-TW"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K" altLang="zh-TW" sz="1100" b="1" i="0" u="none" strike="noStrike" cap="none" dirty="0">
                <a:solidFill>
                  <a:srgbClr val="000000"/>
                </a:solidFill>
                <a:effectLst/>
                <a:latin typeface="Arial"/>
                <a:ea typeface="Arial"/>
                <a:cs typeface="Arial"/>
                <a:sym typeface="Arial"/>
              </a:rPr>
              <a:t>3. </a:t>
            </a:r>
            <a:r>
              <a:rPr lang="zh-TW" altLang="en-US" sz="1100" b="1" i="0" u="none" strike="noStrike" cap="none" dirty="0">
                <a:solidFill>
                  <a:srgbClr val="000000"/>
                </a:solidFill>
                <a:effectLst/>
                <a:latin typeface="Arial"/>
                <a:ea typeface="Arial"/>
                <a:cs typeface="Arial"/>
                <a:sym typeface="Arial"/>
              </a:rPr>
              <a:t>引導並商討解決方法（解決事情）</a:t>
            </a:r>
            <a:endParaRPr lang="en-HK" sz="1100" b="1"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1" i="0" u="none" strike="noStrike" cap="none" dirty="0">
                <a:solidFill>
                  <a:srgbClr val="000000"/>
                </a:solidFill>
                <a:effectLst/>
                <a:latin typeface="Arial"/>
                <a:ea typeface="Arial"/>
                <a:cs typeface="Arial"/>
                <a:sym typeface="Arial"/>
              </a:rPr>
              <a:t>目的</a:t>
            </a:r>
            <a:r>
              <a:rPr lang="zh-TW" altLang="en-US" sz="1100" b="0" i="0" u="none" strike="noStrike" cap="none" dirty="0">
                <a:solidFill>
                  <a:srgbClr val="000000"/>
                </a:solidFill>
                <a:effectLst/>
                <a:latin typeface="Arial"/>
                <a:ea typeface="Arial"/>
                <a:cs typeface="Arial"/>
                <a:sym typeface="Arial"/>
              </a:rPr>
              <a:t>：在子女情緒穩定後，才共同商討解決方法。</a:t>
            </a:r>
            <a:endParaRPr lang="en-HK" sz="1100" b="0" i="0" u="none" strike="noStrike" cap="none" dirty="0">
              <a:solidFill>
                <a:srgbClr val="000000"/>
              </a:solidFill>
              <a:effectLst/>
              <a:latin typeface="Arial"/>
              <a:ea typeface="Arial"/>
              <a:cs typeface="Arial"/>
              <a:sym typeface="Arial"/>
            </a:endParaRPr>
          </a:p>
          <a:p>
            <a:pPr lvl="0"/>
            <a:r>
              <a:rPr lang="zh-TW" altLang="en-US" sz="1100" b="1" i="0" u="none" strike="noStrike" cap="none" dirty="0">
                <a:solidFill>
                  <a:srgbClr val="000000"/>
                </a:solidFill>
                <a:effectLst/>
                <a:latin typeface="Arial"/>
                <a:ea typeface="Arial"/>
                <a:cs typeface="Arial"/>
                <a:sym typeface="Arial"/>
              </a:rPr>
              <a:t>例子</a:t>
            </a:r>
            <a:r>
              <a:rPr lang="zh-TW" altLang="en-US" sz="1100" b="0" i="0" u="none" strike="noStrike" cap="none" dirty="0">
                <a:solidFill>
                  <a:srgbClr val="000000"/>
                </a:solidFill>
                <a:effectLst/>
                <a:latin typeface="Arial"/>
                <a:ea typeface="Arial"/>
                <a:cs typeface="Arial"/>
                <a:sym typeface="Arial"/>
              </a:rPr>
              <a:t>：</a:t>
            </a:r>
            <a:endParaRPr lang="en-HK" sz="1100" b="0"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「不如我哋一齊諗下，我哋可以點做去保護自己／處理依件事？」</a:t>
            </a:r>
            <a:endParaRPr lang="en-HK" sz="1100" b="0" i="0" u="none" strike="noStrike" cap="none" dirty="0">
              <a:solidFill>
                <a:srgbClr val="000000"/>
              </a:solidFill>
              <a:effectLst/>
              <a:latin typeface="Arial"/>
              <a:ea typeface="Arial"/>
              <a:cs typeface="Arial"/>
              <a:sym typeface="Arial"/>
            </a:endParaRPr>
          </a:p>
          <a:p>
            <a:endParaRPr lang="en-HK" dirty="0"/>
          </a:p>
        </p:txBody>
      </p:sp>
    </p:spTree>
    <p:extLst>
      <p:ext uri="{BB962C8B-B14F-4D97-AF65-F5344CB8AC3E}">
        <p14:creationId xmlns:p14="http://schemas.microsoft.com/office/powerpoint/2010/main" val="3546049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zh-TW" altLang="en-US" sz="1100" b="1" i="0" u="sng" strike="noStrike" cap="none" dirty="0">
                <a:solidFill>
                  <a:srgbClr val="000000"/>
                </a:solidFill>
                <a:effectLst/>
                <a:latin typeface="Arial"/>
                <a:ea typeface="Arial"/>
                <a:cs typeface="Arial"/>
                <a:sym typeface="Arial"/>
              </a:rPr>
              <a:t>家長需避免</a:t>
            </a:r>
            <a:r>
              <a:rPr lang="zh-TW" altLang="en-US" sz="1100" b="0" i="0" u="none" strike="noStrike" cap="none" dirty="0">
                <a:solidFill>
                  <a:srgbClr val="000000"/>
                </a:solidFill>
                <a:effectLst/>
                <a:latin typeface="Arial"/>
                <a:ea typeface="Arial"/>
                <a:cs typeface="Arial"/>
                <a:sym typeface="Arial"/>
              </a:rPr>
              <a:t>：</a:t>
            </a:r>
            <a:endParaRPr lang="en-HK" altLang="zh-TW" sz="1100" b="0" i="0" u="none" strike="noStrike" cap="none" dirty="0">
              <a:solidFill>
                <a:srgbClr val="000000"/>
              </a:solidFill>
              <a:effectLst/>
              <a:latin typeface="Microsoft JhengHei"/>
              <a:ea typeface="Microsoft JhengHei"/>
              <a:sym typeface="Microsoft JhengHei"/>
            </a:endParaRPr>
          </a:p>
          <a:p>
            <a:pPr marL="300310" lvl="0" indent="-228600">
              <a:buSzPts val="1637"/>
              <a:buFont typeface="Arial" panose="020B0604020202020204" pitchFamily="34" charset="0"/>
              <a:buAutoNum type="arabicPeriod"/>
            </a:pPr>
            <a:r>
              <a:rPr lang="zh-TW" altLang="en-US" sz="1100" b="0" i="0" u="none" strike="noStrike" cap="none" dirty="0">
                <a:solidFill>
                  <a:srgbClr val="000000"/>
                </a:solidFill>
                <a:effectLst/>
                <a:latin typeface="Arial"/>
                <a:ea typeface="Arial"/>
                <a:cs typeface="Arial"/>
                <a:sym typeface="Arial"/>
              </a:rPr>
              <a:t>急於說教與責備：如「一早話咗你啦！」、「打咁多機實出事！」。</a:t>
            </a:r>
            <a:r>
              <a:rPr lang="zh-TW" altLang="en-US" sz="1100" b="0" dirty="0"/>
              <a:t>這會只會加劇子女內疚感， 變得拒絕溝通</a:t>
            </a:r>
            <a:r>
              <a:rPr lang="zh-TW" altLang="en-US" sz="1100" b="0" i="0" u="none" strike="noStrike" cap="none" dirty="0">
                <a:solidFill>
                  <a:srgbClr val="000000"/>
                </a:solidFill>
                <a:effectLst/>
                <a:latin typeface="Arial"/>
                <a:ea typeface="Arial"/>
                <a:cs typeface="Arial"/>
                <a:sym typeface="Arial"/>
              </a:rPr>
              <a:t>。</a:t>
            </a:r>
            <a:endParaRPr lang="en-US" altLang="zh-TW" sz="1100" b="0" i="0" u="none" strike="noStrike" cap="none" dirty="0">
              <a:solidFill>
                <a:srgbClr val="000000"/>
              </a:solidFill>
              <a:effectLst/>
              <a:latin typeface="Arial"/>
              <a:ea typeface="Arial"/>
              <a:cs typeface="Arial"/>
              <a:sym typeface="Arial"/>
            </a:endParaRPr>
          </a:p>
          <a:p>
            <a:pPr marL="300310" lvl="0" indent="-228600">
              <a:buSzPts val="1637"/>
              <a:buFont typeface="Arial" panose="020B0604020202020204" pitchFamily="34" charset="0"/>
              <a:buAutoNum type="arabicPeriod"/>
            </a:pPr>
            <a:r>
              <a:rPr lang="zh-TW" altLang="en-US" sz="1100" b="0" i="0" u="none" strike="noStrike" cap="none" dirty="0">
                <a:solidFill>
                  <a:srgbClr val="000000"/>
                </a:solidFill>
                <a:effectLst/>
                <a:latin typeface="Arial"/>
                <a:ea typeface="Arial"/>
                <a:cs typeface="Arial"/>
                <a:sym typeface="Arial"/>
              </a:rPr>
              <a:t>輕視或冷嘲熱諷：如「咁小事都唔識處理？」、「抵你被人呃！」。這會傷害子女自尊，令他們不再主動求助。</a:t>
            </a:r>
            <a:endParaRPr lang="en-HK" altLang="zh-TW" sz="1100" b="0" i="0" u="none" strike="noStrike" cap="none" dirty="0">
              <a:solidFill>
                <a:srgbClr val="000000"/>
              </a:solidFill>
              <a:effectLst/>
              <a:latin typeface="Arial"/>
              <a:ea typeface="Arial"/>
              <a:cs typeface="Arial"/>
              <a:sym typeface="Arial"/>
            </a:endParaRPr>
          </a:p>
          <a:p>
            <a:pPr marL="300310" lvl="0" indent="-228600">
              <a:buSzPts val="1637"/>
              <a:buFont typeface="Arial" panose="020B0604020202020204" pitchFamily="34" charset="0"/>
              <a:buAutoNum type="arabicPeriod"/>
            </a:pPr>
            <a:r>
              <a:rPr lang="zh-TW" altLang="en-US" sz="1100" b="0" i="0" u="none" strike="noStrike" cap="none" dirty="0">
                <a:solidFill>
                  <a:srgbClr val="000000"/>
                </a:solidFill>
                <a:effectLst/>
                <a:latin typeface="Arial"/>
                <a:ea typeface="Arial"/>
                <a:cs typeface="Arial"/>
                <a:sym typeface="Arial"/>
              </a:rPr>
              <a:t>只顧解決問題：如「</a:t>
            </a:r>
            <a:r>
              <a:rPr lang="zh-TW" altLang="en-US" sz="1100" b="0" dirty="0"/>
              <a:t>快啲報左警先啦！</a:t>
            </a:r>
            <a:r>
              <a:rPr lang="zh-TW" altLang="en-US" sz="1100" b="0" i="0" u="none" strike="noStrike" cap="none" dirty="0">
                <a:solidFill>
                  <a:srgbClr val="000000"/>
                </a:solidFill>
                <a:effectLst/>
                <a:latin typeface="Arial"/>
                <a:ea typeface="Arial"/>
                <a:cs typeface="Arial"/>
                <a:sym typeface="Arial"/>
              </a:rPr>
              <a:t>」這未有安撫子女當下的感受。</a:t>
            </a:r>
            <a:endParaRPr lang="en-HK" altLang="zh-TW" sz="1100" b="0" i="0" u="none" strike="noStrike" cap="none" dirty="0">
              <a:solidFill>
                <a:srgbClr val="000000"/>
              </a:solidFill>
              <a:effectLst/>
              <a:latin typeface="Arial"/>
              <a:ea typeface="Arial"/>
              <a:cs typeface="Arial"/>
              <a:sym typeface="Arial"/>
            </a:endParaRPr>
          </a:p>
          <a:p>
            <a:pPr marL="300310" lvl="0" indent="-228600">
              <a:buSzPts val="1637"/>
              <a:buFont typeface="Arial" panose="020B0604020202020204" pitchFamily="34" charset="0"/>
              <a:buAutoNum type="arabicPeriod"/>
            </a:pPr>
            <a:endParaRPr lang="en-HK" sz="1100" b="0" i="0" u="none" strike="noStrike" cap="none" dirty="0">
              <a:solidFill>
                <a:srgbClr val="000000"/>
              </a:solidFill>
              <a:effectLst/>
              <a:latin typeface="Arial"/>
              <a:ea typeface="Arial"/>
              <a:cs typeface="Arial"/>
              <a:sym typeface="Arial"/>
            </a:endParaRPr>
          </a:p>
          <a:p>
            <a:pPr marL="300310" lvl="0" indent="-228600">
              <a:buSzPts val="1637"/>
              <a:buFont typeface="Arial" panose="020B0604020202020204" pitchFamily="34" charset="0"/>
              <a:buAutoNum type="arabicPeriod"/>
            </a:pPr>
            <a:endParaRPr lang="en-HK" sz="1100" b="0" i="0" u="none" strike="noStrike" cap="none" dirty="0">
              <a:solidFill>
                <a:srgbClr val="000000"/>
              </a:solidFill>
              <a:effectLst/>
              <a:latin typeface="Arial"/>
              <a:ea typeface="Arial"/>
              <a:cs typeface="Arial"/>
              <a:sym typeface="Arial"/>
            </a:endParaRPr>
          </a:p>
          <a:p>
            <a:pPr marL="71710" marR="0" lvl="0" indent="0" algn="l" defTabSz="914400" rtl="0" eaLnBrk="1" fontAlgn="auto" latinLnBrk="0" hangingPunct="1">
              <a:lnSpc>
                <a:spcPct val="100000"/>
              </a:lnSpc>
              <a:spcBef>
                <a:spcPts val="0"/>
              </a:spcBef>
              <a:spcAft>
                <a:spcPts val="0"/>
              </a:spcAft>
              <a:buClr>
                <a:srgbClr val="000000"/>
              </a:buClr>
              <a:buSzPts val="1637"/>
              <a:buFont typeface="Arial" panose="020B0604020202020204" pitchFamily="34" charset="0"/>
              <a:buNone/>
              <a:tabLst/>
              <a:defRPr/>
            </a:pPr>
            <a:r>
              <a:rPr lang="zh-TW" altLang="en-US" sz="1100" b="1" i="0" u="none" strike="noStrike" cap="none" dirty="0">
                <a:solidFill>
                  <a:srgbClr val="000000"/>
                </a:solidFill>
                <a:effectLst/>
                <a:latin typeface="Arial"/>
                <a:ea typeface="Arial"/>
                <a:cs typeface="Arial"/>
                <a:sym typeface="Arial"/>
              </a:rPr>
              <a:t>小結：當子女感到被明白，他們才願意聽取意見。關係先於問題</a:t>
            </a:r>
            <a:r>
              <a:rPr lang="zh-TW" altLang="en-US" sz="1100" b="0" i="0" u="none" strike="noStrike" cap="none" dirty="0">
                <a:solidFill>
                  <a:srgbClr val="000000"/>
                </a:solidFill>
                <a:effectLst/>
                <a:latin typeface="Arial"/>
                <a:ea typeface="Arial"/>
                <a:cs typeface="Arial"/>
                <a:sym typeface="Arial"/>
              </a:rPr>
              <a:t>，良好的親子</a:t>
            </a:r>
            <a:r>
              <a:rPr lang="zh-TW" altLang="en-US" sz="1100" b="1" i="0" u="none" strike="noStrike" cap="none" dirty="0">
                <a:solidFill>
                  <a:srgbClr val="000000"/>
                </a:solidFill>
                <a:effectLst/>
                <a:latin typeface="Arial"/>
                <a:ea typeface="Arial"/>
                <a:cs typeface="Arial"/>
                <a:sym typeface="Arial"/>
              </a:rPr>
              <a:t>關係</a:t>
            </a:r>
            <a:r>
              <a:rPr lang="zh-TW" altLang="en-US" sz="1100" b="0" i="0" u="none" strike="noStrike" cap="none" dirty="0">
                <a:solidFill>
                  <a:srgbClr val="000000"/>
                </a:solidFill>
                <a:effectLst/>
                <a:latin typeface="Arial"/>
                <a:ea typeface="Arial"/>
                <a:cs typeface="Arial"/>
                <a:sym typeface="Arial"/>
              </a:rPr>
              <a:t>是解決一切問題的根基。</a:t>
            </a:r>
            <a:endParaRPr lang="en-HK" sz="1100" b="0" i="0" u="none" strike="noStrike" cap="none" dirty="0">
              <a:solidFill>
                <a:srgbClr val="000000"/>
              </a:solidFill>
              <a:effectLst/>
              <a:latin typeface="Arial"/>
              <a:ea typeface="Arial"/>
              <a:cs typeface="Arial"/>
              <a:sym typeface="Arial"/>
            </a:endParaRPr>
          </a:p>
          <a:p>
            <a:pPr marL="71710" lvl="0" indent="0">
              <a:buSzPts val="1637"/>
              <a:buFont typeface="Arial" panose="020B0604020202020204" pitchFamily="34" charset="0"/>
              <a:buNone/>
            </a:pPr>
            <a:endParaRPr lang="en-HK" sz="1100" b="0" i="0" u="none" strike="noStrike" cap="none" dirty="0">
              <a:solidFill>
                <a:srgbClr val="000000"/>
              </a:solidFill>
              <a:effectLst/>
              <a:latin typeface="Arial"/>
              <a:ea typeface="Arial"/>
              <a:cs typeface="Arial"/>
              <a:sym typeface="Arial"/>
            </a:endParaRPr>
          </a:p>
          <a:p>
            <a:endParaRPr lang="en-HK" dirty="0"/>
          </a:p>
        </p:txBody>
      </p:sp>
    </p:spTree>
    <p:extLst>
      <p:ext uri="{BB962C8B-B14F-4D97-AF65-F5344CB8AC3E}">
        <p14:creationId xmlns:p14="http://schemas.microsoft.com/office/powerpoint/2010/main" val="1780233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7cf7eb4b25_0_286: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10" name="Google Shape;610;g37cf7eb4b25_0_28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7cf7eb4b25_2_98: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zh-TW" dirty="0">
                <a:solidFill>
                  <a:schemeClr val="dk1"/>
                </a:solidFill>
                <a:latin typeface="Times New Roman"/>
                <a:ea typeface="Times New Roman"/>
                <a:cs typeface="Times New Roman"/>
                <a:sym typeface="Times New Roman"/>
              </a:rPr>
              <a:t>青少年面對的網絡風險與挑戰日益增加，家長的理解與介入對子女的健康成長至關重要，家長也要掌握相關知識與實用策略作支援。</a:t>
            </a:r>
            <a:endParaRPr dirty="0"/>
          </a:p>
        </p:txBody>
      </p:sp>
      <p:sp>
        <p:nvSpPr>
          <p:cNvPr id="153" name="Google Shape;153;g37cf7eb4b25_2_9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7cf7eb4b25_0_369: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lnSpc>
                <a:spcPct val="115000"/>
              </a:lnSpc>
              <a:spcBef>
                <a:spcPts val="1600"/>
              </a:spcBef>
              <a:spcAft>
                <a:spcPts val="0"/>
              </a:spcAft>
              <a:buNone/>
            </a:pPr>
            <a:r>
              <a:rPr lang="zh-TW" sz="1200" b="1" dirty="0">
                <a:solidFill>
                  <a:schemeClr val="dk1"/>
                </a:solidFill>
              </a:rPr>
              <a:t>管教青少年子女的五重模式</a:t>
            </a:r>
            <a:endParaRPr sz="1200" b="1" dirty="0">
              <a:solidFill>
                <a:schemeClr val="dk1"/>
              </a:solidFill>
            </a:endParaRPr>
          </a:p>
          <a:p>
            <a:pPr marL="171450" lvl="0" indent="-171450" algn="l" rtl="0">
              <a:lnSpc>
                <a:spcPct val="115000"/>
              </a:lnSpc>
              <a:spcBef>
                <a:spcPts val="1600"/>
              </a:spcBef>
              <a:spcAft>
                <a:spcPts val="1600"/>
              </a:spcAft>
            </a:pPr>
            <a:r>
              <a:rPr lang="zh-TW" sz="1200" b="0" dirty="0">
                <a:solidFill>
                  <a:schemeClr val="dk1"/>
                </a:solidFill>
                <a:highlight>
                  <a:srgbClr val="FFFFFF"/>
                </a:highlight>
              </a:rPr>
              <a:t>處理子女過度用機並不容易</a:t>
            </a:r>
            <a:r>
              <a:rPr lang="zh-TW" altLang="en-US" sz="1200" b="0" dirty="0">
                <a:solidFill>
                  <a:schemeClr val="dk1"/>
                </a:solidFill>
                <a:highlight>
                  <a:srgbClr val="FFFFFF"/>
                </a:highlight>
              </a:rPr>
              <a:t>，</a:t>
            </a:r>
            <a:r>
              <a:rPr lang="zh-TW" altLang="en-US" sz="1200" b="0" dirty="0">
                <a:solidFill>
                  <a:schemeClr val="dk1"/>
                </a:solidFill>
              </a:rPr>
              <a:t>並不能單靠子女自律</a:t>
            </a:r>
            <a:endParaRPr lang="en-HK" altLang="zh-TW" sz="1200" b="0" dirty="0">
              <a:solidFill>
                <a:schemeClr val="dk1"/>
              </a:solidFill>
              <a:highlight>
                <a:srgbClr val="FFFFFF"/>
              </a:highlight>
            </a:endParaRPr>
          </a:p>
          <a:p>
            <a:pPr marL="171450" lvl="0" indent="-171450" algn="l" rtl="0">
              <a:lnSpc>
                <a:spcPct val="115000"/>
              </a:lnSpc>
              <a:spcBef>
                <a:spcPts val="1600"/>
              </a:spcBef>
              <a:spcAft>
                <a:spcPts val="1600"/>
              </a:spcAft>
            </a:pPr>
            <a:r>
              <a:rPr lang="zh-TW" sz="1200" b="0" dirty="0">
                <a:solidFill>
                  <a:schemeClr val="dk1"/>
                </a:solidFill>
                <a:highlight>
                  <a:srgbClr val="FFFFFF"/>
                </a:highlight>
              </a:rPr>
              <a:t>我們提出「管教金字塔」的框架，</a:t>
            </a:r>
            <a:r>
              <a:rPr lang="zh-TW" altLang="en-US" sz="1200" b="0" dirty="0">
                <a:solidFill>
                  <a:schemeClr val="dk1"/>
                </a:solidFill>
                <a:highlight>
                  <a:srgbClr val="FFFFFF"/>
                </a:highlight>
              </a:rPr>
              <a:t>之所以是金字塔，是</a:t>
            </a:r>
            <a:r>
              <a:rPr lang="zh-TW" altLang="en-US" sz="1200" b="0" dirty="0">
                <a:solidFill>
                  <a:schemeClr val="dk1"/>
                </a:solidFill>
              </a:rPr>
              <a:t>要從底層打好基楚，</a:t>
            </a:r>
            <a:r>
              <a:rPr lang="zh-TW" altLang="en-US" sz="1200" b="0" dirty="0">
                <a:solidFill>
                  <a:schemeClr val="dk1"/>
                </a:solidFill>
                <a:highlight>
                  <a:srgbClr val="FFFFFF"/>
                </a:highlight>
              </a:rPr>
              <a:t>上層才能發揮功效</a:t>
            </a:r>
            <a:endParaRPr lang="en-HK" altLang="zh-TW" sz="1200" b="0" dirty="0">
              <a:solidFill>
                <a:schemeClr val="dk1"/>
              </a:solidFill>
              <a:highlight>
                <a:srgbClr val="FFFFFF"/>
              </a:highlight>
            </a:endParaRPr>
          </a:p>
          <a:p>
            <a:pPr marL="171450" lvl="0" indent="-171450" algn="l" rtl="0">
              <a:lnSpc>
                <a:spcPct val="115000"/>
              </a:lnSpc>
              <a:spcBef>
                <a:spcPts val="1600"/>
              </a:spcBef>
              <a:spcAft>
                <a:spcPts val="1600"/>
              </a:spcAft>
            </a:pPr>
            <a:r>
              <a:rPr lang="zh-TW" altLang="en-US" sz="1200" b="0" dirty="0">
                <a:solidFill>
                  <a:schemeClr val="dk1"/>
                </a:solidFill>
              </a:rPr>
              <a:t>先要是</a:t>
            </a:r>
            <a:r>
              <a:rPr lang="zh-TW" altLang="en-US" sz="1200" b="0" dirty="0">
                <a:solidFill>
                  <a:schemeClr val="dk1"/>
                </a:solidFill>
                <a:highlight>
                  <a:srgbClr val="FFFFFF"/>
                </a:highlight>
              </a:rPr>
              <a:t>了解子女</a:t>
            </a:r>
            <a:r>
              <a:rPr lang="zh-TW" altLang="en-US" sz="1200" b="0" dirty="0">
                <a:solidFill>
                  <a:schemeClr val="dk1"/>
                </a:solidFill>
              </a:rPr>
              <a:t>上網所提供的情感需要</a:t>
            </a:r>
            <a:r>
              <a:rPr lang="en-HK" altLang="zh-TW" sz="1200" b="0" dirty="0">
                <a:solidFill>
                  <a:schemeClr val="dk1"/>
                </a:solidFill>
              </a:rPr>
              <a:t> </a:t>
            </a:r>
            <a:r>
              <a:rPr lang="zh-TW" altLang="en-US" sz="1200" b="0" dirty="0">
                <a:solidFill>
                  <a:schemeClr val="dk1"/>
                </a:solidFill>
              </a:rPr>
              <a:t>（</a:t>
            </a:r>
            <a:r>
              <a:rPr lang="zh-TW" altLang="en-US" sz="1200" b="0" dirty="0">
                <a:solidFill>
                  <a:schemeClr val="dk1"/>
                </a:solidFill>
                <a:latin typeface="Microsoft JhengHei"/>
                <a:ea typeface="Microsoft JhengHei"/>
                <a:cs typeface="Microsoft JhengHei"/>
                <a:sym typeface="Microsoft JhengHei"/>
              </a:rPr>
              <a:t>減壓？社交？）</a:t>
            </a:r>
            <a:endParaRPr lang="en-HK" altLang="zh-TW" sz="1200" b="0" dirty="0">
              <a:solidFill>
                <a:schemeClr val="dk1"/>
              </a:solidFill>
              <a:latin typeface="Microsoft JhengHei"/>
              <a:ea typeface="Microsoft JhengHei"/>
              <a:cs typeface="Microsoft JhengHei"/>
              <a:sym typeface="Microsoft JhengHei"/>
            </a:endParaRPr>
          </a:p>
          <a:p>
            <a:pPr marL="171450" lvl="0" indent="-171450" algn="l" rtl="0">
              <a:lnSpc>
                <a:spcPct val="115000"/>
              </a:lnSpc>
              <a:spcBef>
                <a:spcPts val="1600"/>
              </a:spcBef>
              <a:spcAft>
                <a:spcPts val="1600"/>
              </a:spcAft>
            </a:pPr>
            <a:r>
              <a:rPr lang="zh-TW" altLang="en-US" sz="1200" b="0" dirty="0">
                <a:solidFill>
                  <a:schemeClr val="dk1"/>
                </a:solidFill>
                <a:highlight>
                  <a:srgbClr val="FFFFFF"/>
                </a:highlight>
              </a:rPr>
              <a:t>然後才情</a:t>
            </a:r>
            <a:r>
              <a:rPr lang="zh-TW" sz="1200" b="0" dirty="0">
                <a:solidFill>
                  <a:schemeClr val="dk1"/>
                </a:solidFill>
                <a:highlight>
                  <a:srgbClr val="FFFFFF"/>
                </a:highlight>
              </a:rPr>
              <a:t>感溝通、協議、執行</a:t>
            </a:r>
            <a:endParaRPr lang="en-HK" altLang="zh-TW" sz="1200" b="0" dirty="0">
              <a:solidFill>
                <a:schemeClr val="dk1"/>
              </a:solidFill>
              <a:highlight>
                <a:srgbClr val="FFFFFF"/>
              </a:highlight>
            </a:endParaRPr>
          </a:p>
          <a:p>
            <a:pPr marL="171450" lvl="0" indent="-171450" algn="l" rtl="0">
              <a:lnSpc>
                <a:spcPct val="115000"/>
              </a:lnSpc>
              <a:spcBef>
                <a:spcPts val="1600"/>
              </a:spcBef>
              <a:spcAft>
                <a:spcPts val="1600"/>
              </a:spcAft>
            </a:pPr>
            <a:r>
              <a:rPr lang="zh-TW" sz="1200" b="0" dirty="0">
                <a:solidFill>
                  <a:schemeClr val="dk1"/>
                </a:solidFill>
                <a:highlight>
                  <a:srgbClr val="FFFFFF"/>
                </a:highlight>
              </a:rPr>
              <a:t>最後的目的是協助子女達到自律，</a:t>
            </a:r>
            <a:r>
              <a:rPr lang="zh-TW" altLang="en-US" sz="1200" b="0" dirty="0">
                <a:solidFill>
                  <a:schemeClr val="dk1"/>
                </a:solidFill>
              </a:rPr>
              <a:t>才能</a:t>
            </a:r>
            <a:r>
              <a:rPr lang="zh-TW" sz="1200" b="0" dirty="0">
                <a:solidFill>
                  <a:schemeClr val="dk1"/>
                </a:solidFill>
                <a:highlight>
                  <a:srgbClr val="FFFFFF"/>
                </a:highlight>
              </a:rPr>
              <a:t>施行有效的管教</a:t>
            </a:r>
            <a:endParaRPr lang="en-HK" altLang="zh-TW" sz="1200" b="0" dirty="0">
              <a:solidFill>
                <a:schemeClr val="dk1"/>
              </a:solidFill>
              <a:highlight>
                <a:srgbClr val="FFFFFF"/>
              </a:highlight>
            </a:endParaRPr>
          </a:p>
        </p:txBody>
      </p:sp>
      <p:sp>
        <p:nvSpPr>
          <p:cNvPr id="665" name="Google Shape;665;g37cf7eb4b25_0_36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7cf7eb4b25_0_443: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Calibri"/>
              <a:buChar char="●"/>
            </a:pPr>
            <a:r>
              <a:rPr lang="zh-TW" altLang="en-US" sz="1200" dirty="0">
                <a:solidFill>
                  <a:schemeClr val="dk1"/>
                </a:solidFill>
                <a:latin typeface="Calibri"/>
                <a:ea typeface="Calibri"/>
                <a:cs typeface="Calibri"/>
                <a:sym typeface="Calibri"/>
              </a:rPr>
              <a:t>引導家長</a:t>
            </a:r>
            <a:r>
              <a:rPr lang="zh-TW" altLang="en-US" sz="1200" b="0" i="0" u="none" strike="noStrike" cap="none" dirty="0">
                <a:solidFill>
                  <a:schemeClr val="dk1"/>
                </a:solidFill>
                <a:latin typeface="Calibri"/>
                <a:ea typeface="Calibri"/>
                <a:cs typeface="Calibri"/>
                <a:sym typeface="Calibri"/>
              </a:rPr>
              <a:t>反思日常與子女</a:t>
            </a:r>
            <a:r>
              <a:rPr lang="zh-TW" altLang="en-US" sz="1200" b="0" i="0" u="none" strike="noStrike" cap="none" dirty="0">
                <a:solidFill>
                  <a:schemeClr val="dk1"/>
                </a:solidFill>
                <a:latin typeface="Calibri"/>
                <a:ea typeface="Microsoft JhengHei"/>
                <a:cs typeface="Calibri"/>
                <a:sym typeface="Microsoft JhengHei"/>
              </a:rPr>
              <a:t>的溝通模式</a:t>
            </a:r>
            <a:endParaRPr sz="1200" b="0" i="0" u="none" strike="noStrike" cap="none" dirty="0">
              <a:solidFill>
                <a:schemeClr val="dk1"/>
              </a:solidFill>
              <a:latin typeface="Calibri"/>
              <a:ea typeface="Calibri"/>
              <a:cs typeface="Calibri"/>
              <a:sym typeface="Arial"/>
            </a:endParaRPr>
          </a:p>
        </p:txBody>
      </p:sp>
      <p:sp>
        <p:nvSpPr>
          <p:cNvPr id="675" name="Google Shape;675;g37cf7eb4b25_0_44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7cf7eb4b25_0_452: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t>父母應多加留意當與子女溝通時會否只用說教形式，而增加親子衝突，令雙方焦慮加劇子女依賴打機上網所帶來的情緒價值</a:t>
            </a:r>
            <a:endParaRPr dirty="0"/>
          </a:p>
        </p:txBody>
      </p:sp>
      <p:sp>
        <p:nvSpPr>
          <p:cNvPr id="696" name="Google Shape;696;g37cf7eb4b25_0_45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a:extLst>
            <a:ext uri="{FF2B5EF4-FFF2-40B4-BE49-F238E27FC236}">
              <a16:creationId xmlns:a16="http://schemas.microsoft.com/office/drawing/2014/main" id="{D80EE881-A809-B57D-4651-990FDEC2E760}"/>
            </a:ext>
          </a:extLst>
        </p:cNvPr>
        <p:cNvGrpSpPr/>
        <p:nvPr/>
      </p:nvGrpSpPr>
      <p:grpSpPr>
        <a:xfrm>
          <a:off x="0" y="0"/>
          <a:ext cx="0" cy="0"/>
          <a:chOff x="0" y="0"/>
          <a:chExt cx="0" cy="0"/>
        </a:xfrm>
      </p:grpSpPr>
      <p:sp>
        <p:nvSpPr>
          <p:cNvPr id="704" name="Google Shape;704;g37cf7eb4b25_0_484:notes">
            <a:extLst>
              <a:ext uri="{FF2B5EF4-FFF2-40B4-BE49-F238E27FC236}">
                <a16:creationId xmlns:a16="http://schemas.microsoft.com/office/drawing/2014/main" id="{F5FD0CC5-2D8F-189F-98DB-BF769C775E61}"/>
              </a:ext>
            </a:extLst>
          </p:cNvPr>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如何有效地與子女溝通？</a:t>
            </a:r>
            <a:endParaRPr lang="zh-TW" altLang="en-US" sz="1100" b="0" i="0" u="none" strike="noStrike" cap="none" dirty="0">
              <a:solidFill>
                <a:schemeClr val="lt1"/>
              </a:solidFill>
              <a:latin typeface="Calibri"/>
              <a:ea typeface="Calibri"/>
              <a:cs typeface="Calibri"/>
              <a:sym typeface="Calibri"/>
            </a:endParaRPr>
          </a:p>
          <a:p>
            <a:pPr marL="158750" indent="0">
              <a:buNone/>
            </a:pPr>
            <a:r>
              <a:rPr lang="zh-TW" altLang="en-US" sz="1100" b="0" i="0" u="none" strike="noStrike" cap="none" dirty="0">
                <a:solidFill>
                  <a:srgbClr val="000000"/>
                </a:solidFill>
                <a:effectLst/>
                <a:latin typeface="Arial"/>
                <a:ea typeface="Arial"/>
                <a:cs typeface="Arial"/>
                <a:sym typeface="Arial"/>
              </a:rPr>
              <a:t>當與子女討論訂立上網時間或執行協議時，家長需要：</a:t>
            </a:r>
            <a:endParaRPr lang="en-HK" altLang="zh-TW" sz="1600" b="0" i="0" u="none" strike="noStrike" cap="none" dirty="0">
              <a:solidFill>
                <a:srgbClr val="000000"/>
              </a:solidFill>
              <a:effectLst/>
              <a:latin typeface="Arial"/>
              <a:ea typeface="Arial"/>
              <a:cs typeface="Arial"/>
              <a:sym typeface="Arial"/>
            </a:endParaRPr>
          </a:p>
          <a:p>
            <a:pPr marL="387350" indent="-228600">
              <a:buFont typeface="+mj-lt"/>
              <a:buAutoNum type="arabicPeriod"/>
            </a:pPr>
            <a:r>
              <a:rPr lang="zh-TW" altLang="en-US" sz="1100" b="0" i="0" u="none" strike="noStrike" cap="none" dirty="0">
                <a:solidFill>
                  <a:srgbClr val="000000"/>
                </a:solidFill>
                <a:effectLst/>
                <a:latin typeface="Arial"/>
                <a:ea typeface="Arial"/>
                <a:cs typeface="Arial"/>
                <a:sym typeface="Arial"/>
              </a:rPr>
              <a:t>保持平和的情緒</a:t>
            </a:r>
            <a:endParaRPr lang="en-US" altLang="zh-TW" sz="1100" b="0" i="0" u="none" strike="noStrike" cap="none" dirty="0">
              <a:solidFill>
                <a:srgbClr val="000000"/>
              </a:solidFill>
              <a:effectLst/>
              <a:latin typeface="Arial"/>
              <a:ea typeface="Arial"/>
              <a:cs typeface="Arial"/>
              <a:sym typeface="Arial"/>
            </a:endParaRPr>
          </a:p>
          <a:p>
            <a:pPr marL="387350" indent="-228600">
              <a:buFont typeface="+mj-lt"/>
              <a:buAutoNum type="arabicPeriod"/>
            </a:pPr>
            <a:r>
              <a:rPr lang="zh-TW" altLang="en-US" sz="1100" b="0" i="0" u="none" strike="noStrike" cap="none" dirty="0">
                <a:solidFill>
                  <a:srgbClr val="000000"/>
                </a:solidFill>
                <a:effectLst/>
                <a:latin typeface="Arial"/>
                <a:ea typeface="Arial"/>
                <a:cs typeface="Arial"/>
                <a:sym typeface="Arial"/>
              </a:rPr>
              <a:t>積極聆聽，建立溝通對話</a:t>
            </a:r>
            <a:endParaRPr lang="en-HK" altLang="zh-TW" sz="1100" b="0" i="0" u="none" strike="noStrike" cap="none" dirty="0">
              <a:solidFill>
                <a:srgbClr val="000000"/>
              </a:solidFill>
              <a:effectLst/>
              <a:latin typeface="Arial"/>
              <a:ea typeface="Arial"/>
              <a:cs typeface="Arial"/>
              <a:sym typeface="Arial"/>
            </a:endParaRPr>
          </a:p>
          <a:p>
            <a:pPr marL="387350" indent="-228600">
              <a:buFont typeface="+mj-lt"/>
              <a:buAutoNum type="arabicPeriod"/>
            </a:pPr>
            <a:r>
              <a:rPr lang="zh-TW" altLang="en-US" sz="1100" b="0" i="0" u="none" strike="noStrike" cap="none" dirty="0">
                <a:solidFill>
                  <a:srgbClr val="000000"/>
                </a:solidFill>
                <a:effectLst/>
                <a:latin typeface="Arial"/>
                <a:ea typeface="Arial"/>
                <a:cs typeface="Arial"/>
                <a:sym typeface="Arial"/>
              </a:rPr>
              <a:t>保持同理心（明白子女打機的動機，肯定子女感受，並找出減少上網的共同好處）</a:t>
            </a:r>
            <a:endParaRPr lang="en-HK" altLang="zh-TW" sz="1600" b="0" i="0" u="none" strike="noStrike" cap="none" dirty="0">
              <a:solidFill>
                <a:srgbClr val="000000"/>
              </a:solidFill>
              <a:effectLst/>
              <a:latin typeface="Arial"/>
              <a:ea typeface="Arial"/>
              <a:cs typeface="Arial"/>
              <a:sym typeface="Arial"/>
            </a:endParaRPr>
          </a:p>
          <a:p>
            <a:pPr marL="387350" indent="-228600">
              <a:buFont typeface="+mj-lt"/>
              <a:buAutoNum type="arabicPeriod"/>
            </a:pPr>
            <a:r>
              <a:rPr lang="zh-TW" altLang="en-US" sz="1100" b="0" i="0" u="none" strike="noStrike" cap="none" dirty="0">
                <a:solidFill>
                  <a:srgbClr val="000000"/>
                </a:solidFill>
                <a:effectLst/>
                <a:latin typeface="Arial"/>
                <a:ea typeface="Arial"/>
                <a:cs typeface="Arial"/>
                <a:sym typeface="Arial"/>
              </a:rPr>
              <a:t>運用「我</a:t>
            </a:r>
            <a:r>
              <a:rPr lang="en-US"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訊息」</a:t>
            </a:r>
            <a:r>
              <a:rPr lang="en-US" sz="1000" b="0" i="0" u="none" strike="noStrike" cap="none" dirty="0">
                <a:solidFill>
                  <a:srgbClr val="000000"/>
                </a:solidFill>
                <a:effectLst/>
                <a:latin typeface="Arial"/>
                <a:ea typeface="Arial"/>
                <a:cs typeface="Arial"/>
                <a:sym typeface="Arial"/>
              </a:rPr>
              <a:t> </a:t>
            </a:r>
            <a:r>
              <a:rPr lang="zh-TW" altLang="en-US" sz="1100" b="0" i="0" u="none" strike="noStrike" cap="none" dirty="0">
                <a:solidFill>
                  <a:srgbClr val="000000"/>
                </a:solidFill>
                <a:effectLst/>
                <a:latin typeface="Arial"/>
                <a:ea typeface="Arial"/>
                <a:cs typeface="Arial"/>
                <a:sym typeface="Arial"/>
              </a:rPr>
              <a:t>表達感受而非責備</a:t>
            </a:r>
            <a:endParaRPr lang="en-HK" altLang="zh-TW" sz="1600" b="0" i="0" u="none" strike="noStrike" cap="none" dirty="0">
              <a:solidFill>
                <a:srgbClr val="000000"/>
              </a:solidFill>
              <a:effectLst/>
              <a:latin typeface="Arial"/>
              <a:ea typeface="Arial"/>
              <a:cs typeface="Arial"/>
              <a:sym typeface="Arial"/>
            </a:endParaRPr>
          </a:p>
          <a:p>
            <a:pPr marL="457200" indent="-298450">
              <a:buFont typeface="Courier New" panose="02070309020205020404" pitchFamily="49" charset="0"/>
              <a:buChar char="o"/>
            </a:pPr>
            <a:r>
              <a:rPr lang="zh-TW" altLang="en-US" sz="1100" b="0" i="0" u="none" strike="noStrike" cap="none" dirty="0">
                <a:solidFill>
                  <a:srgbClr val="000000"/>
                </a:solidFill>
                <a:effectLst/>
                <a:latin typeface="Arial"/>
                <a:ea typeface="Arial"/>
                <a:cs typeface="Arial"/>
                <a:sym typeface="Arial"/>
              </a:rPr>
              <a:t>例子：「我相信那遊戲真的很刺激，所以你很想玩多一會兒。」</a:t>
            </a:r>
            <a:endParaRPr lang="en-HK" sz="1600" b="0" i="0" u="none" strike="noStrike" cap="none" dirty="0">
              <a:solidFill>
                <a:srgbClr val="000000"/>
              </a:solidFill>
              <a:effectLst/>
              <a:latin typeface="Arial"/>
              <a:ea typeface="Arial"/>
              <a:cs typeface="Arial"/>
              <a:sym typeface="Arial"/>
            </a:endParaRPr>
          </a:p>
          <a:p>
            <a:pPr lvl="0">
              <a:buFont typeface="+mj-lt"/>
              <a:buAutoNum type="arabicPeriod" startAt="5"/>
            </a:pPr>
            <a:r>
              <a:rPr lang="zh-TW" altLang="en-US" sz="1100" b="0" i="0" u="none" strike="noStrike" cap="none" dirty="0">
                <a:solidFill>
                  <a:srgbClr val="000000"/>
                </a:solidFill>
                <a:effectLst/>
                <a:latin typeface="Arial"/>
                <a:ea typeface="Arial"/>
                <a:cs typeface="Arial"/>
                <a:sym typeface="Arial"/>
              </a:rPr>
              <a:t>與子女協商，尋找雙方可接受的解決方法</a:t>
            </a:r>
            <a:endParaRPr lang="en-US" altLang="zh-TW"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Courier New" panose="02070309020205020404" pitchFamily="49" charset="0"/>
              <a:buChar char="o"/>
              <a:tabLst/>
              <a:defRPr/>
            </a:pPr>
            <a:r>
              <a:rPr lang="zh-TW" altLang="en-US" sz="1600" b="0" i="0" u="none" strike="noStrike" cap="none" dirty="0">
                <a:solidFill>
                  <a:srgbClr val="000000"/>
                </a:solidFill>
                <a:effectLst/>
                <a:latin typeface="Arial"/>
                <a:ea typeface="Arial"/>
                <a:cs typeface="Arial"/>
                <a:sym typeface="Arial"/>
              </a:rPr>
              <a:t>例子：「完成功課後玩一個小時去放鬆是合理的。但如果玩得太晚，會影響睡眠。我們可否協議，每晚十點半前離開電腦準備休息？這樣我便不用每天提醒你，我相信你有能力管理時間的，對吧？」</a:t>
            </a:r>
            <a:endParaRPr lang="en-HK" altLang="zh-TW" sz="2400" b="0" i="0" u="none" strike="noStrike" cap="none" dirty="0">
              <a:solidFill>
                <a:srgbClr val="000000"/>
              </a:solidFill>
              <a:effectLst/>
              <a:latin typeface="Arial"/>
              <a:ea typeface="Arial"/>
              <a:cs typeface="Arial"/>
              <a:sym typeface="Arial"/>
            </a:endParaRPr>
          </a:p>
          <a:p>
            <a:pPr lvl="0">
              <a:buFont typeface="+mj-lt"/>
              <a:buAutoNum type="arabicPeriod" startAt="6"/>
            </a:pPr>
            <a:r>
              <a:rPr lang="zh-TW" altLang="en-US" sz="1100" b="0" i="0" u="none" strike="noStrike" cap="none" dirty="0">
                <a:solidFill>
                  <a:srgbClr val="000000"/>
                </a:solidFill>
                <a:effectLst/>
                <a:latin typeface="Arial"/>
                <a:ea typeface="Arial"/>
                <a:cs typeface="Arial"/>
                <a:sym typeface="Arial"/>
              </a:rPr>
              <a:t>表達欣賞，強化正面行為</a:t>
            </a:r>
            <a:endParaRPr lang="en-HK" altLang="zh-TW" sz="1600" b="0" i="0" u="none" strike="noStrike" cap="none" dirty="0">
              <a:solidFill>
                <a:srgbClr val="000000"/>
              </a:solidFill>
              <a:effectLst/>
              <a:latin typeface="Arial"/>
              <a:ea typeface="Arial"/>
              <a:cs typeface="Arial"/>
              <a:sym typeface="Arial"/>
            </a:endParaRPr>
          </a:p>
          <a:p>
            <a:pPr marL="158750" lvl="0" indent="0">
              <a:buFont typeface="+mj-lt"/>
              <a:buNone/>
            </a:pPr>
            <a:endParaRPr lang="en-HK" altLang="zh-TW" sz="1600" b="0" i="0" u="none" strike="noStrike" cap="none" dirty="0">
              <a:solidFill>
                <a:srgbClr val="000000"/>
              </a:solidFill>
              <a:effectLst/>
              <a:latin typeface="Arial"/>
              <a:ea typeface="Arial"/>
              <a:cs typeface="Arial"/>
              <a:sym typeface="Arial"/>
            </a:endParaRPr>
          </a:p>
          <a:p>
            <a:pPr marL="158750" lvl="0" indent="0">
              <a:buFont typeface="+mj-lt"/>
              <a:buNone/>
            </a:pPr>
            <a:r>
              <a:rPr lang="zh-TW" altLang="en-US" sz="1600" b="0" i="0" u="none" strike="noStrike" cap="none" dirty="0">
                <a:solidFill>
                  <a:srgbClr val="000000"/>
                </a:solidFill>
                <a:effectLst/>
                <a:latin typeface="Arial"/>
                <a:ea typeface="Arial"/>
                <a:cs typeface="Arial"/>
                <a:sym typeface="Arial"/>
              </a:rPr>
              <a:t>小結：</a:t>
            </a:r>
            <a:r>
              <a:rPr lang="zh-TW" altLang="en-US" sz="1100" b="0" i="0" u="none" strike="noStrike" cap="none" dirty="0">
                <a:solidFill>
                  <a:srgbClr val="000000"/>
                </a:solidFill>
                <a:effectLst/>
                <a:latin typeface="Arial"/>
                <a:ea typeface="Arial"/>
                <a:cs typeface="Arial"/>
                <a:sym typeface="Arial"/>
              </a:rPr>
              <a:t>如果父母因子女沉迷上網或打機，只用命令、批評或嘮叨的方式去說服子女減少上網，只會加劇雙方的衝突，也會加劇上網成癮的問題</a:t>
            </a:r>
            <a:endParaRPr lang="en-HK" sz="1600" b="0" i="0" u="none" strike="noStrike" cap="none" dirty="0">
              <a:solidFill>
                <a:srgbClr val="000000"/>
              </a:solidFill>
              <a:effectLst/>
              <a:latin typeface="Arial"/>
              <a:ea typeface="Arial"/>
              <a:cs typeface="Arial"/>
              <a:sym typeface="Arial"/>
            </a:endParaRPr>
          </a:p>
        </p:txBody>
      </p:sp>
      <p:sp>
        <p:nvSpPr>
          <p:cNvPr id="705" name="Google Shape;705;g37cf7eb4b25_0_484:notes">
            <a:extLst>
              <a:ext uri="{FF2B5EF4-FFF2-40B4-BE49-F238E27FC236}">
                <a16:creationId xmlns:a16="http://schemas.microsoft.com/office/drawing/2014/main" id="{83956F9E-53CA-230B-3D4C-2449E054FD50}"/>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9032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37cf7eb4b25_0_506: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TW" sz="1200" dirty="0">
                <a:solidFill>
                  <a:schemeClr val="dk1"/>
                </a:solidFill>
              </a:rPr>
              <a:t>突破</a:t>
            </a:r>
            <a:r>
              <a:rPr lang="zh-TW" altLang="en-US" sz="1200" dirty="0">
                <a:solidFill>
                  <a:schemeClr val="dk1"/>
                </a:solidFill>
              </a:rPr>
              <a:t>（</a:t>
            </a:r>
            <a:r>
              <a:rPr lang="zh-TW" sz="1200" dirty="0">
                <a:solidFill>
                  <a:schemeClr val="dk1"/>
                </a:solidFill>
                <a:latin typeface="Calibri"/>
                <a:ea typeface="Calibri"/>
                <a:cs typeface="Calibri"/>
                <a:sym typeface="Calibri"/>
              </a:rPr>
              <a:t>2019</a:t>
            </a:r>
            <a:r>
              <a:rPr lang="zh-TW" altLang="en-US" sz="1200" dirty="0">
                <a:solidFill>
                  <a:schemeClr val="dk1"/>
                </a:solidFill>
                <a:latin typeface="Calibri"/>
                <a:ea typeface="Calibri"/>
                <a:cs typeface="Calibri"/>
                <a:sym typeface="Calibri"/>
              </a:rPr>
              <a:t>）</a:t>
            </a:r>
            <a:r>
              <a:rPr lang="zh-TW" sz="1200" dirty="0">
                <a:solidFill>
                  <a:schemeClr val="dk1"/>
                </a:solidFill>
              </a:rPr>
              <a:t>當子女機不離手</a:t>
            </a:r>
            <a:r>
              <a:rPr lang="zh-TW" sz="1200" dirty="0">
                <a:solidFill>
                  <a:schemeClr val="dk1"/>
                </a:solidFill>
                <a:latin typeface="Calibri"/>
                <a:ea typeface="Calibri"/>
                <a:cs typeface="Calibri"/>
                <a:sym typeface="Calibri"/>
              </a:rPr>
              <a:t>——</a:t>
            </a:r>
            <a:r>
              <a:rPr lang="zh-TW" sz="1200" dirty="0">
                <a:solidFill>
                  <a:schemeClr val="dk1"/>
                </a:solidFill>
              </a:rPr>
              <a:t>教養青少年的技法和心法 （</a:t>
            </a:r>
            <a:r>
              <a:rPr lang="zh-TW" altLang="en-US" sz="1200" dirty="0">
                <a:solidFill>
                  <a:schemeClr val="dk1"/>
                </a:solidFill>
              </a:rPr>
              <a:t>由 </a:t>
            </a:r>
            <a:r>
              <a:rPr lang="zh-TW" sz="1200" dirty="0">
                <a:solidFill>
                  <a:schemeClr val="dk1"/>
                </a:solidFill>
              </a:rPr>
              <a:t>1</a:t>
            </a:r>
            <a:r>
              <a:rPr lang="en-US" altLang="zh-TW" sz="1200" dirty="0">
                <a:solidFill>
                  <a:schemeClr val="dk1"/>
                </a:solidFill>
              </a:rPr>
              <a:t>:</a:t>
            </a:r>
            <a:r>
              <a:rPr lang="zh-TW" sz="1200" dirty="0">
                <a:solidFill>
                  <a:schemeClr val="dk1"/>
                </a:solidFill>
              </a:rPr>
              <a:t>15</a:t>
            </a:r>
            <a:r>
              <a:rPr lang="en-US" altLang="zh-TW" sz="1200" dirty="0">
                <a:solidFill>
                  <a:schemeClr val="dk1"/>
                </a:solidFill>
              </a:rPr>
              <a:t> </a:t>
            </a:r>
            <a:r>
              <a:rPr lang="zh-TW" altLang="en-US" sz="1200" dirty="0">
                <a:solidFill>
                  <a:schemeClr val="dk1"/>
                </a:solidFill>
              </a:rPr>
              <a:t>播放</a:t>
            </a:r>
            <a:r>
              <a:rPr lang="zh-TW" sz="1200" dirty="0">
                <a:solidFill>
                  <a:schemeClr val="dk1"/>
                </a:solidFill>
              </a:rPr>
              <a:t>）</a:t>
            </a:r>
            <a:br>
              <a:rPr lang="en-HK" altLang="zh-TW" sz="1200" dirty="0">
                <a:solidFill>
                  <a:schemeClr val="dk1"/>
                </a:solidFill>
              </a:rPr>
            </a:br>
            <a:r>
              <a:rPr lang="zh-TW" altLang="en-US" sz="1200" b="1" dirty="0">
                <a:solidFill>
                  <a:schemeClr val="lt1"/>
                </a:solidFill>
                <a:latin typeface="Microsoft JhengHei"/>
                <a:ea typeface="Microsoft JhengHei"/>
                <a:cs typeface="Microsoft JhengHei"/>
                <a:sym typeface="Microsoft JhengHei"/>
              </a:rPr>
              <a:t>執行協議 </a:t>
            </a:r>
            <a:endParaRPr lang="en-HK" altLang="zh-TW" sz="1200" b="1" dirty="0">
              <a:solidFill>
                <a:schemeClr val="lt1"/>
              </a:solidFill>
              <a:latin typeface="Microsoft JhengHei"/>
              <a:ea typeface="Microsoft JhengHei"/>
              <a:cs typeface="Microsoft JhengHei"/>
              <a:sym typeface="Microsoft JhengHei"/>
            </a:endParaRPr>
          </a:p>
          <a:p>
            <a:pPr marL="457200" lvl="1" indent="0" algn="l" rtl="0">
              <a:lnSpc>
                <a:spcPct val="115000"/>
              </a:lnSpc>
              <a:spcBef>
                <a:spcPts val="0"/>
              </a:spcBef>
              <a:spcAft>
                <a:spcPts val="0"/>
              </a:spcAft>
              <a:buNone/>
            </a:pPr>
            <a:r>
              <a:rPr lang="zh-TW" sz="1200" dirty="0">
                <a:solidFill>
                  <a:schemeClr val="dk1"/>
                </a:solidFill>
              </a:rPr>
              <a:t>1. 建立溝通對話 </a:t>
            </a:r>
            <a:endParaRPr sz="1200" dirty="0">
              <a:solidFill>
                <a:schemeClr val="dk1"/>
              </a:solidFill>
            </a:endParaRPr>
          </a:p>
          <a:p>
            <a:pPr marL="457200" lvl="1" indent="0" algn="l" rtl="0">
              <a:lnSpc>
                <a:spcPct val="115000"/>
              </a:lnSpc>
              <a:spcBef>
                <a:spcPts val="0"/>
              </a:spcBef>
              <a:spcAft>
                <a:spcPts val="0"/>
              </a:spcAft>
              <a:buNone/>
            </a:pPr>
            <a:r>
              <a:rPr lang="zh-TW" sz="1200" dirty="0">
                <a:solidFill>
                  <a:schemeClr val="dk1"/>
                </a:solidFill>
              </a:rPr>
              <a:t>2. 互相聆聽（有同理心</a:t>
            </a:r>
            <a:r>
              <a:rPr lang="zh-TW" altLang="en-US" sz="1200" dirty="0">
                <a:solidFill>
                  <a:schemeClr val="dk1"/>
                </a:solidFill>
              </a:rPr>
              <a:t>，</a:t>
            </a:r>
            <a:r>
              <a:rPr lang="zh-TW" sz="1200" dirty="0">
                <a:solidFill>
                  <a:schemeClr val="dk1"/>
                </a:solidFill>
              </a:rPr>
              <a:t>肯定子女感受）</a:t>
            </a:r>
            <a:endParaRPr sz="1200" dirty="0">
              <a:solidFill>
                <a:schemeClr val="dk1"/>
              </a:solidFill>
            </a:endParaRPr>
          </a:p>
          <a:p>
            <a:pPr marL="457200" lvl="1" indent="0" algn="l" rtl="0">
              <a:lnSpc>
                <a:spcPct val="115000"/>
              </a:lnSpc>
              <a:spcBef>
                <a:spcPts val="0"/>
              </a:spcBef>
              <a:spcAft>
                <a:spcPts val="0"/>
              </a:spcAft>
              <a:buNone/>
            </a:pPr>
            <a:r>
              <a:rPr lang="zh-TW" sz="1200" dirty="0">
                <a:solidFill>
                  <a:schemeClr val="dk1"/>
                </a:solidFill>
              </a:rPr>
              <a:t>3. 找出共同好處 </a:t>
            </a:r>
            <a:endParaRPr sz="1200" dirty="0">
              <a:solidFill>
                <a:schemeClr val="dk1"/>
              </a:solidFill>
            </a:endParaRPr>
          </a:p>
          <a:p>
            <a:pPr marL="457200" lvl="1" indent="0" algn="l" rtl="0">
              <a:lnSpc>
                <a:spcPct val="115000"/>
              </a:lnSpc>
              <a:spcBef>
                <a:spcPts val="0"/>
              </a:spcBef>
              <a:spcAft>
                <a:spcPts val="0"/>
              </a:spcAft>
              <a:buNone/>
            </a:pPr>
            <a:r>
              <a:rPr lang="zh-TW" sz="1200" dirty="0">
                <a:solidFill>
                  <a:schemeClr val="dk1"/>
                </a:solidFill>
              </a:rPr>
              <a:t>4. 制定雙方協議 </a:t>
            </a:r>
            <a:endParaRPr sz="1200" dirty="0">
              <a:solidFill>
                <a:schemeClr val="dk1"/>
              </a:solidFill>
            </a:endParaRPr>
          </a:p>
          <a:p>
            <a:pPr marL="457200" lvl="1" indent="0" algn="l" rtl="0">
              <a:lnSpc>
                <a:spcPct val="115000"/>
              </a:lnSpc>
              <a:spcBef>
                <a:spcPts val="0"/>
              </a:spcBef>
              <a:spcAft>
                <a:spcPts val="0"/>
              </a:spcAft>
              <a:buNone/>
            </a:pPr>
            <a:r>
              <a:rPr lang="zh-TW" sz="1200" dirty="0">
                <a:solidFill>
                  <a:schemeClr val="dk1"/>
                </a:solidFill>
              </a:rPr>
              <a:t>5. 確定子女明白</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
        <p:nvSpPr>
          <p:cNvPr id="713" name="Google Shape;713;g37cf7eb4b25_0_50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7cf7eb4b25_0_519: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TW" sz="1200" dirty="0">
                <a:solidFill>
                  <a:schemeClr val="dk1"/>
                </a:solidFill>
              </a:rPr>
              <a:t>突破（</a:t>
            </a:r>
            <a:r>
              <a:rPr lang="zh-TW" sz="1200" dirty="0">
                <a:solidFill>
                  <a:schemeClr val="dk1"/>
                </a:solidFill>
                <a:latin typeface="Calibri"/>
                <a:ea typeface="Calibri"/>
                <a:cs typeface="Calibri"/>
                <a:sym typeface="Calibri"/>
              </a:rPr>
              <a:t>2019</a:t>
            </a:r>
            <a:r>
              <a:rPr lang="zh-TW" sz="1200" dirty="0">
                <a:solidFill>
                  <a:schemeClr val="dk1"/>
                </a:solidFill>
              </a:rPr>
              <a:t>）當子女機不離手</a:t>
            </a:r>
            <a:r>
              <a:rPr lang="zh-TW" sz="1200" dirty="0">
                <a:solidFill>
                  <a:schemeClr val="dk1"/>
                </a:solidFill>
                <a:latin typeface="Calibri"/>
                <a:ea typeface="Calibri"/>
                <a:cs typeface="Calibri"/>
                <a:sym typeface="Calibri"/>
              </a:rPr>
              <a:t>——</a:t>
            </a:r>
            <a:r>
              <a:rPr lang="zh-TW" sz="1200" dirty="0">
                <a:solidFill>
                  <a:schemeClr val="dk1"/>
                </a:solidFill>
              </a:rPr>
              <a:t>教養青少年的技法和心法 （</a:t>
            </a:r>
            <a:r>
              <a:rPr lang="zh-TW" altLang="en-US" sz="1200" dirty="0">
                <a:solidFill>
                  <a:schemeClr val="dk1"/>
                </a:solidFill>
              </a:rPr>
              <a:t>由 </a:t>
            </a:r>
            <a:r>
              <a:rPr lang="zh-TW" sz="1200" dirty="0">
                <a:solidFill>
                  <a:schemeClr val="dk1"/>
                </a:solidFill>
              </a:rPr>
              <a:t>0:19</a:t>
            </a:r>
            <a:r>
              <a:rPr lang="en-US" altLang="zh-TW" sz="1200" dirty="0">
                <a:solidFill>
                  <a:schemeClr val="dk1"/>
                </a:solidFill>
              </a:rPr>
              <a:t> </a:t>
            </a:r>
            <a:r>
              <a:rPr lang="zh-TW" altLang="en-US" sz="1200" dirty="0">
                <a:solidFill>
                  <a:schemeClr val="dk1"/>
                </a:solidFill>
              </a:rPr>
              <a:t>播放</a:t>
            </a:r>
            <a:r>
              <a:rPr lang="zh-TW" sz="1200" dirty="0">
                <a:solidFill>
                  <a:schemeClr val="dk1"/>
                </a:solidFill>
              </a:rPr>
              <a:t>）</a:t>
            </a:r>
            <a:endParaRPr lang="en-HK" altLang="zh-TW" sz="1200" dirty="0">
              <a:solidFill>
                <a:schemeClr val="dk1"/>
              </a:solidFill>
            </a:endParaRPr>
          </a:p>
          <a:p>
            <a:pPr marL="342900" lvl="0" indent="-342900">
              <a:buFont typeface="+mj-lt"/>
              <a:buAutoNum type="arabicPeriod"/>
            </a:pPr>
            <a:r>
              <a:rPr lang="zh-CN" sz="1800" dirty="0">
                <a:effectLst/>
                <a:latin typeface="Arial" panose="020B0604020202020204" pitchFamily="34" charset="0"/>
                <a:ea typeface="新細明體" panose="02020500000000000000" pitchFamily="18" charset="-120"/>
                <a:cs typeface="Times New Roman" panose="02020603050405020304" pitchFamily="18" charset="0"/>
              </a:rPr>
              <a:t>識別並承認困難（同意晚上</a:t>
            </a:r>
            <a:r>
              <a:rPr lang="en-US" sz="1800" dirty="0">
                <a:effectLst/>
                <a:latin typeface="Arial" panose="020B0604020202020204" pitchFamily="34" charset="0"/>
                <a:ea typeface="新細明體" panose="02020500000000000000" pitchFamily="18" charset="-120"/>
                <a:cs typeface="Times New Roman" panose="02020603050405020304" pitchFamily="18" charset="0"/>
              </a:rPr>
              <a:t>11</a:t>
            </a:r>
            <a:r>
              <a:rPr lang="zh-CN" sz="1800" dirty="0">
                <a:effectLst/>
                <a:latin typeface="Arial" panose="020B0604020202020204" pitchFamily="34" charset="0"/>
                <a:ea typeface="新細明體" panose="02020500000000000000" pitchFamily="18" charset="-120"/>
                <a:cs typeface="Times New Roman" panose="02020603050405020304" pitchFamily="18" charset="0"/>
              </a:rPr>
              <a:t>點前沒收手機）</a:t>
            </a:r>
            <a:endParaRPr lang="en-US" sz="1800" dirty="0">
              <a:effectLst/>
              <a:latin typeface="Calibri" panose="020F0502020204030204" pitchFamily="34" charset="0"/>
              <a:ea typeface="新細明體" panose="02020500000000000000" pitchFamily="18" charset="-120"/>
            </a:endParaRPr>
          </a:p>
          <a:p>
            <a:pPr marL="342900" lvl="0" indent="-342900">
              <a:buFont typeface="+mj-lt"/>
              <a:buAutoNum type="arabicPeriod"/>
            </a:pPr>
            <a:r>
              <a:rPr lang="zh-CN" sz="1800" dirty="0">
                <a:effectLst/>
                <a:latin typeface="Arial" panose="020B0604020202020204" pitchFamily="34" charset="0"/>
                <a:ea typeface="新細明體" panose="02020500000000000000" pitchFamily="18" charset="-120"/>
                <a:cs typeface="Times New Roman" panose="02020603050405020304" pitchFamily="18" charset="0"/>
              </a:rPr>
              <a:t>允許子女表達自己的困難（例如，還不累，不明白沒收手機的原因）</a:t>
            </a:r>
            <a:endParaRPr lang="en-US" sz="1800" dirty="0">
              <a:effectLst/>
              <a:latin typeface="Calibri" panose="020F0502020204030204" pitchFamily="34" charset="0"/>
              <a:ea typeface="新細明體" panose="02020500000000000000" pitchFamily="18" charset="-120"/>
            </a:endParaRPr>
          </a:p>
          <a:p>
            <a:pPr marL="342900" lvl="0" indent="-342900">
              <a:buFont typeface="+mj-lt"/>
              <a:buAutoNum type="arabicPeriod"/>
            </a:pPr>
            <a:r>
              <a:rPr lang="zh-CN" sz="1800" dirty="0">
                <a:effectLst/>
                <a:latin typeface="Arial" panose="020B0604020202020204" pitchFamily="34" charset="0"/>
                <a:ea typeface="新細明體" panose="02020500000000000000" pitchFamily="18" charset="-120"/>
                <a:cs typeface="Times New Roman" panose="02020603050405020304" pitchFamily="18" charset="0"/>
              </a:rPr>
              <a:t>理解感受（同理心︰理解在學校／補習班上了一整天課－你當然想用手機，放鬆一下）</a:t>
            </a:r>
            <a:endParaRPr lang="en-US" sz="1800" dirty="0">
              <a:effectLst/>
              <a:latin typeface="Calibri" panose="020F0502020204030204" pitchFamily="34" charset="0"/>
              <a:ea typeface="新細明體" panose="02020500000000000000" pitchFamily="18" charset="-120"/>
            </a:endParaRPr>
          </a:p>
          <a:p>
            <a:pPr marL="342900" lvl="0" indent="-342900">
              <a:buFont typeface="+mj-lt"/>
              <a:buAutoNum type="arabicPeriod"/>
            </a:pPr>
            <a:r>
              <a:rPr lang="zh-CN" sz="1800" dirty="0">
                <a:effectLst/>
                <a:latin typeface="Arial" panose="020B0604020202020204" pitchFamily="34" charset="0"/>
                <a:ea typeface="新細明體" panose="02020500000000000000" pitchFamily="18" charset="-120"/>
                <a:cs typeface="Times New Roman" panose="02020603050405020304" pitchFamily="18" charset="0"/>
              </a:rPr>
              <a:t>設定界線／建立強化機制</a:t>
            </a:r>
            <a:endParaRPr lang="en-US" sz="1800" dirty="0">
              <a:effectLst/>
              <a:latin typeface="Calibri" panose="020F0502020204030204" pitchFamily="34" charset="0"/>
              <a:ea typeface="新細明體" panose="02020500000000000000" pitchFamily="18" charset="-120"/>
            </a:endParaRPr>
          </a:p>
          <a:p>
            <a:pPr marL="342900" lvl="0" indent="-342900">
              <a:buFont typeface="+mj-lt"/>
              <a:buAutoNum type="arabicPeriod"/>
            </a:pPr>
            <a:r>
              <a:rPr lang="zh-CN" sz="1800" dirty="0">
                <a:effectLst/>
                <a:latin typeface="Arial" panose="020B0604020202020204" pitchFamily="34" charset="0"/>
                <a:ea typeface="新細明體" panose="02020500000000000000" pitchFamily="18" charset="-120"/>
                <a:cs typeface="Times New Roman" panose="02020603050405020304" pitchFamily="18" charset="0"/>
              </a:rPr>
              <a:t>肯定子女積極努力</a:t>
            </a:r>
            <a:endParaRPr lang="en-US" sz="1800" dirty="0">
              <a:effectLst/>
              <a:latin typeface="Calibri" panose="020F0502020204030204" pitchFamily="34" charset="0"/>
              <a:ea typeface="新細明體" panose="02020500000000000000" pitchFamily="18" charset="-120"/>
            </a:endParaRPr>
          </a:p>
          <a:p>
            <a:pPr marL="0" lvl="0" indent="0" algn="l" rtl="0">
              <a:lnSpc>
                <a:spcPct val="115000"/>
              </a:lnSpc>
              <a:spcBef>
                <a:spcPts val="0"/>
              </a:spcBef>
              <a:spcAft>
                <a:spcPts val="0"/>
              </a:spcAft>
              <a:buNone/>
            </a:pPr>
            <a:endParaRPr lang="en-HK" sz="1200" dirty="0">
              <a:solidFill>
                <a:schemeClr val="dk1"/>
              </a:solidFill>
            </a:endParaRPr>
          </a:p>
          <a:p>
            <a:pPr marL="228600" lvl="0" indent="-228600" algn="l" rtl="0">
              <a:lnSpc>
                <a:spcPct val="115000"/>
              </a:lnSpc>
              <a:spcBef>
                <a:spcPts val="0"/>
              </a:spcBef>
              <a:spcAft>
                <a:spcPts val="0"/>
              </a:spcAft>
              <a:buAutoNum type="arabicPeriod"/>
            </a:pPr>
            <a:endParaRPr lang="en-HK" sz="1200" dirty="0">
              <a:solidFill>
                <a:schemeClr val="dk1"/>
              </a:solidFill>
            </a:endParaRPr>
          </a:p>
          <a:p>
            <a:pPr marL="228600" lvl="0" indent="-228600" algn="l" rtl="0">
              <a:lnSpc>
                <a:spcPct val="115000"/>
              </a:lnSpc>
              <a:spcBef>
                <a:spcPts val="0"/>
              </a:spcBef>
              <a:spcAft>
                <a:spcPts val="0"/>
              </a:spcAft>
              <a:buAutoNum type="arabicPeriod"/>
            </a:pPr>
            <a:endParaRPr lang="en-HK" sz="1200" dirty="0">
              <a:solidFill>
                <a:schemeClr val="dk1"/>
              </a:solidFill>
            </a:endParaRPr>
          </a:p>
          <a:p>
            <a:pPr marL="228600" lvl="0" indent="-228600" algn="l" rtl="0">
              <a:lnSpc>
                <a:spcPct val="115000"/>
              </a:lnSpc>
              <a:spcBef>
                <a:spcPts val="0"/>
              </a:spcBef>
              <a:spcAft>
                <a:spcPts val="0"/>
              </a:spcAft>
              <a:buAutoNum type="arabicPeriod"/>
            </a:pPr>
            <a:endParaRPr sz="1200" dirty="0">
              <a:solidFill>
                <a:schemeClr val="dk1"/>
              </a:solidFill>
            </a:endParaRPr>
          </a:p>
          <a:p>
            <a:pPr marL="0" lvl="0" indent="0" algn="l" rtl="0">
              <a:spcBef>
                <a:spcPts val="0"/>
              </a:spcBef>
              <a:spcAft>
                <a:spcPts val="0"/>
              </a:spcAft>
              <a:buNone/>
            </a:pPr>
            <a:endParaRPr dirty="0"/>
          </a:p>
        </p:txBody>
      </p:sp>
      <p:sp>
        <p:nvSpPr>
          <p:cNvPr id="723" name="Google Shape;723;g37cf7eb4b25_0_51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a:extLst>
            <a:ext uri="{FF2B5EF4-FFF2-40B4-BE49-F238E27FC236}">
              <a16:creationId xmlns:a16="http://schemas.microsoft.com/office/drawing/2014/main" id="{E5294B0D-A27A-A0C6-274C-D86AA3B00DA2}"/>
            </a:ext>
          </a:extLst>
        </p:cNvPr>
        <p:cNvGrpSpPr/>
        <p:nvPr/>
      </p:nvGrpSpPr>
      <p:grpSpPr>
        <a:xfrm>
          <a:off x="0" y="0"/>
          <a:ext cx="0" cy="0"/>
          <a:chOff x="0" y="0"/>
          <a:chExt cx="0" cy="0"/>
        </a:xfrm>
      </p:grpSpPr>
      <p:sp>
        <p:nvSpPr>
          <p:cNvPr id="722" name="Google Shape;722;g37cf7eb4b25_0_519:notes">
            <a:extLst>
              <a:ext uri="{FF2B5EF4-FFF2-40B4-BE49-F238E27FC236}">
                <a16:creationId xmlns:a16="http://schemas.microsoft.com/office/drawing/2014/main" id="{EA9D893B-6AC2-422E-D01B-5E435B0E1917}"/>
              </a:ext>
            </a:extLst>
          </p:cNvPr>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58750" lvl="0" indent="0">
              <a:buNone/>
            </a:pPr>
            <a:r>
              <a:rPr lang="zh-TW" altLang="en-US" sz="1100" b="0" i="0" u="none" strike="noStrike" cap="none" dirty="0">
                <a:solidFill>
                  <a:srgbClr val="000000"/>
                </a:solidFill>
                <a:effectLst/>
                <a:latin typeface="Arial"/>
                <a:ea typeface="Arial"/>
                <a:cs typeface="Arial"/>
                <a:sym typeface="Arial"/>
              </a:rPr>
              <a:t>邀請</a:t>
            </a:r>
            <a:r>
              <a:rPr lang="en-US" sz="1100" b="0" i="0" u="none" strike="noStrike" cap="none" dirty="0">
                <a:solidFill>
                  <a:srgbClr val="000000"/>
                </a:solidFill>
                <a:effectLst/>
                <a:latin typeface="Arial"/>
                <a:ea typeface="Arial"/>
                <a:cs typeface="Arial"/>
                <a:sym typeface="Arial"/>
              </a:rPr>
              <a:t>2</a:t>
            </a:r>
            <a:r>
              <a:rPr lang="zh-TW" altLang="en-US" sz="1100" b="0" i="0" u="none" strike="noStrike" cap="none" dirty="0">
                <a:solidFill>
                  <a:srgbClr val="000000"/>
                </a:solidFill>
                <a:effectLst/>
                <a:latin typeface="Arial"/>
                <a:ea typeface="Arial"/>
                <a:cs typeface="Arial"/>
                <a:sym typeface="Arial"/>
              </a:rPr>
              <a:t>至</a:t>
            </a:r>
            <a:r>
              <a:rPr lang="en-US" sz="1100" b="0" i="0" u="none" strike="noStrike" cap="none" dirty="0">
                <a:solidFill>
                  <a:srgbClr val="000000"/>
                </a:solidFill>
                <a:effectLst/>
                <a:latin typeface="Arial"/>
                <a:ea typeface="Arial"/>
                <a:cs typeface="Arial"/>
                <a:sym typeface="Arial"/>
              </a:rPr>
              <a:t>3</a:t>
            </a:r>
            <a:r>
              <a:rPr lang="zh-TW" altLang="en-US" sz="1100" b="0" i="0" u="none" strike="noStrike" cap="none" dirty="0">
                <a:solidFill>
                  <a:srgbClr val="000000"/>
                </a:solidFill>
                <a:effectLst/>
                <a:latin typeface="Arial"/>
                <a:ea typeface="Arial"/>
                <a:cs typeface="Arial"/>
                <a:sym typeface="Arial"/>
              </a:rPr>
              <a:t>位家長就以下情境進行</a:t>
            </a:r>
            <a:r>
              <a:rPr lang="en-HK" sz="1100" b="0" i="0" u="none" strike="noStrike" cap="none" dirty="0">
                <a:solidFill>
                  <a:srgbClr val="000000"/>
                </a:solidFill>
                <a:effectLst/>
                <a:latin typeface="Arial"/>
                <a:ea typeface="Arial"/>
                <a:cs typeface="Arial"/>
                <a:sym typeface="Arial"/>
              </a:rPr>
              <a:t>3</a:t>
            </a:r>
            <a:r>
              <a:rPr lang="zh-TW" altLang="en-US" sz="1100" b="0" i="0" u="none" strike="noStrike" cap="none" dirty="0">
                <a:solidFill>
                  <a:srgbClr val="000000"/>
                </a:solidFill>
                <a:effectLst/>
                <a:latin typeface="Arial"/>
                <a:ea typeface="Arial"/>
                <a:cs typeface="Arial"/>
                <a:sym typeface="Arial"/>
              </a:rPr>
              <a:t>分鐘的角色扮演，以深化溝通技巧</a:t>
            </a:r>
            <a:endParaRPr lang="en-HK"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sz="1100" b="1" dirty="0">
              <a:solidFill>
                <a:schemeClr val="dk1"/>
              </a:solidFill>
              <a:latin typeface="Microsoft JhengHei"/>
              <a:ea typeface="Microsoft JhengHei"/>
              <a:sym typeface="Calibri"/>
            </a:endParaRPr>
          </a:p>
          <a:p>
            <a:pPr>
              <a:spcAft>
                <a:spcPts val="800"/>
              </a:spcAft>
            </a:pPr>
            <a:r>
              <a:rPr lang="zh-TW" altLang="en-US" sz="1400" b="1" dirty="0">
                <a:solidFill>
                  <a:srgbClr val="C00000"/>
                </a:solidFill>
                <a:latin typeface="Microsoft JhengHei"/>
                <a:ea typeface="Microsoft JhengHei"/>
                <a:sym typeface="Calibri"/>
              </a:rPr>
              <a:t>情境</a:t>
            </a:r>
            <a:r>
              <a:rPr lang="zh-TW" altLang="en-US" sz="1400" b="0" dirty="0">
                <a:solidFill>
                  <a:srgbClr val="C00000"/>
                </a:solidFill>
                <a:latin typeface="Microsoft JhengHei"/>
                <a:ea typeface="Microsoft JhengHei"/>
                <a:sym typeface="Calibri"/>
              </a:rPr>
              <a:t>：</a:t>
            </a:r>
            <a:endParaRPr lang="en-HK" sz="1400" b="0" dirty="0">
              <a:solidFill>
                <a:srgbClr val="C00000"/>
              </a:solidFill>
              <a:latin typeface="Microsoft JhengHei"/>
              <a:ea typeface="Microsoft JhengHei"/>
              <a:sym typeface="Calibri"/>
            </a:endParaRPr>
          </a:p>
          <a:p>
            <a:pPr marL="800100" lvl="1" indent="-342900">
              <a:spcAft>
                <a:spcPts val="800"/>
              </a:spcAft>
              <a:buFont typeface="Symbol" panose="05050102010706020507" pitchFamily="18" charset="2"/>
              <a:buChar char=""/>
            </a:pPr>
            <a:r>
              <a:rPr lang="zh-TW" altLang="en-US" sz="1100" b="0" dirty="0">
                <a:solidFill>
                  <a:schemeClr val="dk1"/>
                </a:solidFill>
                <a:latin typeface="Microsoft JhengHei"/>
                <a:ea typeface="Microsoft JhengHei"/>
                <a:sym typeface="Calibri"/>
              </a:rPr>
              <a:t>子樂每天花 </a:t>
            </a:r>
            <a:r>
              <a:rPr lang="en-US" altLang="zh-TW" sz="1100" b="0" dirty="0">
                <a:solidFill>
                  <a:schemeClr val="dk1"/>
                </a:solidFill>
                <a:latin typeface="Microsoft JhengHei"/>
                <a:ea typeface="Microsoft JhengHei"/>
                <a:sym typeface="Calibri"/>
              </a:rPr>
              <a:t>5</a:t>
            </a:r>
            <a:r>
              <a:rPr lang="zh-TW" altLang="en-US" sz="1100" b="0" dirty="0">
                <a:solidFill>
                  <a:schemeClr val="dk1"/>
                </a:solidFill>
                <a:latin typeface="Microsoft JhengHei"/>
                <a:ea typeface="Microsoft JhengHei"/>
                <a:sym typeface="Calibri"/>
              </a:rPr>
              <a:t>至</a:t>
            </a:r>
            <a:r>
              <a:rPr lang="en-US" altLang="zh-TW" sz="1100" b="0" dirty="0">
                <a:solidFill>
                  <a:schemeClr val="dk1"/>
                </a:solidFill>
                <a:latin typeface="Microsoft JhengHei"/>
                <a:ea typeface="Microsoft JhengHei"/>
                <a:sym typeface="Calibri"/>
              </a:rPr>
              <a:t>6</a:t>
            </a:r>
            <a:r>
              <a:rPr lang="zh-TW" altLang="en-US" sz="1100" b="0" dirty="0">
                <a:solidFill>
                  <a:schemeClr val="dk1"/>
                </a:solidFill>
                <a:latin typeface="Microsoft JhengHei"/>
                <a:ea typeface="Microsoft JhengHei"/>
                <a:sym typeface="Calibri"/>
              </a:rPr>
              <a:t>小時上網打機，因太沉迷，每晚只睡</a:t>
            </a:r>
            <a:r>
              <a:rPr lang="en-US" altLang="zh-TW" sz="1100" b="0" dirty="0">
                <a:solidFill>
                  <a:schemeClr val="dk1"/>
                </a:solidFill>
                <a:latin typeface="Microsoft JhengHei"/>
                <a:ea typeface="Microsoft JhengHei"/>
                <a:sym typeface="Calibri"/>
              </a:rPr>
              <a:t>3</a:t>
            </a:r>
            <a:r>
              <a:rPr lang="zh-TW" altLang="en-US" sz="1100" b="0" dirty="0">
                <a:solidFill>
                  <a:schemeClr val="dk1"/>
                </a:solidFill>
                <a:latin typeface="Microsoft JhengHei"/>
                <a:ea typeface="Microsoft JhengHei"/>
                <a:sym typeface="Calibri"/>
              </a:rPr>
              <a:t>至</a:t>
            </a:r>
            <a:r>
              <a:rPr lang="en-US" altLang="zh-TW" sz="1100" b="0" dirty="0">
                <a:solidFill>
                  <a:schemeClr val="dk1"/>
                </a:solidFill>
                <a:latin typeface="Microsoft JhengHei"/>
                <a:ea typeface="Microsoft JhengHei"/>
                <a:sym typeface="Calibri"/>
              </a:rPr>
              <a:t>4</a:t>
            </a:r>
            <a:r>
              <a:rPr lang="zh-TW" altLang="en-US" sz="1100" b="0" dirty="0">
                <a:solidFill>
                  <a:schemeClr val="dk1"/>
                </a:solidFill>
                <a:latin typeface="Microsoft JhengHei"/>
                <a:ea typeface="Microsoft JhengHei"/>
                <a:sym typeface="Calibri"/>
              </a:rPr>
              <a:t>小時。學校老師也留意到子樂於課堂上「釣魚」。作為父母，你希望子樂減少打機時間，但又不想引起爭執。</a:t>
            </a:r>
            <a:endParaRPr lang="en-HK" altLang="zh-TW" sz="1100" b="0" dirty="0">
              <a:solidFill>
                <a:schemeClr val="dk1"/>
              </a:solidFill>
              <a:latin typeface="Microsoft JhengHei"/>
              <a:ea typeface="Microsoft JhengHei"/>
              <a:sym typeface="Calibri"/>
            </a:endParaRPr>
          </a:p>
          <a:p>
            <a:pPr marL="800100" lvl="1" indent="-342900">
              <a:spcAft>
                <a:spcPts val="800"/>
              </a:spcAft>
              <a:buFont typeface="Symbol" panose="05050102010706020507" pitchFamily="18" charset="2"/>
              <a:buChar char=""/>
            </a:pPr>
            <a:r>
              <a:rPr lang="zh-TW" altLang="en-US" sz="1100" b="0" dirty="0">
                <a:solidFill>
                  <a:schemeClr val="dk1"/>
                </a:solidFill>
                <a:latin typeface="Microsoft JhengHei"/>
                <a:ea typeface="Microsoft JhengHei"/>
                <a:sym typeface="Calibri"/>
              </a:rPr>
              <a:t>你會如何跟子樂制定上網時間？</a:t>
            </a:r>
            <a:endParaRPr lang="en-HK" altLang="zh-TW" sz="1100" b="0" dirty="0">
              <a:solidFill>
                <a:schemeClr val="dk1"/>
              </a:solidFill>
              <a:latin typeface="Microsoft JhengHei"/>
              <a:ea typeface="Microsoft JhengHei"/>
              <a:sym typeface="Calibri"/>
            </a:endParaRPr>
          </a:p>
          <a:p>
            <a:pPr marL="0" lvl="0" indent="0" algn="l" rtl="0">
              <a:spcBef>
                <a:spcPts val="0"/>
              </a:spcBef>
              <a:spcAft>
                <a:spcPts val="0"/>
              </a:spcAft>
              <a:buNone/>
            </a:pPr>
            <a:endParaRPr b="0" dirty="0"/>
          </a:p>
        </p:txBody>
      </p:sp>
      <p:sp>
        <p:nvSpPr>
          <p:cNvPr id="723" name="Google Shape;723;g37cf7eb4b25_0_519:notes">
            <a:extLst>
              <a:ext uri="{FF2B5EF4-FFF2-40B4-BE49-F238E27FC236}">
                <a16:creationId xmlns:a16="http://schemas.microsoft.com/office/drawing/2014/main" id="{102CC275-509E-61E6-2749-D35E52619AAA}"/>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2379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a:extLst>
            <a:ext uri="{FF2B5EF4-FFF2-40B4-BE49-F238E27FC236}">
              <a16:creationId xmlns:a16="http://schemas.microsoft.com/office/drawing/2014/main" id="{048049D8-995B-BBB8-A1E0-4267A7762CD6}"/>
            </a:ext>
          </a:extLst>
        </p:cNvPr>
        <p:cNvGrpSpPr/>
        <p:nvPr/>
      </p:nvGrpSpPr>
      <p:grpSpPr>
        <a:xfrm>
          <a:off x="0" y="0"/>
          <a:ext cx="0" cy="0"/>
          <a:chOff x="0" y="0"/>
          <a:chExt cx="0" cy="0"/>
        </a:xfrm>
      </p:grpSpPr>
      <p:sp>
        <p:nvSpPr>
          <p:cNvPr id="722" name="Google Shape;722;g37cf7eb4b25_0_519:notes">
            <a:extLst>
              <a:ext uri="{FF2B5EF4-FFF2-40B4-BE49-F238E27FC236}">
                <a16:creationId xmlns:a16="http://schemas.microsoft.com/office/drawing/2014/main" id="{0A551A19-4676-3D87-B40A-475DCB81D71B}"/>
              </a:ext>
            </a:extLst>
          </p:cNvPr>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a:spcAft>
                <a:spcPts val="800"/>
              </a:spcAft>
            </a:pPr>
            <a:r>
              <a:rPr lang="zh-TW" altLang="en-US" sz="1400" b="1" dirty="0">
                <a:solidFill>
                  <a:srgbClr val="C00000"/>
                </a:solidFill>
                <a:latin typeface="Microsoft JhengHei"/>
                <a:ea typeface="Microsoft JhengHei"/>
              </a:rPr>
              <a:t>溝通提示：</a:t>
            </a:r>
            <a:endParaRPr lang="en-HK" sz="1400" b="1" dirty="0">
              <a:solidFill>
                <a:srgbClr val="C00000"/>
              </a:solidFill>
              <a:latin typeface="Microsoft JhengHei"/>
              <a:ea typeface="Microsoft JhengHei"/>
            </a:endParaRPr>
          </a:p>
          <a:p>
            <a:pPr marL="800100" lvl="1" indent="-342900">
              <a:spcAft>
                <a:spcPts val="800"/>
              </a:spcAft>
              <a:buFont typeface="Symbol" panose="05050102010706020507" pitchFamily="18" charset="2"/>
              <a:buChar char=""/>
            </a:pPr>
            <a:r>
              <a:rPr lang="en-HK" altLang="zh-TW" sz="1100" b="1" dirty="0">
                <a:solidFill>
                  <a:schemeClr val="dk1"/>
                </a:solidFill>
                <a:latin typeface="Microsoft JhengHei"/>
                <a:ea typeface="Microsoft JhengHei"/>
              </a:rPr>
              <a:t>1. </a:t>
            </a:r>
            <a:r>
              <a:rPr lang="zh-TW" altLang="en-US" sz="1100" b="1" dirty="0">
                <a:solidFill>
                  <a:schemeClr val="dk1"/>
                </a:solidFill>
                <a:latin typeface="Microsoft JhengHei"/>
                <a:ea typeface="Microsoft JhengHei"/>
              </a:rPr>
              <a:t>從同理心開始：肯定子女感受</a:t>
            </a:r>
            <a:endParaRPr lang="en-HK" altLang="zh-TW" sz="1100" b="1" dirty="0">
              <a:solidFill>
                <a:schemeClr val="dk1"/>
              </a:solidFill>
              <a:latin typeface="Microsoft JhengHei"/>
              <a:ea typeface="Microsoft JhengHei"/>
            </a:endParaRPr>
          </a:p>
          <a:p>
            <a:pPr marL="800100" lvl="1" indent="-342900">
              <a:spcAft>
                <a:spcPts val="800"/>
              </a:spcAft>
              <a:buFont typeface="Symbol" panose="05050102010706020507" pitchFamily="18" charset="2"/>
              <a:buChar char=""/>
            </a:pPr>
            <a:r>
              <a:rPr lang="en-HK" altLang="zh-TW" sz="1100" b="1" u="none" dirty="0">
                <a:solidFill>
                  <a:schemeClr val="dk1"/>
                </a:solidFill>
                <a:latin typeface="Microsoft JhengHei"/>
                <a:ea typeface="Microsoft JhengHei"/>
              </a:rPr>
              <a:t>2. </a:t>
            </a:r>
            <a:r>
              <a:rPr lang="zh-TW" altLang="en-US" sz="1100" b="1" u="none" dirty="0">
                <a:solidFill>
                  <a:schemeClr val="dk1"/>
                </a:solidFill>
                <a:latin typeface="Microsoft JhengHei"/>
                <a:ea typeface="Microsoft JhengHei"/>
              </a:rPr>
              <a:t>使用「我 </a:t>
            </a:r>
            <a:r>
              <a:rPr lang="en-US" altLang="zh-TW" sz="1100" b="1" u="none" dirty="0">
                <a:solidFill>
                  <a:schemeClr val="dk1"/>
                </a:solidFill>
                <a:latin typeface="Microsoft JhengHei"/>
                <a:ea typeface="Microsoft JhengHei"/>
              </a:rPr>
              <a:t>- </a:t>
            </a:r>
            <a:r>
              <a:rPr lang="zh-TW" altLang="en-US" sz="1100" b="1" u="none" dirty="0">
                <a:solidFill>
                  <a:schemeClr val="dk1"/>
                </a:solidFill>
                <a:latin typeface="Microsoft JhengHei"/>
                <a:ea typeface="Microsoft JhengHei"/>
              </a:rPr>
              <a:t>訊息」</a:t>
            </a:r>
            <a:r>
              <a:rPr lang="zh-TW" altLang="en-US" sz="1100" b="1" dirty="0">
                <a:solidFill>
                  <a:schemeClr val="accent2">
                    <a:lumMod val="75000"/>
                  </a:schemeClr>
                </a:solidFill>
                <a:latin typeface="Microsoft JhengHei"/>
                <a:ea typeface="Microsoft JhengHei"/>
              </a:rPr>
              <a:t>語句</a:t>
            </a:r>
            <a:r>
              <a:rPr lang="zh-TW" altLang="en-US" sz="1100" b="1" u="none" dirty="0">
                <a:solidFill>
                  <a:schemeClr val="dk1"/>
                </a:solidFill>
                <a:latin typeface="Microsoft JhengHei"/>
                <a:ea typeface="Microsoft JhengHei"/>
              </a:rPr>
              <a:t>，避免責備</a:t>
            </a:r>
            <a:endParaRPr lang="en-HK" altLang="zh-TW" sz="1100" b="1" u="none" dirty="0">
              <a:solidFill>
                <a:schemeClr val="dk1"/>
              </a:solidFill>
              <a:latin typeface="Microsoft JhengHei"/>
              <a:ea typeface="Microsoft JhengHei"/>
            </a:endParaRPr>
          </a:p>
          <a:p>
            <a:pPr marL="1257300" lvl="2" indent="-342900">
              <a:spcAft>
                <a:spcPts val="800"/>
              </a:spcAft>
              <a:buFont typeface="Symbol" panose="05050102010706020507" pitchFamily="18" charset="2"/>
              <a:buChar char=""/>
            </a:pPr>
            <a:r>
              <a:rPr lang="zh-TW" altLang="en-US" sz="1800" b="0" u="none" dirty="0">
                <a:latin typeface="Microsoft JhengHei"/>
                <a:ea typeface="Microsoft JhengHei"/>
              </a:rPr>
              <a:t>例子</a:t>
            </a:r>
            <a:r>
              <a:rPr lang="en-HK" altLang="zh-TW" sz="1800" b="0" u="none" dirty="0">
                <a:latin typeface="Microsoft JhengHei"/>
                <a:ea typeface="Microsoft JhengHei"/>
              </a:rPr>
              <a:t>1</a:t>
            </a:r>
            <a:r>
              <a:rPr lang="zh-TW" altLang="en-US" sz="1800" b="0" u="none" dirty="0">
                <a:latin typeface="Microsoft JhengHei"/>
                <a:ea typeface="Microsoft JhengHei"/>
              </a:rPr>
              <a:t>： </a:t>
            </a:r>
            <a:r>
              <a:rPr lang="zh-TW" altLang="en-US" sz="1800" b="0" dirty="0">
                <a:solidFill>
                  <a:schemeClr val="accent2">
                    <a:lumMod val="75000"/>
                  </a:schemeClr>
                </a:solidFill>
                <a:latin typeface="Microsoft JhengHei"/>
                <a:ea typeface="Microsoft JhengHei"/>
              </a:rPr>
              <a:t>「我留意到你最近連續幾晚打機打到很晚才入睡，我很擔心你第二天上學會不夠精神，甚至影響健康。不如我們一起想想，可以怎樣平衡你的作息時間？</a:t>
            </a:r>
            <a:r>
              <a:rPr lang="zh-TW" altLang="en-US" sz="1800" b="1" dirty="0">
                <a:solidFill>
                  <a:schemeClr val="accent2">
                    <a:lumMod val="75000"/>
                  </a:schemeClr>
                </a:solidFill>
                <a:latin typeface="Microsoft JhengHei"/>
                <a:ea typeface="Microsoft JhengHei"/>
              </a:rPr>
              <a:t>」</a:t>
            </a:r>
            <a:endParaRPr lang="en-HK" altLang="zh-TW" sz="1800" b="1" dirty="0">
              <a:solidFill>
                <a:schemeClr val="accent2">
                  <a:lumMod val="75000"/>
                </a:schemeClr>
              </a:solidFill>
              <a:latin typeface="Microsoft JhengHei"/>
              <a:ea typeface="Microsoft JhengHei"/>
            </a:endParaRPr>
          </a:p>
          <a:p>
            <a:pPr marL="1257300" lvl="2" indent="-342900">
              <a:spcAft>
                <a:spcPts val="800"/>
              </a:spcAft>
              <a:buFont typeface="Symbol" panose="05050102010706020507" pitchFamily="18" charset="2"/>
              <a:buChar char=""/>
            </a:pPr>
            <a:r>
              <a:rPr lang="zh-TW" altLang="en-US" sz="1800" b="0" u="none" dirty="0">
                <a:solidFill>
                  <a:schemeClr val="dk1"/>
                </a:solidFill>
                <a:latin typeface="Microsoft JhengHei"/>
                <a:ea typeface="Microsoft JhengHei"/>
              </a:rPr>
              <a:t>例子</a:t>
            </a:r>
            <a:r>
              <a:rPr lang="en-HK" altLang="zh-TW" sz="1800" b="0" u="none" dirty="0">
                <a:solidFill>
                  <a:schemeClr val="dk1"/>
                </a:solidFill>
                <a:latin typeface="Microsoft JhengHei"/>
                <a:ea typeface="Microsoft JhengHei"/>
              </a:rPr>
              <a:t>2</a:t>
            </a:r>
            <a:r>
              <a:rPr lang="zh-TW" altLang="en-US" sz="1800" b="0" u="none" dirty="0">
                <a:solidFill>
                  <a:schemeClr val="dk1"/>
                </a:solidFill>
                <a:latin typeface="Microsoft JhengHei"/>
                <a:ea typeface="Microsoft JhengHei"/>
              </a:rPr>
              <a:t> ：</a:t>
            </a:r>
            <a:r>
              <a:rPr lang="zh-TW" altLang="en-US" sz="1800" b="0" dirty="0">
                <a:solidFill>
                  <a:schemeClr val="dk1"/>
                </a:solidFill>
                <a:latin typeface="Microsoft JhengHei"/>
                <a:ea typeface="Microsoft JhengHei"/>
              </a:rPr>
              <a:t>「剛才我多次提醒你可以準備食飯，但你都沒回應時，我覺得有點失望。我好珍惜一家人一起吃飯的時間，下次我可以怎樣提醒你，你會比較容易接受？」</a:t>
            </a:r>
            <a:endParaRPr lang="en-HK" altLang="zh-TW" sz="1800" b="0" dirty="0">
              <a:solidFill>
                <a:schemeClr val="dk1"/>
              </a:solidFill>
              <a:latin typeface="Microsoft JhengHei"/>
              <a:ea typeface="Microsoft JhengHei"/>
            </a:endParaRPr>
          </a:p>
          <a:p>
            <a:pPr marL="800100" lvl="1" indent="-342900">
              <a:spcAft>
                <a:spcPts val="800"/>
              </a:spcAft>
              <a:buFont typeface="Symbol" panose="05050102010706020507" pitchFamily="18" charset="2"/>
              <a:buChar char=""/>
            </a:pPr>
            <a:r>
              <a:rPr lang="en-HK" altLang="zh-TW" sz="1100" b="0" dirty="0">
                <a:solidFill>
                  <a:schemeClr val="dk1"/>
                </a:solidFill>
                <a:latin typeface="Microsoft JhengHei"/>
                <a:ea typeface="Microsoft JhengHei"/>
              </a:rPr>
              <a:t>3. </a:t>
            </a:r>
            <a:r>
              <a:rPr lang="zh-TW" altLang="en-US" sz="1100" b="0" dirty="0">
                <a:solidFill>
                  <a:schemeClr val="dk1"/>
                </a:solidFill>
                <a:latin typeface="Microsoft JhengHei"/>
                <a:ea typeface="Microsoft JhengHei"/>
              </a:rPr>
              <a:t>共同制定計劃</a:t>
            </a:r>
            <a:endParaRPr lang="en-HK" altLang="zh-TW" sz="1100" b="0" dirty="0">
              <a:solidFill>
                <a:schemeClr val="dk1"/>
              </a:solidFill>
              <a:latin typeface="Microsoft JhengHei"/>
              <a:ea typeface="Microsoft JhengHei"/>
            </a:endParaRPr>
          </a:p>
          <a:p>
            <a:pPr marL="1257300" marR="0" lvl="2" indent="-342900" algn="l" defTabSz="914400" rtl="0" eaLnBrk="1" fontAlgn="auto" latinLnBrk="0" hangingPunct="1">
              <a:lnSpc>
                <a:spcPct val="100000"/>
              </a:lnSpc>
              <a:spcBef>
                <a:spcPts val="0"/>
              </a:spcBef>
              <a:spcAft>
                <a:spcPts val="800"/>
              </a:spcAft>
              <a:buClr>
                <a:srgbClr val="000000"/>
              </a:buClr>
              <a:buSzPts val="1100"/>
              <a:buFont typeface="Symbol" panose="05050102010706020507" pitchFamily="18" charset="2"/>
              <a:buChar char=""/>
              <a:tabLst/>
              <a:defRPr/>
            </a:pPr>
            <a:r>
              <a:rPr lang="zh-TW" altLang="en-US" sz="1100" b="0" u="none" dirty="0">
                <a:solidFill>
                  <a:schemeClr val="accent2">
                    <a:lumMod val="75000"/>
                  </a:schemeClr>
                </a:solidFill>
                <a:latin typeface="Microsoft JhengHei"/>
                <a:ea typeface="Microsoft JhengHei"/>
              </a:rPr>
              <a:t>例子</a:t>
            </a:r>
            <a:r>
              <a:rPr lang="en-HK" altLang="zh-TW" sz="1100" b="0" u="none" dirty="0">
                <a:solidFill>
                  <a:schemeClr val="accent2">
                    <a:lumMod val="75000"/>
                  </a:schemeClr>
                </a:solidFill>
                <a:latin typeface="Microsoft JhengHei"/>
                <a:ea typeface="Microsoft JhengHei"/>
              </a:rPr>
              <a:t>1</a:t>
            </a:r>
            <a:r>
              <a:rPr lang="zh-TW" sz="1800" u="none" dirty="0">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1100" b="0" dirty="0">
                <a:solidFill>
                  <a:schemeClr val="accent2">
                    <a:lumMod val="75000"/>
                  </a:schemeClr>
                </a:solidFill>
                <a:latin typeface="Microsoft JhengHei"/>
                <a:ea typeface="Microsoft JhengHei"/>
              </a:rPr>
              <a:t>「你覺得每日什麼時段最想打機，又最令你放鬆？你覺得大概多久時間才足夠，但又能夠有充足的睡眠？」</a:t>
            </a:r>
            <a:endParaRPr lang="en-HK" altLang="zh-TW" sz="1100" b="0" dirty="0">
              <a:solidFill>
                <a:schemeClr val="dk1"/>
              </a:solidFill>
              <a:latin typeface="Microsoft JhengHei"/>
              <a:ea typeface="Microsoft JhengHei"/>
            </a:endParaRPr>
          </a:p>
          <a:p>
            <a:pPr marL="800100" lvl="1" indent="-342900">
              <a:spcAft>
                <a:spcPts val="800"/>
              </a:spcAft>
              <a:buFont typeface="Symbol" panose="05050102010706020507" pitchFamily="18" charset="2"/>
              <a:buChar char=""/>
            </a:pPr>
            <a:r>
              <a:rPr lang="en-HK" altLang="zh-TW" sz="1100" b="0" dirty="0">
                <a:solidFill>
                  <a:schemeClr val="dk1"/>
                </a:solidFill>
                <a:latin typeface="Microsoft JhengHei"/>
                <a:ea typeface="Microsoft JhengHei"/>
              </a:rPr>
              <a:t>4. </a:t>
            </a:r>
            <a:r>
              <a:rPr lang="zh-TW" altLang="en-US" sz="1100" b="0" dirty="0">
                <a:solidFill>
                  <a:schemeClr val="dk1"/>
                </a:solidFill>
                <a:latin typeface="Microsoft JhengHei"/>
                <a:ea typeface="Microsoft JhengHei"/>
              </a:rPr>
              <a:t>提供選擇與獎勵，增加合作動機</a:t>
            </a:r>
            <a:endParaRPr lang="en-HK" sz="1100" b="0" dirty="0">
              <a:solidFill>
                <a:schemeClr val="dk1"/>
              </a:solidFill>
              <a:latin typeface="Microsoft JhengHei"/>
              <a:ea typeface="Microsoft JhengHei"/>
            </a:endParaRPr>
          </a:p>
          <a:p>
            <a:pPr marL="0" lvl="0" indent="0" algn="l" rtl="0">
              <a:spcBef>
                <a:spcPts val="0"/>
              </a:spcBef>
              <a:spcAft>
                <a:spcPts val="0"/>
              </a:spcAft>
              <a:buNone/>
            </a:pPr>
            <a:endParaRPr b="0" dirty="0"/>
          </a:p>
        </p:txBody>
      </p:sp>
      <p:sp>
        <p:nvSpPr>
          <p:cNvPr id="723" name="Google Shape;723;g37cf7eb4b25_0_519:notes">
            <a:extLst>
              <a:ext uri="{FF2B5EF4-FFF2-40B4-BE49-F238E27FC236}">
                <a16:creationId xmlns:a16="http://schemas.microsoft.com/office/drawing/2014/main" id="{87DE211C-520D-BD66-35C0-E4C299F28D83}"/>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9671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a:extLst>
            <a:ext uri="{FF2B5EF4-FFF2-40B4-BE49-F238E27FC236}">
              <a16:creationId xmlns:a16="http://schemas.microsoft.com/office/drawing/2014/main" id="{85A25C98-CD7C-284E-493F-6D3465303835}"/>
            </a:ext>
          </a:extLst>
        </p:cNvPr>
        <p:cNvGrpSpPr/>
        <p:nvPr/>
      </p:nvGrpSpPr>
      <p:grpSpPr>
        <a:xfrm>
          <a:off x="0" y="0"/>
          <a:ext cx="0" cy="0"/>
          <a:chOff x="0" y="0"/>
          <a:chExt cx="0" cy="0"/>
        </a:xfrm>
      </p:grpSpPr>
      <p:sp>
        <p:nvSpPr>
          <p:cNvPr id="722" name="Google Shape;722;g37cf7eb4b25_0_519:notes">
            <a:extLst>
              <a:ext uri="{FF2B5EF4-FFF2-40B4-BE49-F238E27FC236}">
                <a16:creationId xmlns:a16="http://schemas.microsoft.com/office/drawing/2014/main" id="{60F78DBF-4DDE-EFB6-83DC-6C3C1ECBD82A}"/>
              </a:ext>
            </a:extLst>
          </p:cNvPr>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zh-TW" altLang="en-US" dirty="0"/>
              <a:t>講解不同溝通</a:t>
            </a:r>
            <a:r>
              <a:rPr lang="zh-TW" altLang="en-US" sz="1100" b="0" i="0" u="none" strike="noStrike" cap="none" dirty="0">
                <a:solidFill>
                  <a:srgbClr val="000000"/>
                </a:solidFill>
                <a:latin typeface="Arial"/>
                <a:ea typeface="Microsoft JhengHei"/>
                <a:cs typeface="Arial"/>
                <a:sym typeface="Microsoft JhengHei"/>
              </a:rPr>
              <a:t>／</a:t>
            </a:r>
            <a:r>
              <a:rPr lang="zh-TW" altLang="en-US" sz="1100" kern="100" dirty="0">
                <a:effectLst/>
                <a:latin typeface="Microsoft JhengHei" panose="020B0604030504040204" pitchFamily="34" charset="-120"/>
                <a:ea typeface="Microsoft JhengHei" panose="020B0604030504040204" pitchFamily="34" charset="-120"/>
              </a:rPr>
              <a:t>語氣，練習技巧</a:t>
            </a:r>
            <a:endParaRPr lang="en-HK" altLang="zh-TW" sz="1100" kern="100" dirty="0">
              <a:effectLst/>
              <a:latin typeface="Microsoft JhengHei" panose="020B0604030504040204" pitchFamily="34" charset="-120"/>
              <a:ea typeface="Microsoft JhengHei" panose="020B0604030504040204" pitchFamily="34" charset="-120"/>
            </a:endParaRPr>
          </a:p>
          <a:p>
            <a:pPr marL="171450" lvl="0" indent="-171450" algn="l" rtl="0">
              <a:spcBef>
                <a:spcPts val="0"/>
              </a:spcBef>
              <a:spcAft>
                <a:spcPts val="0"/>
              </a:spcAft>
            </a:pPr>
            <a:r>
              <a:rPr lang="zh-TW" altLang="en-US" dirty="0"/>
              <a:t>鼓勵家長反思不同語氣所帶來的效果</a:t>
            </a:r>
            <a:endParaRPr lang="en-HK" altLang="zh-TW" dirty="0"/>
          </a:p>
          <a:p>
            <a:pPr marL="171450" lvl="0" indent="-171450" algn="l" rtl="0">
              <a:spcBef>
                <a:spcPts val="0"/>
              </a:spcBef>
              <a:spcAft>
                <a:spcPts val="0"/>
              </a:spcAft>
            </a:pPr>
            <a:r>
              <a:rPr lang="zh-TW" altLang="en-US" dirty="0"/>
              <a:t>重點</a:t>
            </a:r>
            <a:r>
              <a:rPr lang="en-US" altLang="zh-TW" dirty="0"/>
              <a:t>︰</a:t>
            </a:r>
            <a:r>
              <a:rPr lang="zh-TW" altLang="en-US" sz="1100" b="0"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認同感受、引導、共同合作</a:t>
            </a:r>
            <a:r>
              <a:rPr lang="zh-TW" altLang="en-US" sz="1100" b="0" i="0" u="none" strike="noStrike" cap="none" dirty="0">
                <a:solidFill>
                  <a:srgbClr val="000000"/>
                </a:solidFill>
                <a:latin typeface="Arial"/>
                <a:ea typeface="Microsoft JhengHei"/>
                <a:cs typeface="Arial"/>
                <a:sym typeface="Microsoft JhengHei"/>
              </a:rPr>
              <a:t>／</a:t>
            </a:r>
            <a:r>
              <a:rPr lang="zh-TW" altLang="en-US" sz="1100" b="0"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提供選擇與獎勵</a:t>
            </a:r>
            <a:endParaRPr lang="en-HK" altLang="zh-TW" sz="1100" b="0"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endParaRPr>
          </a:p>
          <a:p>
            <a:pPr marL="171450" lvl="0" indent="-171450" algn="l" rtl="0">
              <a:spcBef>
                <a:spcPts val="0"/>
              </a:spcBef>
              <a:spcAft>
                <a:spcPts val="0"/>
              </a:spcAft>
            </a:pPr>
            <a:endParaRPr lang="en-HK" altLang="zh-TW" sz="1100" b="0"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endParaRPr>
          </a:p>
          <a:p>
            <a:pPr marL="0" lvl="0" indent="0" algn="l" rtl="0">
              <a:spcBef>
                <a:spcPts val="0"/>
              </a:spcBef>
              <a:spcAft>
                <a:spcPts val="0"/>
              </a:spcAft>
              <a:buNone/>
            </a:pPr>
            <a:endParaRPr lang="en-HK" altLang="zh-TW" b="0" u="none" dirty="0"/>
          </a:p>
        </p:txBody>
      </p:sp>
      <p:sp>
        <p:nvSpPr>
          <p:cNvPr id="723" name="Google Shape;723;g37cf7eb4b25_0_519:notes">
            <a:extLst>
              <a:ext uri="{FF2B5EF4-FFF2-40B4-BE49-F238E27FC236}">
                <a16:creationId xmlns:a16="http://schemas.microsoft.com/office/drawing/2014/main" id="{EE487AE2-9053-5C57-0BAF-DB9F1BFF6059}"/>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783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7cf7eb4b25_0_376: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TW" altLang="en-US" sz="1200" b="1" dirty="0">
                <a:solidFill>
                  <a:schemeClr val="lt1"/>
                </a:solidFill>
                <a:latin typeface="Microsoft JhengHei"/>
                <a:ea typeface="Microsoft JhengHei"/>
                <a:cs typeface="Microsoft JhengHei"/>
                <a:sym typeface="Microsoft JhengHei"/>
              </a:rPr>
              <a:t>減少上網成癮的策略</a:t>
            </a:r>
            <a:r>
              <a:rPr lang="zh-TW" altLang="en-US" sz="1200" b="0" i="0" u="none" strike="noStrike" cap="none" dirty="0">
                <a:solidFill>
                  <a:schemeClr val="lt1"/>
                </a:solidFill>
                <a:latin typeface="Calibri"/>
                <a:ea typeface="Microsoft JhengHei"/>
                <a:cs typeface="Calibri"/>
                <a:sym typeface="Calibri"/>
              </a:rPr>
              <a:t> </a:t>
            </a:r>
            <a:r>
              <a:rPr lang="en-HK" altLang="zh-TW" sz="1200" b="0" i="0" u="none" strike="noStrike" cap="none" dirty="0">
                <a:solidFill>
                  <a:schemeClr val="lt1"/>
                </a:solidFill>
                <a:latin typeface="Calibri"/>
                <a:ea typeface="Calibri"/>
                <a:cs typeface="Calibri"/>
                <a:sym typeface="Calibri"/>
              </a:rPr>
              <a:t>– (1) </a:t>
            </a:r>
            <a:r>
              <a:rPr lang="zh-TW" altLang="en-US" sz="1200" b="1" dirty="0">
                <a:solidFill>
                  <a:srgbClr val="C00000"/>
                </a:solidFill>
                <a:latin typeface="Microsoft JhengHei"/>
                <a:ea typeface="Microsoft JhengHei"/>
                <a:cs typeface="Microsoft JhengHei"/>
                <a:sym typeface="Microsoft JhengHei"/>
              </a:rPr>
              <a:t>與子女一起製作實體提示工具</a:t>
            </a:r>
          </a:p>
          <a:p>
            <a:pPr marL="457200" lvl="0" indent="-349250" algn="l" rtl="0">
              <a:lnSpc>
                <a:spcPct val="115000"/>
              </a:lnSpc>
              <a:spcBef>
                <a:spcPts val="0"/>
              </a:spcBef>
              <a:spcAft>
                <a:spcPts val="0"/>
              </a:spcAft>
              <a:buSzPts val="1900"/>
              <a:buFont typeface="Microsoft JhengHei"/>
              <a:buChar char="•"/>
            </a:pPr>
            <a:r>
              <a:rPr lang="zh-TW" altLang="en-US" sz="1100" b="0" dirty="0">
                <a:latin typeface="Microsoft JhengHei"/>
                <a:ea typeface="Microsoft JhengHei"/>
                <a:cs typeface="Microsoft JhengHei"/>
                <a:sym typeface="Microsoft JhengHei"/>
              </a:rPr>
              <a:t>列出當日要做的事情／要去的地方</a:t>
            </a:r>
          </a:p>
          <a:p>
            <a:pPr marL="457200" lvl="0" indent="-349250" algn="l" rtl="0">
              <a:lnSpc>
                <a:spcPct val="115000"/>
              </a:lnSpc>
              <a:spcBef>
                <a:spcPts val="0"/>
              </a:spcBef>
              <a:spcAft>
                <a:spcPts val="0"/>
              </a:spcAft>
              <a:buSzPts val="1900"/>
              <a:buFont typeface="Microsoft JhengHei"/>
              <a:buChar char="•"/>
            </a:pPr>
            <a:r>
              <a:rPr lang="zh-TW" altLang="en-US" sz="1100" b="0" dirty="0">
                <a:latin typeface="Microsoft JhengHei"/>
                <a:ea typeface="Microsoft JhengHei"/>
                <a:cs typeface="Microsoft JhengHei"/>
                <a:sym typeface="Microsoft JhengHei"/>
              </a:rPr>
              <a:t>設定計時器</a:t>
            </a:r>
          </a:p>
          <a:p>
            <a:pPr marL="457200" lvl="0" indent="-349250" algn="l" rtl="0">
              <a:lnSpc>
                <a:spcPct val="115000"/>
              </a:lnSpc>
              <a:spcBef>
                <a:spcPts val="0"/>
              </a:spcBef>
              <a:spcAft>
                <a:spcPts val="0"/>
              </a:spcAft>
              <a:buSzPts val="1900"/>
              <a:buFont typeface="Microsoft JhengHei"/>
              <a:buChar char="•"/>
            </a:pPr>
            <a:r>
              <a:rPr lang="zh-TW" altLang="en-US" sz="1100" b="0" dirty="0">
                <a:latin typeface="Microsoft JhengHei"/>
                <a:ea typeface="Microsoft JhengHei"/>
                <a:cs typeface="Microsoft JhengHei"/>
                <a:sym typeface="Microsoft JhengHei"/>
              </a:rPr>
              <a:t>當計時器一響，便應轉移到該項工作</a:t>
            </a:r>
          </a:p>
          <a:p>
            <a:pPr marL="457200" lvl="0" indent="-349250" algn="l" rtl="0">
              <a:lnSpc>
                <a:spcPct val="115000"/>
              </a:lnSpc>
              <a:spcBef>
                <a:spcPts val="0"/>
              </a:spcBef>
              <a:spcAft>
                <a:spcPts val="0"/>
              </a:spcAft>
              <a:buSzPts val="1900"/>
              <a:buFont typeface="Microsoft JhengHei"/>
              <a:buChar char="•"/>
            </a:pPr>
            <a:r>
              <a:rPr lang="zh-TW" altLang="en-US" sz="1100" b="0" dirty="0">
                <a:latin typeface="Microsoft JhengHei"/>
                <a:ea typeface="Microsoft JhengHei"/>
                <a:cs typeface="Microsoft JhengHei"/>
                <a:sym typeface="Microsoft JhengHei"/>
              </a:rPr>
              <a:t>可把時鐘放在當眼的地方</a:t>
            </a:r>
          </a:p>
          <a:p>
            <a:pPr marL="0" lvl="0" indent="0" algn="l" rtl="0">
              <a:spcBef>
                <a:spcPts val="0"/>
              </a:spcBef>
              <a:spcAft>
                <a:spcPts val="0"/>
              </a:spcAft>
              <a:buNone/>
            </a:pPr>
            <a:endParaRPr dirty="0"/>
          </a:p>
        </p:txBody>
      </p:sp>
      <p:sp>
        <p:nvSpPr>
          <p:cNvPr id="619" name="Google Shape;619;g37cf7eb4b25_0_37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7cf7eb4b25_2_111: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37cf7eb4b25_2_11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7cf7eb4b25_0_386: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減少上網成癮的策略</a:t>
            </a:r>
            <a:r>
              <a:rPr lang="zh-TW" altLang="en-US" sz="1100" b="0" i="0" u="none" strike="noStrike" cap="none" dirty="0">
                <a:solidFill>
                  <a:schemeClr val="lt1"/>
                </a:solidFill>
                <a:latin typeface="Calibri"/>
                <a:ea typeface="Microsoft JhengHei"/>
                <a:cs typeface="Calibri"/>
                <a:sym typeface="Calibri"/>
              </a:rPr>
              <a:t> </a:t>
            </a:r>
            <a:r>
              <a:rPr lang="en-HK" altLang="zh-TW" sz="1100" b="1" i="0" u="none" strike="noStrike" cap="none" dirty="0">
                <a:solidFill>
                  <a:schemeClr val="lt1"/>
                </a:solidFill>
                <a:latin typeface="Calibri"/>
                <a:ea typeface="Calibri"/>
                <a:cs typeface="Calibri"/>
                <a:sym typeface="Calibri"/>
              </a:rPr>
              <a:t>– (2) </a:t>
            </a:r>
            <a:r>
              <a:rPr lang="zh-TW" altLang="en-US" sz="1100" b="1" dirty="0">
                <a:solidFill>
                  <a:srgbClr val="C00000"/>
                </a:solidFill>
                <a:latin typeface="Microsoft JhengHei"/>
                <a:ea typeface="Microsoft JhengHei"/>
              </a:rPr>
              <a:t>個人化</a:t>
            </a:r>
            <a:r>
              <a:rPr lang="zh-TW" altLang="en-US" sz="1100" b="1" dirty="0">
                <a:solidFill>
                  <a:srgbClr val="C00000"/>
                </a:solidFill>
                <a:latin typeface="Microsoft JhengHei"/>
                <a:ea typeface="Microsoft JhengHei"/>
                <a:sym typeface="Microsoft JhengHei"/>
              </a:rPr>
              <a:t>提</a:t>
            </a:r>
            <a:r>
              <a:rPr lang="zh-TW" altLang="en-US" sz="1100" b="1" dirty="0">
                <a:solidFill>
                  <a:srgbClr val="C00000"/>
                </a:solidFill>
                <a:latin typeface="Microsoft JhengHei"/>
                <a:ea typeface="Microsoft JhengHei"/>
                <a:cs typeface="Microsoft JhengHei"/>
                <a:sym typeface="Microsoft JhengHei"/>
              </a:rPr>
              <a:t>示卡</a:t>
            </a:r>
            <a:r>
              <a:rPr lang="en-HK" altLang="zh-TW" sz="1100" b="1" dirty="0">
                <a:solidFill>
                  <a:srgbClr val="C00000"/>
                </a:solidFill>
                <a:latin typeface="Microsoft JhengHei"/>
                <a:ea typeface="Microsoft JhengHei"/>
                <a:cs typeface="Microsoft JhengHei"/>
                <a:sym typeface="Microsoft JhengHei"/>
              </a:rPr>
              <a: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sz="1100" b="1" i="0" u="none" strike="noStrike" cap="none" dirty="0">
                <a:solidFill>
                  <a:srgbClr val="000000"/>
                </a:solidFill>
                <a:effectLst/>
                <a:latin typeface="Arial"/>
                <a:ea typeface="Arial"/>
                <a:cs typeface="Arial"/>
                <a:sym typeface="Arial"/>
              </a:rPr>
              <a:t>用</a:t>
            </a:r>
            <a:r>
              <a:rPr lang="en-US" sz="1100" b="1" i="0" u="none" strike="noStrike" cap="none" dirty="0">
                <a:solidFill>
                  <a:srgbClr val="000000"/>
                </a:solidFill>
                <a:effectLst/>
                <a:latin typeface="Arial"/>
                <a:ea typeface="Arial"/>
                <a:cs typeface="Arial"/>
                <a:sym typeface="Arial"/>
              </a:rPr>
              <a:t>“</a:t>
            </a:r>
            <a:r>
              <a:rPr lang="zh-TW" altLang="en-US" sz="1100" b="1" i="0" u="none" strike="noStrike" cap="none" dirty="0">
                <a:solidFill>
                  <a:srgbClr val="000000"/>
                </a:solidFill>
                <a:effectLst/>
                <a:latin typeface="Arial"/>
                <a:ea typeface="Arial"/>
                <a:cs typeface="Arial"/>
                <a:sym typeface="Arial"/>
              </a:rPr>
              <a:t>親子活動工作紙（</a:t>
            </a:r>
            <a:r>
              <a:rPr lang="en-US" sz="1100" b="1" i="0" u="none" strike="noStrike" cap="none" dirty="0">
                <a:solidFill>
                  <a:srgbClr val="000000"/>
                </a:solidFill>
                <a:effectLst/>
                <a:latin typeface="Arial"/>
                <a:ea typeface="Arial"/>
                <a:cs typeface="Arial"/>
                <a:sym typeface="Arial"/>
              </a:rPr>
              <a:t>1</a:t>
            </a:r>
            <a:r>
              <a:rPr lang="zh-TW" altLang="en-US" sz="1100" b="1" i="0" u="none" strike="noStrike" cap="none" dirty="0">
                <a:solidFill>
                  <a:srgbClr val="000000"/>
                </a:solidFill>
                <a:effectLst/>
                <a:latin typeface="Arial"/>
                <a:ea typeface="Arial"/>
                <a:cs typeface="Arial"/>
                <a:sym typeface="Arial"/>
              </a:rPr>
              <a:t>）</a:t>
            </a:r>
            <a:r>
              <a:rPr lang="en-HK" sz="1100" b="1" i="0" u="none" strike="noStrike" cap="none" dirty="0">
                <a:solidFill>
                  <a:srgbClr val="000000"/>
                </a:solidFill>
                <a:effectLst/>
                <a:latin typeface="Arial"/>
                <a:ea typeface="Arial"/>
                <a:cs typeface="Arial"/>
                <a:sym typeface="Arial"/>
              </a:rPr>
              <a:t>”</a:t>
            </a:r>
            <a:r>
              <a:rPr lang="zh-TW" altLang="en-US" sz="1100" b="1" i="0" u="none" strike="noStrike" cap="none" dirty="0">
                <a:solidFill>
                  <a:srgbClr val="000000"/>
                </a:solidFill>
                <a:effectLst/>
                <a:latin typeface="Arial"/>
                <a:ea typeface="Arial"/>
                <a:cs typeface="Arial"/>
                <a:sym typeface="Arial"/>
              </a:rPr>
              <a:t>講解，列出沉迷上網帶來的問題及減少上網的好處，並定期重溫，以提升改變的動力</a:t>
            </a:r>
            <a:endParaRPr lang="en-HK" altLang="zh-TW" sz="1100" b="1"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HK" sz="1100" b="1" i="0" u="none" strike="noStrike" cap="none" dirty="0">
                <a:solidFill>
                  <a:srgbClr val="000000"/>
                </a:solidFill>
                <a:effectLst/>
                <a:latin typeface="Arial"/>
                <a:ea typeface="Arial"/>
                <a:cs typeface="Arial"/>
                <a:sym typeface="Arial"/>
              </a:rPr>
              <a:t>Elaboration: </a:t>
            </a:r>
          </a:p>
          <a:p>
            <a:r>
              <a:rPr lang="zh-TW" altLang="en-US" sz="1100" b="1" dirty="0">
                <a:solidFill>
                  <a:srgbClr val="C00000"/>
                </a:solidFill>
                <a:latin typeface="Microsoft JhengHei"/>
                <a:ea typeface="Microsoft JhengHei"/>
                <a:cs typeface="Microsoft JhengHei"/>
                <a:sym typeface="Microsoft JhengHei"/>
              </a:rPr>
              <a:t>提示卡</a:t>
            </a:r>
            <a:r>
              <a:rPr lang="zh-TW" altLang="en-US" sz="1100" b="1" i="0" u="none" strike="noStrike" cap="none" dirty="0">
                <a:solidFill>
                  <a:srgbClr val="000000"/>
                </a:solidFill>
                <a:effectLst/>
                <a:latin typeface="Arial"/>
                <a:ea typeface="Arial"/>
                <a:cs typeface="Arial"/>
                <a:sym typeface="Arial"/>
              </a:rPr>
              <a:t>目的：</a:t>
            </a:r>
            <a:r>
              <a:rPr lang="zh-TW" altLang="en-US" sz="1100" b="0" i="0" u="none" strike="noStrike" cap="none" dirty="0">
                <a:solidFill>
                  <a:srgbClr val="000000"/>
                </a:solidFill>
                <a:effectLst/>
                <a:latin typeface="Arial"/>
                <a:ea typeface="Arial"/>
                <a:cs typeface="Arial"/>
                <a:sym typeface="Arial"/>
              </a:rPr>
              <a:t>幫助子女反思沉迷上網的影響，並加強改變的動機（減少上網時間的動機）</a:t>
            </a:r>
            <a:endParaRPr lang="en-HK" sz="1100" b="0" i="0" u="none" strike="noStrike" cap="none" dirty="0">
              <a:solidFill>
                <a:srgbClr val="000000"/>
              </a:solidFill>
              <a:effectLst/>
              <a:latin typeface="Arial"/>
              <a:ea typeface="Arial"/>
              <a:cs typeface="Arial"/>
              <a:sym typeface="Arial"/>
            </a:endParaRPr>
          </a:p>
          <a:p>
            <a:r>
              <a:rPr lang="zh-TW" altLang="en-US" sz="1050" b="0" i="0" u="none" strike="noStrike" cap="none" dirty="0">
                <a:solidFill>
                  <a:srgbClr val="000000"/>
                </a:solidFill>
                <a:effectLst/>
                <a:latin typeface="Arial"/>
                <a:ea typeface="Microsoft JhengHei"/>
                <a:cs typeface="Arial"/>
                <a:sym typeface="Arial"/>
              </a:rPr>
              <a:t>見</a:t>
            </a:r>
            <a:r>
              <a:rPr lang="zh-TW" altLang="en-US" sz="1050" b="1" dirty="0">
                <a:solidFill>
                  <a:srgbClr val="C00000"/>
                </a:solidFill>
                <a:latin typeface="Microsoft JhengHei"/>
                <a:ea typeface="Microsoft JhengHei"/>
                <a:cs typeface="Microsoft JhengHei"/>
                <a:sym typeface="Microsoft JhengHei"/>
              </a:rPr>
              <a:t>提示卡工作紙</a:t>
            </a:r>
            <a:r>
              <a:rPr lang="en-US" altLang="zh-TW" sz="1050" b="1" dirty="0">
                <a:solidFill>
                  <a:srgbClr val="C00000"/>
                </a:solidFill>
                <a:latin typeface="Microsoft JhengHei"/>
                <a:ea typeface="Microsoft JhengHei"/>
                <a:cs typeface="Microsoft JhengHei"/>
                <a:sym typeface="Microsoft JhengHei"/>
              </a:rPr>
              <a:t>︰</a:t>
            </a:r>
            <a:r>
              <a:rPr lang="zh-TW" altLang="en-US" sz="1100" b="1" i="0" u="none" strike="noStrike" cap="none" dirty="0">
                <a:solidFill>
                  <a:srgbClr val="000000"/>
                </a:solidFill>
                <a:effectLst/>
                <a:latin typeface="Arial"/>
                <a:ea typeface="Arial"/>
                <a:cs typeface="Arial"/>
                <a:sym typeface="Arial"/>
              </a:rPr>
              <a:t>列出五個沉迷上網帶來的問題</a:t>
            </a:r>
            <a:r>
              <a:rPr lang="zh-TW" altLang="en-US" sz="1100" b="0" i="0" u="none" strike="noStrike" cap="none" dirty="0">
                <a:solidFill>
                  <a:srgbClr val="000000"/>
                </a:solidFill>
                <a:effectLst/>
                <a:latin typeface="Arial"/>
                <a:ea typeface="Arial"/>
                <a:cs typeface="Arial"/>
                <a:sym typeface="Arial"/>
              </a:rPr>
              <a:t> （學業，作息時間，家庭關係，社交，情緒等各方面）</a:t>
            </a:r>
            <a:endParaRPr lang="en-HK" sz="1100" b="0" i="0" u="none" strike="noStrike" cap="none" dirty="0">
              <a:solidFill>
                <a:srgbClr val="000000"/>
              </a:solidFill>
              <a:effectLst/>
              <a:latin typeface="Arial"/>
              <a:ea typeface="Arial"/>
              <a:cs typeface="Arial"/>
              <a:sym typeface="Arial"/>
            </a:endParaRPr>
          </a:p>
          <a:p>
            <a:pPr lvl="0"/>
            <a:r>
              <a:rPr lang="zh-TW" altLang="en-US" sz="1100" b="1" i="0" u="none" strike="noStrike" cap="none" dirty="0">
                <a:solidFill>
                  <a:srgbClr val="000000"/>
                </a:solidFill>
                <a:effectLst/>
                <a:latin typeface="Arial"/>
                <a:ea typeface="Arial"/>
                <a:cs typeface="Arial"/>
                <a:sym typeface="Arial"/>
              </a:rPr>
              <a:t>列出五個減少上網的好處</a:t>
            </a:r>
            <a:r>
              <a:rPr lang="zh-TW" altLang="en-US" sz="1100" b="0" i="0" u="none" strike="noStrike" cap="none" dirty="0">
                <a:solidFill>
                  <a:srgbClr val="000000"/>
                </a:solidFill>
                <a:effectLst/>
                <a:latin typeface="Arial"/>
                <a:ea typeface="Arial"/>
                <a:cs typeface="Arial"/>
                <a:sym typeface="Arial"/>
              </a:rPr>
              <a:t> （學業，作息時間，家庭關係，社交，情緒等各方面）</a:t>
            </a:r>
            <a:endParaRPr lang="en-HK" sz="1100" b="0" i="0" u="none" strike="noStrike" cap="none" dirty="0">
              <a:solidFill>
                <a:srgbClr val="000000"/>
              </a:solidFill>
              <a:effectLst/>
              <a:latin typeface="Arial"/>
              <a:ea typeface="Arial"/>
              <a:cs typeface="Arial"/>
              <a:sym typeface="Arial"/>
            </a:endParaRPr>
          </a:p>
          <a:p>
            <a:pPr lvl="0"/>
            <a:r>
              <a:rPr lang="zh-TW" altLang="en-US" sz="1100" b="1" i="0" u="none" strike="noStrike" cap="none" dirty="0">
                <a:solidFill>
                  <a:srgbClr val="000000"/>
                </a:solidFill>
                <a:effectLst/>
                <a:latin typeface="Arial"/>
                <a:ea typeface="Arial"/>
                <a:cs typeface="Arial"/>
                <a:sym typeface="Arial"/>
              </a:rPr>
              <a:t>每星期重溫提示卡內容</a:t>
            </a:r>
            <a:endParaRPr lang="en-HK" sz="1100" b="0"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建議將提示卡放在當眼處，（如：書桌或手機封面），提醒子女改變的原因</a:t>
            </a:r>
            <a:endParaRPr lang="en-HK" sz="1100" b="0"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家長可每週定期與子女一起討論，以作鼓勵，並加強改變的動機</a:t>
            </a:r>
            <a:endParaRPr lang="en-HK"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629" name="Google Shape;629;g37cf7eb4b25_0_38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a:extLst>
            <a:ext uri="{FF2B5EF4-FFF2-40B4-BE49-F238E27FC236}">
              <a16:creationId xmlns:a16="http://schemas.microsoft.com/office/drawing/2014/main" id="{C4F9EF4C-21A2-235A-2DFE-74DC7EC8D26D}"/>
            </a:ext>
          </a:extLst>
        </p:cNvPr>
        <p:cNvGrpSpPr/>
        <p:nvPr/>
      </p:nvGrpSpPr>
      <p:grpSpPr>
        <a:xfrm>
          <a:off x="0" y="0"/>
          <a:ext cx="0" cy="0"/>
          <a:chOff x="0" y="0"/>
          <a:chExt cx="0" cy="0"/>
        </a:xfrm>
      </p:grpSpPr>
      <p:sp>
        <p:nvSpPr>
          <p:cNvPr id="628" name="Google Shape;628;g37cf7eb4b25_0_386:notes">
            <a:extLst>
              <a:ext uri="{FF2B5EF4-FFF2-40B4-BE49-F238E27FC236}">
                <a16:creationId xmlns:a16="http://schemas.microsoft.com/office/drawing/2014/main" id="{0D613A8F-6E2B-990A-60A7-872140883396}"/>
              </a:ext>
            </a:extLst>
          </p:cNvPr>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zh-TW" altLang="en-US" sz="2000" b="1" dirty="0">
                <a:solidFill>
                  <a:schemeClr val="lt1"/>
                </a:solidFill>
                <a:latin typeface="Microsoft JhengHei"/>
                <a:ea typeface="Microsoft JhengHei"/>
                <a:cs typeface="Microsoft JhengHei"/>
                <a:sym typeface="Microsoft JhengHei"/>
              </a:rPr>
              <a:t>減少上網成癮的策略</a:t>
            </a:r>
            <a:r>
              <a:rPr lang="zh-TW" altLang="en-US" sz="2000" b="0" i="0" u="none" strike="noStrike" cap="none" dirty="0">
                <a:solidFill>
                  <a:schemeClr val="lt1"/>
                </a:solidFill>
                <a:latin typeface="Calibri"/>
                <a:ea typeface="Microsoft JhengHei"/>
                <a:cs typeface="Calibri"/>
                <a:sym typeface="Calibri"/>
              </a:rPr>
              <a:t> </a:t>
            </a:r>
            <a:r>
              <a:rPr lang="en-HK" altLang="zh-TW" sz="2000" b="0" i="0" u="none" strike="noStrike" cap="none" dirty="0">
                <a:solidFill>
                  <a:schemeClr val="lt1"/>
                </a:solidFill>
                <a:latin typeface="Calibri"/>
                <a:ea typeface="Calibri"/>
                <a:cs typeface="Calibri"/>
                <a:sym typeface="Calibri"/>
              </a:rPr>
              <a:t>-</a:t>
            </a:r>
            <a:r>
              <a:rPr lang="zh-TW" altLang="en-US" sz="2000" b="0" i="0" u="none" strike="noStrike" cap="none" dirty="0">
                <a:solidFill>
                  <a:schemeClr val="lt1"/>
                </a:solidFill>
                <a:latin typeface="Calibri"/>
                <a:ea typeface="Calibri"/>
                <a:cs typeface="Calibri"/>
                <a:sym typeface="Calibri"/>
              </a:rPr>
              <a:t> </a:t>
            </a:r>
            <a:r>
              <a:rPr lang="en-HK" altLang="zh-TW" sz="2000" b="1" dirty="0">
                <a:solidFill>
                  <a:srgbClr val="C00000"/>
                </a:solidFill>
                <a:latin typeface="Microsoft JhengHei"/>
                <a:ea typeface="Microsoft JhengHei"/>
                <a:cs typeface="Microsoft JhengHei"/>
                <a:sym typeface="Microsoft JhengHei"/>
              </a:rPr>
              <a:t>(3) </a:t>
            </a:r>
            <a:r>
              <a:rPr lang="zh-TW" altLang="en-US" sz="2000" b="1" dirty="0">
                <a:solidFill>
                  <a:srgbClr val="C00000"/>
                </a:solidFill>
                <a:latin typeface="Microsoft JhengHei"/>
                <a:ea typeface="Microsoft JhengHei"/>
                <a:cs typeface="Microsoft JhengHei"/>
                <a:sym typeface="Microsoft JhengHei"/>
              </a:rPr>
              <a:t>製作提示獸 </a:t>
            </a:r>
            <a:endParaRPr lang="en-HK" altLang="zh-TW" sz="2000" b="1" dirty="0">
              <a:solidFill>
                <a:srgbClr val="C00000"/>
              </a:solidFill>
              <a:latin typeface="Microsoft JhengHei"/>
              <a:ea typeface="Microsoft JhengHei"/>
              <a:cs typeface="Microsoft JhengHei"/>
              <a:sym typeface="Microsoft JhengHei"/>
            </a:endParaRPr>
          </a:p>
          <a:p>
            <a:pPr marL="342900" lvl="0" indent="-342900" algn="l" rtl="0">
              <a:lnSpc>
                <a:spcPct val="115000"/>
              </a:lnSpc>
              <a:spcBef>
                <a:spcPts val="0"/>
              </a:spcBef>
              <a:spcAft>
                <a:spcPts val="0"/>
              </a:spcAft>
            </a:pPr>
            <a:r>
              <a:rPr lang="zh-TW" altLang="en-US" sz="2000" b="1" dirty="0">
                <a:solidFill>
                  <a:srgbClr val="C00000"/>
                </a:solidFill>
                <a:latin typeface="Microsoft JhengHei"/>
                <a:ea typeface="Microsoft JhengHei"/>
                <a:cs typeface="Microsoft JhengHei"/>
                <a:sym typeface="Microsoft JhengHei"/>
              </a:rPr>
              <a:t>用“親子活動工作紙（</a:t>
            </a:r>
            <a:r>
              <a:rPr lang="en-US" altLang="zh-TW" sz="2000" b="1" dirty="0">
                <a:solidFill>
                  <a:srgbClr val="C00000"/>
                </a:solidFill>
                <a:latin typeface="Microsoft JhengHei"/>
                <a:ea typeface="Microsoft JhengHei"/>
                <a:cs typeface="Microsoft JhengHei"/>
                <a:sym typeface="Microsoft JhengHei"/>
              </a:rPr>
              <a:t>2</a:t>
            </a:r>
            <a:r>
              <a:rPr lang="zh-TW" altLang="en-US" sz="2000" b="1" dirty="0">
                <a:solidFill>
                  <a:srgbClr val="C00000"/>
                </a:solidFill>
                <a:latin typeface="Microsoft JhengHei"/>
                <a:ea typeface="Microsoft JhengHei"/>
                <a:cs typeface="Microsoft JhengHei"/>
                <a:sym typeface="Microsoft JhengHei"/>
              </a:rPr>
              <a:t>）”講解，就不同的場境共同協定提示獸一出場，大家必須停止上網活動</a:t>
            </a:r>
            <a:r>
              <a:rPr lang="zh-TW" altLang="en-US" sz="1100" b="1" dirty="0">
                <a:latin typeface="Microsoft JhengHei"/>
                <a:ea typeface="Microsoft JhengHei"/>
              </a:rPr>
              <a:t>為提示獸命名</a:t>
            </a:r>
          </a:p>
          <a:p>
            <a:pPr lvl="0" indent="-345501">
              <a:lnSpc>
                <a:spcPct val="115000"/>
              </a:lnSpc>
              <a:spcBef>
                <a:spcPts val="0"/>
              </a:spcBef>
              <a:buSzPct val="100000"/>
              <a:buFont typeface="+mj-lt"/>
              <a:buAutoNum type="arabicPeriod"/>
            </a:pPr>
            <a:r>
              <a:rPr lang="zh-TW" altLang="en-US" sz="1100" b="1" dirty="0">
                <a:latin typeface="Microsoft JhengHei"/>
                <a:ea typeface="Microsoft JhengHei"/>
                <a:cs typeface="Microsoft JhengHei"/>
                <a:sym typeface="Microsoft JhengHei"/>
              </a:rPr>
              <a:t>寫上提示語句</a:t>
            </a:r>
          </a:p>
          <a:p>
            <a:pPr marL="457200" lvl="0" indent="-345501" algn="l" rtl="0">
              <a:lnSpc>
                <a:spcPct val="115000"/>
              </a:lnSpc>
              <a:spcBef>
                <a:spcPts val="0"/>
              </a:spcBef>
              <a:spcAft>
                <a:spcPts val="0"/>
              </a:spcAft>
              <a:buSzPct val="100000"/>
              <a:buFont typeface="+mj-lt"/>
              <a:buAutoNum type="arabicPeriod"/>
            </a:pPr>
            <a:r>
              <a:rPr lang="zh-TW" altLang="en-US" sz="1100" b="1" dirty="0">
                <a:latin typeface="Microsoft JhengHei"/>
                <a:ea typeface="Microsoft JhengHei"/>
                <a:cs typeface="Microsoft JhengHei"/>
                <a:sym typeface="Microsoft JhengHei"/>
              </a:rPr>
              <a:t>當覺得改變很困難時</a:t>
            </a:r>
            <a:r>
              <a:rPr lang="zh-TW" altLang="en-US" sz="1100" b="1" i="0" u="none" strike="noStrike" cap="none" dirty="0">
                <a:solidFill>
                  <a:srgbClr val="000000"/>
                </a:solidFill>
                <a:latin typeface="Arial"/>
                <a:ea typeface="Microsoft JhengHei"/>
                <a:cs typeface="Arial"/>
                <a:sym typeface="Microsoft JhengHei"/>
              </a:rPr>
              <a:t>／</a:t>
            </a:r>
            <a:r>
              <a:rPr lang="zh-TW" altLang="en-US" sz="1100" b="1" dirty="0">
                <a:latin typeface="Microsoft JhengHei"/>
                <a:ea typeface="Microsoft JhengHei"/>
                <a:cs typeface="Microsoft JhengHei"/>
                <a:sym typeface="Microsoft JhengHei"/>
              </a:rPr>
              <a:t>掙扎應否繼續上網時</a:t>
            </a:r>
            <a:r>
              <a:rPr lang="zh-TW" altLang="en-US" sz="1100" b="1" i="0" u="none" strike="noStrike" cap="none" dirty="0">
                <a:solidFill>
                  <a:srgbClr val="000000"/>
                </a:solidFill>
                <a:latin typeface="Arial"/>
                <a:ea typeface="Microsoft JhengHei"/>
                <a:cs typeface="Arial"/>
                <a:sym typeface="Microsoft JhengHei"/>
              </a:rPr>
              <a:t>／</a:t>
            </a:r>
            <a:r>
              <a:rPr lang="zh-TW" altLang="en-US" sz="1100" b="1" dirty="0">
                <a:latin typeface="Microsoft JhengHei"/>
                <a:ea typeface="Microsoft JhengHei"/>
                <a:cs typeface="Microsoft JhengHei"/>
                <a:sym typeface="Microsoft JhengHei"/>
              </a:rPr>
              <a:t>父母要求停止時，拿出來提醒自己</a:t>
            </a:r>
          </a:p>
          <a:p>
            <a:pPr lvl="0" indent="-345501">
              <a:lnSpc>
                <a:spcPct val="115000"/>
              </a:lnSpc>
              <a:spcBef>
                <a:spcPts val="0"/>
              </a:spcBef>
              <a:buSzPct val="100000"/>
              <a:buFont typeface="+mj-lt"/>
              <a:buAutoNum type="arabicPeriod"/>
            </a:pPr>
            <a:r>
              <a:rPr lang="zh-TW" altLang="en-US" sz="1100" b="1" dirty="0">
                <a:latin typeface="Microsoft JhengHei"/>
                <a:ea typeface="Microsoft JhengHei"/>
                <a:cs typeface="Microsoft JhengHei"/>
                <a:sym typeface="Microsoft JhengHei"/>
              </a:rPr>
              <a:t>共同協定</a:t>
            </a:r>
            <a:r>
              <a:rPr lang="en-US" altLang="zh-TW" sz="1100" b="1" dirty="0">
                <a:latin typeface="Microsoft JhengHei"/>
                <a:ea typeface="Microsoft JhengHei"/>
                <a:cs typeface="Microsoft JhengHei"/>
                <a:sym typeface="Microsoft JhengHei"/>
              </a:rPr>
              <a:t>﹕</a:t>
            </a:r>
            <a:r>
              <a:rPr lang="zh-TW" altLang="en-US" sz="1100" b="1" dirty="0">
                <a:solidFill>
                  <a:srgbClr val="C00000"/>
                </a:solidFill>
                <a:latin typeface="Microsoft JhengHei"/>
                <a:ea typeface="Microsoft JhengHei"/>
                <a:cs typeface="Microsoft JhengHei"/>
                <a:sym typeface="Microsoft JhengHei"/>
              </a:rPr>
              <a:t>提示獸一出場，大家必須停止上網活動</a:t>
            </a:r>
          </a:p>
          <a:p>
            <a:pPr marL="0" lvl="0" indent="0" algn="l" rtl="0">
              <a:spcBef>
                <a:spcPts val="0"/>
              </a:spcBef>
              <a:spcAft>
                <a:spcPts val="0"/>
              </a:spcAft>
              <a:buNone/>
            </a:pPr>
            <a:endParaRPr dirty="0"/>
          </a:p>
        </p:txBody>
      </p:sp>
      <p:sp>
        <p:nvSpPr>
          <p:cNvPr id="629" name="Google Shape;629;g37cf7eb4b25_0_386:notes">
            <a:extLst>
              <a:ext uri="{FF2B5EF4-FFF2-40B4-BE49-F238E27FC236}">
                <a16:creationId xmlns:a16="http://schemas.microsoft.com/office/drawing/2014/main" id="{2CA2C21A-A887-DC52-AE62-5293B04ACAD5}"/>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7228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減少上網成癮的策略</a:t>
            </a:r>
            <a:r>
              <a:rPr lang="zh-TW" altLang="en-US" sz="1100" b="0" i="0" u="none" strike="noStrike" cap="none" dirty="0">
                <a:solidFill>
                  <a:schemeClr val="lt1"/>
                </a:solidFill>
                <a:latin typeface="Calibri"/>
                <a:ea typeface="Microsoft JhengHei"/>
                <a:cs typeface="Calibri"/>
                <a:sym typeface="Calibri"/>
              </a:rPr>
              <a:t> </a:t>
            </a:r>
            <a:r>
              <a:rPr lang="en-HK" altLang="zh-TW" sz="1100" b="0" i="0" u="none" strike="noStrike" cap="none" dirty="0">
                <a:solidFill>
                  <a:schemeClr val="lt1"/>
                </a:solidFill>
                <a:latin typeface="Calibri"/>
                <a:ea typeface="Calibri"/>
                <a:cs typeface="Calibri"/>
                <a:sym typeface="Calibri"/>
              </a:rPr>
              <a:t>-</a:t>
            </a:r>
            <a:r>
              <a:rPr lang="zh-TW" altLang="en-US" sz="1100" b="0" i="0" u="none" strike="noStrike" cap="none" dirty="0">
                <a:solidFill>
                  <a:schemeClr val="lt1"/>
                </a:solidFill>
                <a:latin typeface="Calibri"/>
                <a:ea typeface="Calibri"/>
                <a:cs typeface="Calibri"/>
                <a:sym typeface="Calibri"/>
              </a:rPr>
              <a:t> </a:t>
            </a:r>
            <a:r>
              <a:rPr lang="en-US" altLang="zh-TW" sz="1100" b="1" dirty="0">
                <a:solidFill>
                  <a:srgbClr val="C00000"/>
                </a:solidFill>
                <a:latin typeface="Microsoft JhengHei"/>
                <a:ea typeface="Microsoft JhengHei"/>
                <a:cs typeface="Microsoft JhengHei"/>
                <a:sym typeface="Microsoft JhengHei"/>
              </a:rPr>
              <a:t>(3) </a:t>
            </a:r>
            <a:r>
              <a:rPr lang="zh-TW" altLang="en-US" sz="1100" b="1" dirty="0">
                <a:solidFill>
                  <a:srgbClr val="C00000"/>
                </a:solidFill>
                <a:latin typeface="Microsoft JhengHei"/>
                <a:ea typeface="Microsoft JhengHei"/>
                <a:cs typeface="Microsoft JhengHei"/>
                <a:sym typeface="Microsoft JhengHei"/>
              </a:rPr>
              <a:t>製作提示獸</a:t>
            </a:r>
            <a:r>
              <a:rPr lang="en-HK" altLang="zh-TW" sz="1100" b="1" dirty="0">
                <a:solidFill>
                  <a:srgbClr val="C00000"/>
                </a:solidFill>
                <a:latin typeface="Microsoft JhengHei"/>
                <a:ea typeface="Microsoft JhengHei"/>
                <a:cs typeface="Microsoft JhengHei"/>
                <a:sym typeface="Microsoft JhengHei"/>
              </a:rPr>
              <a:t>- </a:t>
            </a:r>
            <a:r>
              <a:rPr lang="zh-TW" altLang="en-US" sz="1100" b="1" dirty="0"/>
              <a:t>提醒語句例子</a:t>
            </a:r>
            <a:endParaRPr lang="en-HK" altLang="zh-TW" sz="1100"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altLang="zh-TW" sz="1100" b="1" dirty="0">
              <a:solidFill>
                <a:srgbClr val="C00000"/>
              </a:solidFill>
              <a:latin typeface="Microsoft JhengHei"/>
              <a:ea typeface="Microsoft JhengHei"/>
              <a:cs typeface="Microsoft JhengHei"/>
              <a:sym typeface="Microsoft JhengHei"/>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sz="1100" b="1" dirty="0"/>
              <a:t>簡單講提醒於不同情</a:t>
            </a:r>
            <a:r>
              <a:rPr lang="zh-TW" sz="1800" b="1" dirty="0">
                <a:effectLst/>
                <a:highlight>
                  <a:srgbClr val="FFFF00"/>
                </a:highlight>
                <a:latin typeface="Times New Roman" panose="02020603050405020304" pitchFamily="18" charset="0"/>
                <a:ea typeface="新細明體" panose="02020500000000000000" pitchFamily="18" charset="-120"/>
                <a:cs typeface="Times New Roman" panose="02020603050405020304" pitchFamily="18" charset="0"/>
              </a:rPr>
              <a:t>境</a:t>
            </a:r>
            <a:r>
              <a:rPr lang="zh-TW" altLang="en-US" sz="1100" b="1" dirty="0"/>
              <a:t>的提醒例子</a:t>
            </a:r>
            <a:endParaRPr lang="en-HK" altLang="zh-TW" sz="1100"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sz="1100" dirty="0"/>
          </a:p>
          <a:p>
            <a:endParaRPr lang="en-HK" dirty="0"/>
          </a:p>
        </p:txBody>
      </p:sp>
    </p:spTree>
    <p:extLst>
      <p:ext uri="{BB962C8B-B14F-4D97-AF65-F5344CB8AC3E}">
        <p14:creationId xmlns:p14="http://schemas.microsoft.com/office/powerpoint/2010/main" val="3427360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
                <a:srgbClr val="000000"/>
              </a:buClr>
              <a:buSzPts val="1000"/>
              <a:buFont typeface="Symbol" panose="05050102010706020507" pitchFamily="18" charset="2"/>
              <a:buNone/>
              <a:tabLst>
                <a:tab pos="457200" algn="l"/>
              </a:tabLst>
              <a:defRPr/>
            </a:pPr>
            <a:r>
              <a:rPr lang="zh-TW" altLang="en-US" sz="1100" b="1" dirty="0">
                <a:solidFill>
                  <a:schemeClr val="lt1"/>
                </a:solidFill>
                <a:latin typeface="Microsoft JhengHei"/>
                <a:ea typeface="Microsoft JhengHei"/>
                <a:cs typeface="Microsoft JhengHei"/>
                <a:sym typeface="Microsoft JhengHei"/>
              </a:rPr>
              <a:t>減少上網成癮的策略</a:t>
            </a:r>
            <a:r>
              <a:rPr lang="zh-TW" altLang="en-US" sz="1100" b="0" i="0" u="none" strike="noStrike" cap="none" dirty="0">
                <a:solidFill>
                  <a:schemeClr val="lt1"/>
                </a:solidFill>
                <a:latin typeface="Calibri"/>
                <a:ea typeface="Microsoft JhengHei"/>
                <a:cs typeface="Calibri"/>
                <a:sym typeface="Calibri"/>
              </a:rPr>
              <a:t> </a:t>
            </a:r>
            <a:r>
              <a:rPr lang="en-HK" altLang="zh-TW" sz="1100" b="0" i="0" u="none" strike="noStrike" cap="none" dirty="0">
                <a:solidFill>
                  <a:schemeClr val="lt1"/>
                </a:solidFill>
                <a:latin typeface="Calibri"/>
                <a:ea typeface="Calibri"/>
                <a:cs typeface="Calibri"/>
                <a:sym typeface="Calibri"/>
              </a:rPr>
              <a:t>-</a:t>
            </a:r>
            <a:r>
              <a:rPr lang="zh-TW" altLang="en-US" sz="1100" b="0" i="0" u="none" strike="noStrike" cap="none" dirty="0">
                <a:solidFill>
                  <a:schemeClr val="lt1"/>
                </a:solidFill>
                <a:latin typeface="Calibri"/>
                <a:ea typeface="Calibri"/>
                <a:cs typeface="Calibri"/>
                <a:sym typeface="Calibri"/>
              </a:rPr>
              <a:t> </a:t>
            </a:r>
            <a:r>
              <a:rPr lang="en-HK" altLang="zh-TW" sz="1100" b="1" dirty="0">
                <a:solidFill>
                  <a:srgbClr val="C00000"/>
                </a:solidFill>
                <a:latin typeface="Microsoft JhengHei"/>
                <a:ea typeface="Microsoft JhengHei"/>
                <a:cs typeface="Microsoft JhengHei"/>
                <a:sym typeface="Microsoft JhengHei"/>
              </a:rPr>
              <a:t>(3) </a:t>
            </a:r>
            <a:r>
              <a:rPr lang="zh-TW" altLang="en-US" sz="1100" b="1" dirty="0">
                <a:solidFill>
                  <a:srgbClr val="C00000"/>
                </a:solidFill>
                <a:latin typeface="Microsoft JhengHei"/>
                <a:ea typeface="Microsoft JhengHei"/>
                <a:cs typeface="Microsoft JhengHei"/>
                <a:sym typeface="Microsoft JhengHei"/>
              </a:rPr>
              <a:t>製作提示獸</a:t>
            </a:r>
            <a:r>
              <a:rPr lang="en-HK" altLang="zh-TW" sz="1100" b="1" dirty="0">
                <a:solidFill>
                  <a:srgbClr val="C00000"/>
                </a:solidFill>
                <a:latin typeface="Microsoft JhengHei"/>
                <a:ea typeface="Microsoft JhengHei"/>
                <a:cs typeface="Microsoft JhengHei"/>
                <a:sym typeface="Microsoft JhengHei"/>
              </a:rPr>
              <a:t>-</a:t>
            </a:r>
            <a:r>
              <a:rPr lang="zh-TW" altLang="en-US" sz="1100" b="1" dirty="0"/>
              <a:t>如何讓提醒語句更有</a:t>
            </a:r>
            <a:r>
              <a:rPr lang="zh-TW" altLang="en-US" sz="1100" b="1" i="0" u="none" strike="noStrike" cap="none" dirty="0">
                <a:solidFill>
                  <a:srgbClr val="000000"/>
                </a:solidFill>
                <a:latin typeface="Arial"/>
                <a:cs typeface="Arial"/>
                <a:sym typeface="Arial"/>
              </a:rPr>
              <a:t>效？</a:t>
            </a:r>
            <a:endParaRPr lang="en-HK" altLang="zh-TW" sz="1100" b="1" i="0" u="none" strike="noStrike" cap="none" dirty="0">
              <a:solidFill>
                <a:srgbClr val="000000"/>
              </a:solidFill>
              <a:latin typeface="Arial"/>
              <a:ea typeface="Microsoft JhengHei"/>
              <a:cs typeface="Arial"/>
              <a:sym typeface="Microsoft JhengHei"/>
            </a:endParaRPr>
          </a:p>
          <a:p>
            <a:pPr marL="342900" lvl="0" indent="-342900">
              <a:lnSpc>
                <a:spcPct val="115000"/>
              </a:lnSpc>
              <a:spcAft>
                <a:spcPts val="800"/>
              </a:spcAft>
              <a:buSzPts val="1000"/>
              <a:buFont typeface="Symbol" panose="05050102010706020507" pitchFamily="18" charset="2"/>
              <a:buChar char=""/>
              <a:tabLst>
                <a:tab pos="457200" algn="l"/>
              </a:tabLst>
            </a:pPr>
            <a:r>
              <a:rPr lang="zh-TW" altLang="en-US" sz="1100" b="1" dirty="0"/>
              <a:t>用第一人稱：</a:t>
            </a:r>
            <a:r>
              <a:rPr lang="zh-TW" altLang="en-US" sz="1100" dirty="0"/>
              <a:t>「我可以</a:t>
            </a:r>
            <a:r>
              <a:rPr lang="en-HK" sz="1100" dirty="0"/>
              <a:t>…</a:t>
            </a:r>
            <a:r>
              <a:rPr lang="zh-TW" altLang="en-US" sz="1100" dirty="0"/>
              <a:t>」、「我選擇</a:t>
            </a:r>
            <a:r>
              <a:rPr lang="en-HK" sz="1100" dirty="0"/>
              <a:t>…</a:t>
            </a:r>
            <a:r>
              <a:rPr lang="zh-TW" altLang="en-US" sz="1100" dirty="0"/>
              <a:t>」加強子女的主動性與掌控感</a:t>
            </a:r>
            <a:endParaRPr lang="en-HK" sz="1100" dirty="0"/>
          </a:p>
          <a:p>
            <a:pPr marL="342900" lvl="0" indent="-342900">
              <a:lnSpc>
                <a:spcPct val="115000"/>
              </a:lnSpc>
              <a:spcAft>
                <a:spcPts val="800"/>
              </a:spcAft>
              <a:buSzPts val="1000"/>
              <a:buFont typeface="Symbol" panose="05050102010706020507" pitchFamily="18" charset="2"/>
              <a:buChar char=""/>
              <a:tabLst>
                <a:tab pos="457200" algn="l"/>
              </a:tabLst>
            </a:pPr>
            <a:r>
              <a:rPr lang="zh-TW" altLang="en-US" sz="1100" b="1" dirty="0"/>
              <a:t>具體化情境：</a:t>
            </a:r>
            <a:r>
              <a:rPr lang="zh-TW" altLang="en-US" sz="1100" dirty="0"/>
              <a:t>語句越貼近日常，越容易產生共鳴</a:t>
            </a:r>
            <a:endParaRPr lang="en-HK" sz="1100" dirty="0"/>
          </a:p>
          <a:p>
            <a:pPr marL="342900" lvl="0" indent="-342900">
              <a:lnSpc>
                <a:spcPct val="115000"/>
              </a:lnSpc>
              <a:spcAft>
                <a:spcPts val="800"/>
              </a:spcAft>
              <a:buSzPts val="1000"/>
              <a:buFont typeface="Symbol" panose="05050102010706020507" pitchFamily="18" charset="2"/>
              <a:buChar char=""/>
              <a:tabLst>
                <a:tab pos="457200" algn="l"/>
              </a:tabLst>
            </a:pPr>
            <a:r>
              <a:rPr lang="zh-TW" altLang="en-US" sz="1100" b="1" dirty="0"/>
              <a:t>鼓勵子女表達感受：</a:t>
            </a:r>
            <a:r>
              <a:rPr lang="zh-TW" altLang="en-US" sz="1100" dirty="0"/>
              <a:t>如「我感到</a:t>
            </a:r>
            <a:r>
              <a:rPr lang="en-HK" sz="1100" dirty="0"/>
              <a:t>…</a:t>
            </a:r>
            <a:r>
              <a:rPr lang="zh-TW" altLang="en-US" sz="1100" dirty="0"/>
              <a:t>但我仍然可以</a:t>
            </a:r>
            <a:r>
              <a:rPr lang="en-HK" sz="1100" dirty="0"/>
              <a:t>…</a:t>
            </a:r>
            <a:r>
              <a:rPr lang="zh-TW" altLang="en-US" sz="1100" dirty="0"/>
              <a:t>」幫助子女辨識與調節情緒</a:t>
            </a:r>
            <a:endParaRPr lang="en-HK" sz="1100" dirty="0"/>
          </a:p>
          <a:p>
            <a:pPr marL="342900" lvl="0" indent="-342900">
              <a:lnSpc>
                <a:spcPct val="115000"/>
              </a:lnSpc>
              <a:spcAft>
                <a:spcPts val="800"/>
              </a:spcAft>
              <a:buSzPts val="1000"/>
              <a:buFont typeface="Symbol" panose="05050102010706020507" pitchFamily="18" charset="2"/>
              <a:buChar char=""/>
              <a:tabLst>
                <a:tab pos="457200" algn="l"/>
              </a:tabLst>
            </a:pPr>
            <a:r>
              <a:rPr lang="zh-TW" altLang="en-US" sz="1100" b="1" dirty="0"/>
              <a:t>加入自我肯定的元素：</a:t>
            </a:r>
            <a:r>
              <a:rPr lang="zh-TW" altLang="en-US" sz="1100" dirty="0"/>
              <a:t>如「我做到啦 </a:t>
            </a:r>
            <a:r>
              <a:rPr lang="en-HK" sz="1100" dirty="0"/>
              <a:t>! </a:t>
            </a:r>
            <a:r>
              <a:rPr lang="zh-TW" altLang="en-US" sz="1100" dirty="0"/>
              <a:t>」，讓子女看到自己的努力與進步</a:t>
            </a:r>
            <a:endParaRPr lang="en-HK" sz="1100" dirty="0"/>
          </a:p>
          <a:p>
            <a:endParaRPr lang="en-HK" dirty="0"/>
          </a:p>
        </p:txBody>
      </p:sp>
    </p:spTree>
    <p:extLst>
      <p:ext uri="{BB962C8B-B14F-4D97-AF65-F5344CB8AC3E}">
        <p14:creationId xmlns:p14="http://schemas.microsoft.com/office/powerpoint/2010/main" val="2032536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7cf7eb4b25_0_398: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減少上網成癮的策略 </a:t>
            </a:r>
            <a:r>
              <a:rPr lang="en-HK" altLang="zh-TW" sz="1100" b="1" dirty="0">
                <a:solidFill>
                  <a:schemeClr val="lt1"/>
                </a:solidFill>
                <a:latin typeface="Microsoft JhengHei"/>
                <a:ea typeface="Microsoft JhengHei"/>
                <a:cs typeface="Microsoft JhengHei"/>
                <a:sym typeface="Microsoft JhengHei"/>
              </a:rPr>
              <a:t>- </a:t>
            </a:r>
            <a:r>
              <a:rPr lang="en-HK" altLang="zh-TW" sz="1100" b="1" dirty="0">
                <a:solidFill>
                  <a:srgbClr val="C00000"/>
                </a:solidFill>
                <a:latin typeface="Microsoft JhengHei"/>
                <a:ea typeface="Microsoft JhengHei"/>
                <a:cs typeface="Microsoft JhengHei"/>
                <a:sym typeface="Microsoft JhengHei"/>
              </a:rPr>
              <a:t>(4) </a:t>
            </a:r>
            <a:r>
              <a:rPr lang="zh-TW" altLang="en-US" sz="1100" b="1" dirty="0">
                <a:solidFill>
                  <a:srgbClr val="C00000"/>
                </a:solidFill>
                <a:latin typeface="Microsoft JhengHei"/>
                <a:ea typeface="Microsoft JhengHei"/>
                <a:cs typeface="Microsoft JhengHei"/>
                <a:sym typeface="Microsoft JhengHei"/>
              </a:rPr>
              <a:t>制訂除上網外的個人化活動清單：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K" altLang="zh-TW" sz="1100" b="0" dirty="0">
                <a:solidFill>
                  <a:srgbClr val="C00000"/>
                </a:solidFill>
                <a:latin typeface="Microsoft JhengHei"/>
                <a:ea typeface="Microsoft JhengHei"/>
                <a:cs typeface="Microsoft JhengHei"/>
                <a:sym typeface="Microsoft JhengHei"/>
              </a:rPr>
              <a:t>- </a:t>
            </a:r>
            <a:r>
              <a:rPr lang="zh-TW" altLang="en-US" sz="1100" b="0" dirty="0">
                <a:solidFill>
                  <a:srgbClr val="C00000"/>
                </a:solidFill>
                <a:latin typeface="Microsoft JhengHei"/>
                <a:ea typeface="Microsoft JhengHei"/>
                <a:cs typeface="Microsoft JhengHei"/>
                <a:sym typeface="Microsoft JhengHei"/>
              </a:rPr>
              <a:t>用“親子活動工作紙（</a:t>
            </a:r>
            <a:r>
              <a:rPr lang="en-US" altLang="zh-TW" sz="1100" b="0" dirty="0">
                <a:solidFill>
                  <a:srgbClr val="C00000"/>
                </a:solidFill>
                <a:latin typeface="Microsoft JhengHei"/>
                <a:ea typeface="Microsoft JhengHei"/>
                <a:cs typeface="Microsoft JhengHei"/>
                <a:sym typeface="Microsoft JhengHei"/>
              </a:rPr>
              <a:t>3</a:t>
            </a:r>
            <a:r>
              <a:rPr lang="zh-TW" altLang="en-US" sz="1100" b="0" dirty="0">
                <a:solidFill>
                  <a:srgbClr val="C00000"/>
                </a:solidFill>
                <a:latin typeface="Microsoft JhengHei"/>
                <a:ea typeface="Microsoft JhengHei"/>
                <a:cs typeface="Microsoft JhengHei"/>
                <a:sym typeface="Microsoft JhengHei"/>
              </a:rPr>
              <a:t>）：個人化活動清單”講解</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TW" altLang="en-US" sz="1100" b="0" dirty="0">
                <a:solidFill>
                  <a:srgbClr val="C00000"/>
                </a:solidFill>
                <a:latin typeface="Microsoft JhengHei"/>
                <a:ea typeface="Microsoft JhengHei"/>
                <a:cs typeface="Microsoft JhengHei"/>
                <a:sym typeface="Microsoft JhengHei"/>
              </a:rPr>
              <a:t>目的：幫助家長與子女一起構思上網以外的替代活動</a:t>
            </a:r>
            <a:endParaRPr lang="en-HK" altLang="zh-TW" sz="1100" b="0" dirty="0">
              <a:solidFill>
                <a:srgbClr val="C00000"/>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TW" altLang="en-US" sz="1100" b="0" dirty="0">
                <a:solidFill>
                  <a:srgbClr val="C00000"/>
                </a:solidFill>
                <a:latin typeface="Microsoft JhengHei"/>
                <a:ea typeface="Microsoft JhengHei"/>
                <a:cs typeface="Microsoft JhengHei"/>
                <a:sym typeface="Microsoft JhengHei"/>
              </a:rPr>
              <a:t>一起填寫替代活動所需時間？是否需要家人／朋友參與？地點？ 對此活動的興趣（</a:t>
            </a:r>
            <a:r>
              <a:rPr lang="en-US" altLang="zh-TW" sz="1100" b="0" dirty="0">
                <a:solidFill>
                  <a:srgbClr val="C00000"/>
                </a:solidFill>
                <a:latin typeface="Microsoft JhengHei"/>
                <a:ea typeface="Microsoft JhengHei"/>
                <a:cs typeface="Microsoft JhengHei"/>
                <a:sym typeface="Microsoft JhengHei"/>
              </a:rPr>
              <a:t>1–5</a:t>
            </a:r>
            <a:r>
              <a:rPr lang="zh-TW" altLang="en-US" sz="1100" b="0" dirty="0">
                <a:solidFill>
                  <a:srgbClr val="C00000"/>
                </a:solidFill>
                <a:latin typeface="Microsoft JhengHei"/>
                <a:ea typeface="Microsoft JhengHei"/>
                <a:cs typeface="Microsoft JhengHei"/>
                <a:sym typeface="Microsoft JhengHei"/>
              </a:rPr>
              <a:t>分）？ 好處？執行上的困難？</a:t>
            </a:r>
          </a:p>
        </p:txBody>
      </p:sp>
      <p:sp>
        <p:nvSpPr>
          <p:cNvPr id="643" name="Google Shape;643;g37cf7eb4b25_0_39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7cf7eb4b25_0_408: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減少上網成癮的策略 </a:t>
            </a:r>
            <a:r>
              <a:rPr lang="en-HK" altLang="zh-TW" sz="1100" b="0" i="0" u="none" strike="noStrike" cap="none" dirty="0">
                <a:solidFill>
                  <a:schemeClr val="lt1"/>
                </a:solidFill>
                <a:latin typeface="Calibri"/>
                <a:ea typeface="Calibri"/>
                <a:cs typeface="Calibri"/>
                <a:sym typeface="Calibri"/>
              </a:rPr>
              <a:t>-</a:t>
            </a:r>
            <a:r>
              <a:rPr lang="zh-TW" altLang="en-US" sz="1100" b="0" i="0" u="none" strike="noStrike" cap="none" dirty="0">
                <a:solidFill>
                  <a:schemeClr val="lt1"/>
                </a:solidFill>
                <a:latin typeface="Calibri"/>
                <a:ea typeface="Calibri"/>
                <a:cs typeface="Calibri"/>
                <a:sym typeface="Calibri"/>
              </a:rPr>
              <a:t> </a:t>
            </a:r>
            <a:r>
              <a:rPr lang="en-HK" altLang="zh-TW" sz="1100" b="0" i="0" u="none" strike="noStrike" cap="none" dirty="0">
                <a:solidFill>
                  <a:schemeClr val="lt1"/>
                </a:solidFill>
                <a:latin typeface="Calibri"/>
                <a:ea typeface="Calibri"/>
                <a:cs typeface="Calibri"/>
                <a:sym typeface="Calibri"/>
              </a:rPr>
              <a:t>(5) </a:t>
            </a:r>
            <a:r>
              <a:rPr lang="zh-TW" altLang="en-US" sz="1100" b="1" dirty="0">
                <a:solidFill>
                  <a:srgbClr val="C00000"/>
                </a:solidFill>
                <a:latin typeface="Microsoft JhengHei"/>
                <a:ea typeface="Microsoft JhengHei"/>
                <a:cs typeface="Microsoft JhengHei"/>
                <a:sym typeface="Microsoft JhengHei"/>
              </a:rPr>
              <a:t>協助子女重組日常生活時間表</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用</a:t>
            </a:r>
            <a:r>
              <a:rPr lang="en-US"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親子活動工作紙（</a:t>
            </a:r>
            <a:r>
              <a:rPr lang="en-US" sz="1100" b="0" i="0" u="none" strike="noStrike" cap="none" dirty="0">
                <a:solidFill>
                  <a:srgbClr val="000000"/>
                </a:solidFill>
                <a:effectLst/>
                <a:latin typeface="Arial"/>
                <a:ea typeface="Arial"/>
                <a:cs typeface="Arial"/>
                <a:sym typeface="Arial"/>
              </a:rPr>
              <a:t>3</a:t>
            </a:r>
            <a:r>
              <a:rPr lang="zh-TW" altLang="en-US" sz="1100" b="0" i="0" u="none" strike="noStrike" cap="none" dirty="0">
                <a:solidFill>
                  <a:srgbClr val="000000"/>
                </a:solidFill>
                <a:effectLst/>
                <a:latin typeface="Arial"/>
                <a:ea typeface="Arial"/>
                <a:cs typeface="Arial"/>
                <a:sym typeface="Arial"/>
              </a:rPr>
              <a:t>）：日常活動時間表</a:t>
            </a:r>
            <a:r>
              <a:rPr lang="en-HK" sz="1100" b="0" i="0" u="none" strike="noStrike" cap="none" dirty="0">
                <a:solidFill>
                  <a:srgbClr val="000000"/>
                </a:solidFill>
                <a:effectLst/>
                <a:latin typeface="Arial"/>
                <a:ea typeface="Arial"/>
                <a:cs typeface="Arial"/>
                <a:sym typeface="Arial"/>
              </a:rPr>
              <a:t>” </a:t>
            </a:r>
            <a:r>
              <a:rPr lang="zh-TW" altLang="en-US" sz="1100" b="0" i="0" u="none" strike="noStrike" cap="none" dirty="0">
                <a:solidFill>
                  <a:srgbClr val="000000"/>
                </a:solidFill>
                <a:effectLst/>
                <a:latin typeface="Arial"/>
                <a:ea typeface="Arial"/>
                <a:cs typeface="Arial"/>
                <a:sym typeface="Arial"/>
              </a:rPr>
              <a:t>講解，</a:t>
            </a:r>
            <a:r>
              <a:rPr lang="zh-TW" altLang="en-US" sz="1100" b="1" dirty="0">
                <a:latin typeface="Microsoft JhengHei"/>
                <a:ea typeface="Microsoft JhengHei"/>
                <a:cs typeface="Microsoft JhengHei"/>
                <a:sym typeface="Microsoft JhengHei"/>
              </a:rPr>
              <a:t>檢視現在上網的模式和習慣，如上網的時間、地點、時數</a:t>
            </a:r>
          </a:p>
          <a:p>
            <a:r>
              <a:rPr lang="zh-TW" altLang="en-US" sz="1100" b="0" i="0" u="none" strike="noStrike" cap="none" dirty="0">
                <a:solidFill>
                  <a:srgbClr val="000000"/>
                </a:solidFill>
                <a:effectLst/>
                <a:latin typeface="Arial"/>
                <a:ea typeface="Arial"/>
                <a:cs typeface="Arial"/>
                <a:sym typeface="Arial"/>
              </a:rPr>
              <a:t>請家長與子女計劃和記錄一週內的日常活動，包括：睡覺、與家人朋友相處、做功課、溫習、上網、進食或其他活動，以檢視現在上網的模式和習慣，並打破舊有上網習慣</a:t>
            </a:r>
            <a:endParaRPr lang="en-US" altLang="zh-TW"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zh-HK" sz="1800" b="0" kern="100" dirty="0">
                <a:effectLst/>
                <a:latin typeface="Times New Roman" panose="02020603050405020304" pitchFamily="18" charset="0"/>
                <a:ea typeface="新細明體" panose="02020500000000000000" pitchFamily="18" charset="-120"/>
                <a:cs typeface="Times New Roman" panose="02020603050405020304" pitchFamily="18" charset="0"/>
              </a:rPr>
              <a:t>原定計劃由子女填寫，實際情況由家長填寫</a:t>
            </a:r>
            <a:endParaRPr lang="zh-TW" altLang="en-US" sz="1100" b="0" i="0" u="none" strike="noStrike" cap="none" dirty="0">
              <a:solidFill>
                <a:srgbClr val="000000"/>
              </a:solidFill>
              <a:effectLst/>
              <a:latin typeface="Arial"/>
              <a:ea typeface="Arial"/>
              <a:cs typeface="Arial"/>
              <a:sym typeface="Arial"/>
            </a:endParaRPr>
          </a:p>
          <a:p>
            <a:r>
              <a:rPr lang="zh-TW" altLang="en-US" sz="1100" b="0" i="0" u="none" strike="noStrike" cap="none" dirty="0">
                <a:solidFill>
                  <a:srgbClr val="000000"/>
                </a:solidFill>
                <a:effectLst/>
                <a:latin typeface="Arial"/>
                <a:ea typeface="Arial"/>
                <a:cs typeface="Arial"/>
                <a:sym typeface="Arial"/>
              </a:rPr>
              <a:t>例如：由放學回家立即上網，改為放學回家先洗澡</a:t>
            </a:r>
            <a:endParaRPr lang="zh-TW" altLang="en-US" dirty="0"/>
          </a:p>
        </p:txBody>
      </p:sp>
      <p:sp>
        <p:nvSpPr>
          <p:cNvPr id="656" name="Google Shape;656;g37cf7eb4b25_0_40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sym typeface="Microsoft JhengHei"/>
              </a:rPr>
              <a:t>獎勵計劃</a:t>
            </a:r>
            <a:endParaRPr lang="zh-TW" altLang="en-US" sz="1100" b="1" dirty="0">
              <a:solidFill>
                <a:schemeClr val="lt1"/>
              </a:solidFill>
              <a:latin typeface="Microsoft JhengHei"/>
              <a:ea typeface="Microsoft JhengHei"/>
              <a:sym typeface="Calibri"/>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HK" altLang="zh-TW" sz="1100" b="1" dirty="0">
                <a:latin typeface="Microsoft JhengHei"/>
                <a:ea typeface="Microsoft JhengHei"/>
              </a:rPr>
              <a:t>(A) </a:t>
            </a:r>
            <a:r>
              <a:rPr lang="zh-TW" altLang="en-US" sz="1100" b="1" i="0" u="none" strike="noStrike" cap="none" dirty="0">
                <a:solidFill>
                  <a:srgbClr val="000000"/>
                </a:solidFill>
                <a:effectLst/>
                <a:latin typeface="Arial"/>
                <a:ea typeface="Arial"/>
                <a:cs typeface="Arial"/>
                <a:sym typeface="Arial"/>
              </a:rPr>
              <a:t>每週螢幕時間記錄表</a:t>
            </a:r>
            <a:endParaRPr lang="en-HK" altLang="zh-TW" sz="1100" b="1" dirty="0">
              <a:latin typeface="Microsoft JhengHei"/>
              <a:ea typeface="Microsoft JhengHei"/>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1" dirty="0">
                <a:latin typeface="Microsoft JhengHei"/>
                <a:ea typeface="Microsoft JhengHei"/>
              </a:rPr>
              <a:t>目的： </a:t>
            </a:r>
            <a:r>
              <a:rPr lang="zh-TW" altLang="en-US" sz="1100" b="0" dirty="0">
                <a:latin typeface="Microsoft JhengHei"/>
                <a:ea typeface="Microsoft JhengHei"/>
              </a:rPr>
              <a:t>鼓勵子女與家長每天一起記錄原定目標及實際上網使用時間，以減少上網時間，並計算累積點數以兑換獎勵</a:t>
            </a:r>
            <a:endParaRPr lang="en-HK" altLang="zh-TW" sz="1100" b="0" i="0" u="none" strike="noStrike" cap="none" dirty="0">
              <a:solidFill>
                <a:srgbClr val="000000"/>
              </a:solidFill>
              <a:effectLst/>
              <a:latin typeface="Microsoft JhengHei"/>
              <a:ea typeface="Microsoft JhengHei"/>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與子女</a:t>
            </a:r>
            <a:r>
              <a:rPr lang="zh-TW" altLang="en-US" sz="1100" b="1" i="0" u="none" strike="noStrike" cap="none" dirty="0">
                <a:solidFill>
                  <a:srgbClr val="000000"/>
                </a:solidFill>
                <a:effectLst/>
                <a:latin typeface="Arial"/>
                <a:ea typeface="Arial"/>
                <a:cs typeface="Arial"/>
                <a:sym typeface="Arial"/>
              </a:rPr>
              <a:t>共同商議</a:t>
            </a:r>
            <a:r>
              <a:rPr lang="zh-TW" altLang="en-US" sz="1100" b="0" i="0" u="none" strike="noStrike" cap="none" dirty="0">
                <a:solidFill>
                  <a:srgbClr val="000000"/>
                </a:solidFill>
                <a:effectLst/>
                <a:latin typeface="Arial"/>
                <a:ea typeface="Arial"/>
                <a:cs typeface="Arial"/>
                <a:sym typeface="Arial"/>
              </a:rPr>
              <a:t>每日合理的螢幕使用時間（原定目標）</a:t>
            </a:r>
            <a:endParaRPr lang="en-US" altLang="zh-TW" sz="1100" b="0" i="0" u="none" strike="noStrike" cap="none" dirty="0">
              <a:solidFill>
                <a:srgbClr val="000000"/>
              </a:solidFill>
              <a:effectLst/>
              <a:latin typeface="Arial"/>
              <a:ea typeface="Arial"/>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每天由子女自行或</a:t>
            </a:r>
            <a:r>
              <a:rPr lang="zh-TW" altLang="en-US" sz="1100" b="0" i="0" u="none" strike="noStrike" cap="none" dirty="0">
                <a:solidFill>
                  <a:srgbClr val="000000"/>
                </a:solidFill>
                <a:effectLst/>
                <a:latin typeface="Arial"/>
                <a:ea typeface="Microsoft JhengHei"/>
                <a:cs typeface="Arial"/>
                <a:sym typeface="Arial"/>
              </a:rPr>
              <a:t>與家長</a:t>
            </a:r>
            <a:r>
              <a:rPr lang="zh-TW" altLang="en-US" sz="1100" b="0" i="0" u="none" strike="noStrike" cap="none" dirty="0">
                <a:solidFill>
                  <a:srgbClr val="000000"/>
                </a:solidFill>
                <a:effectLst/>
                <a:latin typeface="Arial"/>
                <a:ea typeface="Arial"/>
                <a:cs typeface="Arial"/>
                <a:sym typeface="Arial"/>
              </a:rPr>
              <a:t>一起填寫「每週螢幕時間記錄表」，對照目標與實際使用時間</a:t>
            </a:r>
            <a:endParaRPr lang="en-HK" altLang="zh-TW" sz="1100" b="0" i="0" u="none" strike="noStrike" cap="none" dirty="0">
              <a:solidFill>
                <a:srgbClr val="000000"/>
              </a:solidFill>
              <a:effectLst/>
              <a:latin typeface="Arial"/>
              <a:ea typeface="Arial"/>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0" i="0" u="none" strike="noStrike" cap="none" dirty="0">
                <a:solidFill>
                  <a:srgbClr val="000000"/>
                </a:solidFill>
                <a:effectLst/>
                <a:latin typeface="Arial"/>
                <a:ea typeface="Arial"/>
                <a:cs typeface="Arial"/>
                <a:sym typeface="Arial"/>
              </a:rPr>
              <a:t>達標即可獲得</a:t>
            </a:r>
            <a:r>
              <a:rPr lang="en-HK" sz="1100" b="0" i="0" u="none" strike="noStrike" cap="none" dirty="0">
                <a:solidFill>
                  <a:srgbClr val="000000"/>
                </a:solidFill>
                <a:effectLst/>
                <a:latin typeface="Arial"/>
                <a:ea typeface="Arial"/>
                <a:cs typeface="Arial"/>
                <a:sym typeface="Arial"/>
              </a:rPr>
              <a:t> </a:t>
            </a:r>
            <a:r>
              <a:rPr lang="en-HK" sz="1100" b="1" i="0" u="none" strike="noStrike" cap="none" dirty="0">
                <a:solidFill>
                  <a:srgbClr val="000000"/>
                </a:solidFill>
                <a:effectLst/>
                <a:latin typeface="Arial"/>
                <a:ea typeface="Arial"/>
                <a:cs typeface="Arial"/>
                <a:sym typeface="Arial"/>
              </a:rPr>
              <a:t>1 </a:t>
            </a:r>
            <a:r>
              <a:rPr lang="zh-TW" altLang="en-US" sz="1100" b="1" i="0" u="none" strike="noStrike" cap="none" dirty="0">
                <a:solidFill>
                  <a:srgbClr val="000000"/>
                </a:solidFill>
                <a:effectLst/>
                <a:latin typeface="Arial"/>
                <a:ea typeface="Arial"/>
                <a:cs typeface="Arial"/>
                <a:sym typeface="Arial"/>
              </a:rPr>
              <a:t>分</a:t>
            </a:r>
            <a:r>
              <a:rPr lang="zh-TW" altLang="en-US" sz="1100" b="0" i="0" u="none" strike="noStrike" cap="none" dirty="0">
                <a:solidFill>
                  <a:srgbClr val="000000"/>
                </a:solidFill>
                <a:effectLst/>
                <a:latin typeface="Arial"/>
                <a:ea typeface="Arial"/>
                <a:cs typeface="Arial"/>
                <a:sym typeface="Arial"/>
              </a:rPr>
              <a:t>，未達標為</a:t>
            </a:r>
            <a:r>
              <a:rPr lang="en-HK" sz="1100" b="0" i="0" u="none" strike="noStrike" cap="none" dirty="0">
                <a:solidFill>
                  <a:srgbClr val="000000"/>
                </a:solidFill>
                <a:effectLst/>
                <a:latin typeface="Arial"/>
                <a:ea typeface="Arial"/>
                <a:cs typeface="Arial"/>
                <a:sym typeface="Arial"/>
              </a:rPr>
              <a:t> </a:t>
            </a:r>
            <a:r>
              <a:rPr lang="en-HK" sz="1100" b="1" i="0" u="none" strike="noStrike" cap="none" dirty="0">
                <a:solidFill>
                  <a:srgbClr val="000000"/>
                </a:solidFill>
                <a:effectLst/>
                <a:latin typeface="Arial"/>
                <a:ea typeface="Arial"/>
                <a:cs typeface="Arial"/>
                <a:sym typeface="Arial"/>
              </a:rPr>
              <a:t>0 </a:t>
            </a:r>
            <a:r>
              <a:rPr lang="zh-TW" altLang="en-US" sz="1100" b="1" i="0" u="none" strike="noStrike" cap="none" dirty="0">
                <a:solidFill>
                  <a:srgbClr val="000000"/>
                </a:solidFill>
                <a:effectLst/>
                <a:latin typeface="Arial"/>
                <a:ea typeface="Arial"/>
                <a:cs typeface="Arial"/>
                <a:sym typeface="Arial"/>
              </a:rPr>
              <a:t>分</a:t>
            </a:r>
            <a:r>
              <a:rPr lang="zh-TW" altLang="en-US" sz="1100" b="0" i="0" u="none" strike="noStrike" cap="none" dirty="0">
                <a:solidFill>
                  <a:srgbClr val="000000"/>
                </a:solidFill>
                <a:effectLst/>
                <a:latin typeface="Arial"/>
                <a:ea typeface="Arial"/>
                <a:cs typeface="Arial"/>
                <a:sym typeface="Arial"/>
              </a:rPr>
              <a:t>，每週結算總分</a:t>
            </a:r>
            <a:endParaRPr lang="en-HK" altLang="zh-TW" sz="1100" b="0" i="0" u="none" strike="noStrike" cap="none" dirty="0">
              <a:solidFill>
                <a:srgbClr val="000000"/>
              </a:solidFill>
              <a:effectLst/>
              <a:latin typeface="Arial"/>
              <a:ea typeface="Arial"/>
              <a:cs typeface="Arial"/>
              <a:sym typeface="Arial"/>
            </a:endParaRP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altLang="zh-TW"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HK" sz="1100" b="1" i="0" u="none" strike="noStrike" cap="none" dirty="0">
                <a:solidFill>
                  <a:srgbClr val="000000"/>
                </a:solidFill>
                <a:effectLst/>
                <a:latin typeface="Arial"/>
                <a:ea typeface="Arial"/>
                <a:cs typeface="Arial"/>
                <a:sym typeface="Arial"/>
              </a:rPr>
              <a:t> (B) </a:t>
            </a:r>
            <a:r>
              <a:rPr lang="zh-TW" altLang="en-US" sz="1100" b="1" i="0" u="none" strike="noStrike" cap="none" dirty="0">
                <a:solidFill>
                  <a:srgbClr val="000000"/>
                </a:solidFill>
                <a:effectLst/>
                <a:latin typeface="Arial"/>
                <a:ea typeface="Arial"/>
                <a:cs typeface="Arial"/>
                <a:sym typeface="Arial"/>
              </a:rPr>
              <a:t>共同制定獎勵兑換清單</a:t>
            </a:r>
            <a:endParaRPr lang="en-HK" altLang="zh-TW" sz="1100" b="1" i="0" u="none" strike="noStrike" cap="none" dirty="0">
              <a:solidFill>
                <a:srgbClr val="000000"/>
              </a:solidFill>
              <a:effectLst/>
              <a:latin typeface="Arial"/>
              <a:ea typeface="Arial"/>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dirty="0"/>
              <a:t>與子女一起討論並填寫「獎勵兌換清單」，讓獎勵具吸引力與執行動機</a:t>
            </a:r>
            <a:endParaRPr lang="en-HK" altLang="zh-TW" dirty="0"/>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dirty="0"/>
              <a:t>獎勵例子：選擇晚餐菜式、額外遊戲時間、週末外出活動、小禮物等</a:t>
            </a:r>
            <a:endParaRPr lang="en-HK" altLang="zh-TW" dirty="0"/>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dirty="0"/>
              <a:t>重點：獎勵應具體、可行，且由雙方認可</a:t>
            </a:r>
            <a:endParaRPr lang="en-HK" dirty="0"/>
          </a:p>
          <a:p>
            <a:endParaRPr lang="en-HK" dirty="0"/>
          </a:p>
          <a:p>
            <a:pPr marL="457200" lvl="0" indent="-298450"/>
            <a:r>
              <a:rPr lang="en-HK" altLang="zh-TW" sz="1100" b="1" i="0" u="none" strike="noStrike" cap="none" dirty="0">
                <a:solidFill>
                  <a:srgbClr val="000000"/>
                </a:solidFill>
                <a:effectLst/>
                <a:latin typeface="Arial"/>
                <a:ea typeface="Arial"/>
                <a:cs typeface="Arial"/>
                <a:sym typeface="Arial"/>
              </a:rPr>
              <a:t>( C) </a:t>
            </a:r>
            <a:r>
              <a:rPr lang="zh-TW" altLang="en-US" sz="1100" b="1" i="0" u="none" strike="noStrike" cap="none" dirty="0">
                <a:solidFill>
                  <a:srgbClr val="000000"/>
                </a:solidFill>
                <a:effectLst/>
                <a:latin typeface="Arial"/>
                <a:ea typeface="Arial"/>
                <a:cs typeface="Arial"/>
                <a:sym typeface="Arial"/>
              </a:rPr>
              <a:t>鼓勵語句</a:t>
            </a:r>
            <a:r>
              <a:rPr lang="en-HK" sz="1100" b="1" i="0" u="none" strike="noStrike" cap="none" dirty="0">
                <a:solidFill>
                  <a:srgbClr val="000000"/>
                </a:solidFill>
                <a:effectLst/>
                <a:latin typeface="Arial"/>
                <a:ea typeface="Arial"/>
                <a:cs typeface="Arial"/>
                <a:sym typeface="Arial"/>
              </a:rPr>
              <a:t>:</a:t>
            </a:r>
          </a:p>
          <a:p>
            <a:pPr lvl="1"/>
            <a:r>
              <a:rPr lang="zh-TW" altLang="en-US" sz="1100" b="0" i="0" u="none" strike="noStrike" cap="none" dirty="0">
                <a:solidFill>
                  <a:srgbClr val="000000"/>
                </a:solidFill>
                <a:effectLst/>
                <a:latin typeface="Arial"/>
                <a:ea typeface="Arial"/>
                <a:cs typeface="Arial"/>
                <a:sym typeface="Arial"/>
              </a:rPr>
              <a:t>「我</a:t>
            </a:r>
            <a:r>
              <a:rPr lang="zh-TW" altLang="zh-HK" sz="1100" b="0" i="0" u="none" strike="noStrike" cap="none" dirty="0">
                <a:solidFill>
                  <a:srgbClr val="000000"/>
                </a:solidFill>
                <a:effectLst/>
                <a:latin typeface="Arial"/>
                <a:ea typeface="新細明體" panose="02020500000000000000" pitchFamily="18" charset="-120"/>
                <a:cs typeface="Arial"/>
                <a:sym typeface="Arial"/>
              </a:rPr>
              <a:t>為你感到驕傲</a:t>
            </a:r>
            <a:r>
              <a:rPr lang="zh-TW" altLang="en-US" sz="1100" b="0" i="0" u="none" strike="noStrike" cap="none" dirty="0">
                <a:solidFill>
                  <a:srgbClr val="000000"/>
                </a:solidFill>
                <a:effectLst/>
                <a:latin typeface="Arial"/>
                <a:ea typeface="Arial"/>
                <a:cs typeface="Arial"/>
                <a:sym typeface="Arial"/>
              </a:rPr>
              <a:t>，你今天做得很好，減少了螢幕時間，我希望你可以繼續加油！」</a:t>
            </a:r>
            <a:endParaRPr lang="en-HK" sz="1100" b="0"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「我看到你很努力遵守目標，我真的很欣賞你的自律！」</a:t>
            </a:r>
            <a:endParaRPr lang="en-HK" sz="1100" b="0"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「你已經累積了</a:t>
            </a:r>
            <a:r>
              <a:rPr lang="en-HK" sz="1100" b="0" i="0" u="none" strike="noStrike" cap="none" dirty="0">
                <a:solidFill>
                  <a:srgbClr val="000000"/>
                </a:solidFill>
                <a:effectLst/>
                <a:latin typeface="Arial"/>
                <a:ea typeface="Arial"/>
                <a:cs typeface="Arial"/>
                <a:sym typeface="Arial"/>
              </a:rPr>
              <a:t>___</a:t>
            </a:r>
            <a:r>
              <a:rPr lang="zh-TW" altLang="en-US" sz="1100" b="0" i="0" u="none" strike="noStrike" cap="none" dirty="0">
                <a:solidFill>
                  <a:srgbClr val="000000"/>
                </a:solidFill>
                <a:effectLst/>
                <a:latin typeface="Arial"/>
                <a:ea typeface="Arial"/>
                <a:cs typeface="Arial"/>
                <a:sym typeface="Arial"/>
              </a:rPr>
              <a:t>分，還差少許你就可以得到想要的獎勵了！」</a:t>
            </a:r>
            <a:endParaRPr lang="en-HK" sz="1100" b="0" i="0" u="none" strike="noStrike" cap="none" dirty="0">
              <a:solidFill>
                <a:srgbClr val="000000"/>
              </a:solidFill>
              <a:effectLst/>
              <a:latin typeface="Arial"/>
              <a:ea typeface="Arial"/>
              <a:cs typeface="Arial"/>
              <a:sym typeface="Arial"/>
            </a:endParaRPr>
          </a:p>
          <a:p>
            <a:endParaRPr lang="en-HK" dirty="0"/>
          </a:p>
        </p:txBody>
      </p:sp>
    </p:spTree>
    <p:extLst>
      <p:ext uri="{BB962C8B-B14F-4D97-AF65-F5344CB8AC3E}">
        <p14:creationId xmlns:p14="http://schemas.microsoft.com/office/powerpoint/2010/main" val="28935296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2CAEB-1584-3C0F-94EF-CFB88C993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ADAB3-0510-326B-FF7F-B0D8E8E18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FD374-9F20-0404-E7DC-718D3B5AC034}"/>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sym typeface="Microsoft JhengHei"/>
              </a:rPr>
              <a:t>獎勵計劃</a:t>
            </a:r>
            <a:endParaRPr lang="zh-TW" altLang="en-US" sz="1100" b="1" dirty="0">
              <a:solidFill>
                <a:schemeClr val="lt1"/>
              </a:solidFill>
              <a:latin typeface="Microsoft JhengHei"/>
              <a:ea typeface="Microsoft JhengHei"/>
              <a:sym typeface="Calibri"/>
            </a:endParaRPr>
          </a:p>
          <a:p>
            <a:pPr marL="457200" lvl="0" indent="-298450"/>
            <a:r>
              <a:rPr lang="en-HK" altLang="zh-TW" sz="1100" b="1" i="0" u="none" strike="noStrike" cap="none" dirty="0">
                <a:solidFill>
                  <a:srgbClr val="000000"/>
                </a:solidFill>
                <a:effectLst/>
                <a:latin typeface="Arial"/>
                <a:ea typeface="Arial"/>
                <a:cs typeface="Arial"/>
                <a:sym typeface="Arial"/>
              </a:rPr>
              <a:t>( C) </a:t>
            </a:r>
            <a:r>
              <a:rPr lang="zh-TW" altLang="en-US" sz="1100" b="1" i="0" u="none" strike="noStrike" cap="none" dirty="0">
                <a:solidFill>
                  <a:srgbClr val="000000"/>
                </a:solidFill>
                <a:effectLst/>
                <a:latin typeface="Arial"/>
                <a:ea typeface="Arial"/>
                <a:cs typeface="Arial"/>
                <a:sym typeface="Arial"/>
              </a:rPr>
              <a:t>鼓勵語句</a:t>
            </a:r>
            <a:r>
              <a:rPr lang="en-HK" sz="1100" b="1" i="0" u="none" strike="noStrike" cap="none" dirty="0">
                <a:solidFill>
                  <a:srgbClr val="000000"/>
                </a:solidFill>
                <a:effectLst/>
                <a:latin typeface="Arial"/>
                <a:ea typeface="Arial"/>
                <a:cs typeface="Arial"/>
                <a:sym typeface="Arial"/>
              </a:rPr>
              <a:t>: </a:t>
            </a:r>
            <a:r>
              <a:rPr lang="zh-TW" altLang="en-US" sz="1100" b="1" i="0" u="none" strike="noStrike" cap="none" dirty="0">
                <a:solidFill>
                  <a:srgbClr val="000000"/>
                </a:solidFill>
                <a:effectLst/>
                <a:latin typeface="Arial"/>
                <a:ea typeface="Arial"/>
                <a:cs typeface="Arial"/>
                <a:sym typeface="Arial"/>
              </a:rPr>
              <a:t>用作提升改變的動力</a:t>
            </a:r>
            <a:endParaRPr lang="en-HK" sz="1100" b="1"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「我</a:t>
            </a:r>
            <a:r>
              <a:rPr lang="zh-TW" sz="1800" dirty="0">
                <a:effectLst/>
                <a:latin typeface="Times New Roman" panose="02020603050405020304" pitchFamily="18" charset="0"/>
                <a:ea typeface="新細明體" panose="02020500000000000000" pitchFamily="18" charset="-120"/>
                <a:cs typeface="Times New Roman" panose="02020603050405020304" pitchFamily="18" charset="0"/>
              </a:rPr>
              <a:t>為你感到驕傲</a:t>
            </a:r>
            <a:r>
              <a:rPr lang="zh-TW" altLang="en-US" sz="1100" b="0" i="0" u="none" strike="noStrike" cap="none" dirty="0">
                <a:solidFill>
                  <a:srgbClr val="000000"/>
                </a:solidFill>
                <a:effectLst/>
                <a:latin typeface="Arial"/>
                <a:ea typeface="Arial"/>
                <a:cs typeface="Arial"/>
                <a:sym typeface="Arial"/>
              </a:rPr>
              <a:t>，你今天做得很好，減少了螢幕時間，我希望你可以繼續加油！」</a:t>
            </a:r>
            <a:endParaRPr lang="en-HK" sz="1100" b="0"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「我看到你很努力遵守目標，我真的很欣賞你的自律！」</a:t>
            </a:r>
            <a:endParaRPr lang="en-HK" sz="1100" b="0"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「你已經累積了</a:t>
            </a:r>
            <a:r>
              <a:rPr lang="en-HK" sz="1100" b="0" i="0" u="none" strike="noStrike" cap="none" dirty="0">
                <a:solidFill>
                  <a:srgbClr val="000000"/>
                </a:solidFill>
                <a:effectLst/>
                <a:latin typeface="Arial"/>
                <a:ea typeface="Arial"/>
                <a:cs typeface="Arial"/>
                <a:sym typeface="Arial"/>
              </a:rPr>
              <a:t>___</a:t>
            </a:r>
            <a:r>
              <a:rPr lang="zh-TW" altLang="en-US" sz="1100" b="0" i="0" u="none" strike="noStrike" cap="none" dirty="0">
                <a:solidFill>
                  <a:srgbClr val="000000"/>
                </a:solidFill>
                <a:effectLst/>
                <a:latin typeface="Arial"/>
                <a:ea typeface="Arial"/>
                <a:cs typeface="Arial"/>
                <a:sym typeface="Arial"/>
              </a:rPr>
              <a:t>分，還差少許你就可以得到想要的獎勵了！」</a:t>
            </a:r>
            <a:endParaRPr lang="en-HK" sz="1100" b="0" i="0" u="none" strike="noStrike" cap="none" dirty="0">
              <a:solidFill>
                <a:srgbClr val="000000"/>
              </a:solidFill>
              <a:effectLst/>
              <a:latin typeface="Arial"/>
              <a:ea typeface="Arial"/>
              <a:cs typeface="Arial"/>
              <a:sym typeface="Arial"/>
            </a:endParaRPr>
          </a:p>
          <a:p>
            <a:endParaRPr lang="en-HK" dirty="0"/>
          </a:p>
        </p:txBody>
      </p:sp>
    </p:spTree>
    <p:extLst>
      <p:ext uri="{BB962C8B-B14F-4D97-AF65-F5344CB8AC3E}">
        <p14:creationId xmlns:p14="http://schemas.microsoft.com/office/powerpoint/2010/main" val="9876405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37cf7eb4b25_0_529: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如何增強行為獎勵計劃成效？</a:t>
            </a:r>
            <a:endParaRPr lang="zh-TW" altLang="en-US" b="1" dirty="0"/>
          </a:p>
          <a:p>
            <a:pPr marL="457200" lvl="0" indent="-298450" algn="l" rtl="0">
              <a:spcBef>
                <a:spcPts val="0"/>
              </a:spcBef>
              <a:spcAft>
                <a:spcPts val="0"/>
              </a:spcAft>
              <a:buSzPts val="1100"/>
              <a:buAutoNum type="arabicPeriod"/>
            </a:pPr>
            <a:r>
              <a:rPr lang="zh-TW" altLang="en-US" b="1" dirty="0"/>
              <a:t>持之以恆</a:t>
            </a:r>
          </a:p>
          <a:p>
            <a:pPr marL="457200" lvl="0" indent="-298450" algn="l" rtl="0">
              <a:spcBef>
                <a:spcPts val="0"/>
              </a:spcBef>
              <a:spcAft>
                <a:spcPts val="0"/>
              </a:spcAft>
              <a:buSzPts val="1100"/>
              <a:buChar char="●"/>
            </a:pPr>
            <a:r>
              <a:rPr lang="zh-TW" dirty="0"/>
              <a:t>家長已因家務或工作疲憊不堪而向兒童妥協，或者因身處不合適的場合而放寬要求，未有貫徹執行獎罰分明的原則</a:t>
            </a:r>
            <a:endParaRPr lang="en-HK" altLang="zh-TW" dirty="0"/>
          </a:p>
          <a:p>
            <a:pPr marL="457200" lvl="0" indent="-298450" algn="l" rtl="0">
              <a:spcBef>
                <a:spcPts val="0"/>
              </a:spcBef>
              <a:spcAft>
                <a:spcPts val="0"/>
              </a:spcAft>
              <a:buSzPts val="1100"/>
              <a:buChar char="●"/>
            </a:pPr>
            <a:r>
              <a:rPr lang="zh-TW" dirty="0"/>
              <a:t>改變習慣要21日</a:t>
            </a:r>
            <a:endParaRPr dirty="0"/>
          </a:p>
          <a:p>
            <a:pPr marL="914400" lvl="0" indent="0" algn="l" rtl="0">
              <a:spcBef>
                <a:spcPts val="0"/>
              </a:spcBef>
              <a:spcAft>
                <a:spcPts val="0"/>
              </a:spcAft>
              <a:buNone/>
            </a:pPr>
            <a:endParaRPr dirty="0"/>
          </a:p>
          <a:p>
            <a:pPr marL="158750" lvl="0" indent="0" algn="l" rtl="0">
              <a:spcBef>
                <a:spcPts val="0"/>
              </a:spcBef>
              <a:spcAft>
                <a:spcPts val="0"/>
              </a:spcAft>
              <a:buSzPts val="1100"/>
              <a:buNone/>
            </a:pPr>
            <a:r>
              <a:rPr lang="en-HK" altLang="zh-TW" b="1" dirty="0"/>
              <a:t>2. </a:t>
            </a:r>
            <a:r>
              <a:rPr lang="zh-TW" b="1" dirty="0"/>
              <a:t>一致執行</a:t>
            </a:r>
            <a:endParaRPr b="1" dirty="0"/>
          </a:p>
          <a:p>
            <a:pPr marL="457200" lvl="0" indent="-298450" algn="l" rtl="0">
              <a:spcBef>
                <a:spcPts val="0"/>
              </a:spcBef>
              <a:spcAft>
                <a:spcPts val="0"/>
              </a:spcAft>
              <a:buSzPts val="1100"/>
              <a:buChar char="●"/>
            </a:pPr>
            <a:r>
              <a:rPr lang="zh-TW" dirty="0"/>
              <a:t>家中的成人有否一致執行賞罰分明的原則，往往是成敗得失的關鍵。父母、傭人、祖父母等皆為重要人物。倘若各人的處理不一致，聰明伶俐的</a:t>
            </a:r>
            <a:r>
              <a:rPr lang="zh-TW" altLang="en-US" dirty="0"/>
              <a:t>子女</a:t>
            </a:r>
            <a:r>
              <a:rPr lang="zh-TW" dirty="0"/>
              <a:t>定會找到「灰色地帶」，而按其個人的喜好繼續發揮。 </a:t>
            </a:r>
            <a:endParaRPr lang="en-US" altLang="zh-TW" dirty="0"/>
          </a:p>
          <a:p>
            <a:pPr marL="457200" lvl="0" indent="-298450" algn="l" rtl="0">
              <a:spcBef>
                <a:spcPts val="0"/>
              </a:spcBef>
              <a:spcAft>
                <a:spcPts val="0"/>
              </a:spcAft>
              <a:buSzPts val="1100"/>
              <a:buChar char="●"/>
            </a:pPr>
            <a:endParaRPr lang="en-HK" altLang="zh-TW" b="0" dirty="0"/>
          </a:p>
          <a:p>
            <a:pPr marL="158750" lvl="0" indent="0" algn="l" rtl="0">
              <a:spcBef>
                <a:spcPts val="0"/>
              </a:spcBef>
              <a:spcAft>
                <a:spcPts val="0"/>
              </a:spcAft>
              <a:buSzPts val="1100"/>
              <a:buNone/>
            </a:pPr>
            <a:r>
              <a:rPr lang="en-HK" altLang="zh-TW" b="1" dirty="0"/>
              <a:t>3</a:t>
            </a:r>
            <a:r>
              <a:rPr lang="en-HK" altLang="zh-TW" b="0" dirty="0"/>
              <a:t>.  </a:t>
            </a:r>
            <a:r>
              <a:rPr lang="zh-TW" altLang="en-US" b="1" dirty="0"/>
              <a:t>了</a:t>
            </a:r>
            <a:r>
              <a:rPr lang="zh-TW" b="1" dirty="0"/>
              <a:t>解需要</a:t>
            </a:r>
            <a:endParaRPr b="1" dirty="0"/>
          </a:p>
          <a:p>
            <a:pPr marL="457200" lvl="0" indent="-298450" algn="l" rtl="0">
              <a:spcBef>
                <a:spcPts val="0"/>
              </a:spcBef>
              <a:spcAft>
                <a:spcPts val="0"/>
              </a:spcAft>
              <a:buSzPts val="1100"/>
              <a:buChar char="●"/>
            </a:pPr>
            <a:r>
              <a:rPr lang="zh-TW" altLang="en-US" dirty="0"/>
              <a:t>獎勵必須按子女的成長階段及個人喜好訂立。子女漸漸長大亦會懂得分析及計算，面對不吸引的獎勵或訂立遙不可及的目標，他們寧可選擇放棄</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HK" dirty="0"/>
            </a:br>
            <a:r>
              <a:rPr lang="en-HK" dirty="0"/>
              <a:t>Reference link: </a:t>
            </a:r>
            <a:br>
              <a:rPr lang="en-HK" dirty="0"/>
            </a:br>
            <a:r>
              <a:rPr lang="en-US" altLang="zh-TW" sz="1100" b="1" i="0" u="none" strike="noStrike" cap="none" dirty="0">
                <a:solidFill>
                  <a:srgbClr val="000000"/>
                </a:solidFill>
                <a:effectLst/>
                <a:latin typeface="Arial"/>
                <a:ea typeface="Arial"/>
                <a:cs typeface="Arial"/>
                <a:sym typeface="Arial"/>
              </a:rPr>
              <a:t>【</a:t>
            </a:r>
            <a:r>
              <a:rPr lang="zh-TW" altLang="en-US" sz="1100" b="1" i="0" u="none" strike="noStrike" cap="none" dirty="0">
                <a:solidFill>
                  <a:srgbClr val="000000"/>
                </a:solidFill>
                <a:effectLst/>
                <a:latin typeface="Arial"/>
                <a:ea typeface="Arial"/>
                <a:cs typeface="Arial"/>
                <a:sym typeface="Arial"/>
              </a:rPr>
              <a:t>教育方程式</a:t>
            </a:r>
            <a:r>
              <a:rPr lang="en-US" altLang="zh-TW" sz="1100" b="1" i="0" u="none" strike="noStrike" cap="none" dirty="0">
                <a:solidFill>
                  <a:srgbClr val="000000"/>
                </a:solidFill>
                <a:effectLst/>
                <a:latin typeface="Arial"/>
                <a:ea typeface="Arial"/>
                <a:cs typeface="Arial"/>
                <a:sym typeface="Arial"/>
              </a:rPr>
              <a:t>】</a:t>
            </a:r>
            <a:r>
              <a:rPr lang="zh-TW" altLang="en-US" sz="1100" b="1" i="0" u="none" strike="noStrike" cap="none" dirty="0">
                <a:solidFill>
                  <a:srgbClr val="000000"/>
                </a:solidFill>
                <a:effectLst/>
                <a:latin typeface="Arial"/>
                <a:ea typeface="Arial"/>
                <a:cs typeface="Arial"/>
                <a:sym typeface="Arial"/>
              </a:rPr>
              <a:t>處罰不當或令孩子停止學習動機！</a:t>
            </a:r>
            <a:r>
              <a:rPr lang="en-US" altLang="zh-TW" sz="1100" b="1" i="0" u="none" strike="noStrike" cap="none" dirty="0">
                <a:solidFill>
                  <a:srgbClr val="000000"/>
                </a:solidFill>
                <a:effectLst/>
                <a:latin typeface="Arial"/>
                <a:ea typeface="Arial"/>
                <a:cs typeface="Arial"/>
                <a:sym typeface="Arial"/>
              </a:rPr>
              <a:t>6</a:t>
            </a:r>
            <a:r>
              <a:rPr lang="zh-TW" altLang="en-US" sz="1100" b="1" i="0" u="none" strike="noStrike" cap="none" dirty="0">
                <a:solidFill>
                  <a:srgbClr val="000000"/>
                </a:solidFill>
                <a:effectLst/>
                <a:latin typeface="Arial"/>
                <a:ea typeface="Arial"/>
                <a:cs typeface="Arial"/>
                <a:sym typeface="Arial"/>
              </a:rPr>
              <a:t>大賞罰原則助父母建立正向教養關係</a:t>
            </a:r>
          </a:p>
          <a:p>
            <a:pPr marL="0" lvl="0" indent="0" algn="l" rtl="0">
              <a:spcBef>
                <a:spcPts val="0"/>
              </a:spcBef>
              <a:spcAft>
                <a:spcPts val="0"/>
              </a:spcAft>
              <a:buNone/>
            </a:pPr>
            <a:endParaRPr dirty="0"/>
          </a:p>
          <a:p>
            <a:pPr marL="0" lvl="0" indent="0" algn="l" rtl="0">
              <a:spcBef>
                <a:spcPts val="0"/>
              </a:spcBef>
              <a:spcAft>
                <a:spcPts val="0"/>
              </a:spcAft>
              <a:buNone/>
            </a:pPr>
            <a:r>
              <a:rPr lang="en-US" altLang="zh-TW" dirty="0"/>
              <a:t>https://image.edu-kingdom.com/a/%E3%80%90%E6%95%99%E8%82%B2%E6%96%B9%E7%A8%8B%E5%BC%8F%E3%80%91%E8%99%95%E7%BD%B0%E4%B8%8D%E7%95%B6%E6%88%96%E4%BB%A4%E5%AD%A9%E5%AD%90%E5%81%9C%E6%AD%A2%E5%AD%B8%E7%BF%92%E5%8B%95%E6%A9%9F%EF%BC%816%E5%A4%A7%E8%B3%9E%E7%BD%B0%E5%8E%9F%E5%89%87%E5%8A%A9%E7%88%B6%E6%AF%8D%E5%BB%BA%E7%AB%8B%E6%AD%A3%E5%90%91%E6%95%99%E9%A4%8A%E9%97%9C%E4%BF%82-359396</a:t>
            </a:r>
          </a:p>
          <a:p>
            <a:pPr marL="0" lvl="0" indent="0" algn="l" rtl="0">
              <a:spcBef>
                <a:spcPts val="0"/>
              </a:spcBef>
              <a:spcAft>
                <a:spcPts val="0"/>
              </a:spcAft>
              <a:buNone/>
            </a:pPr>
            <a:endParaRPr dirty="0"/>
          </a:p>
        </p:txBody>
      </p:sp>
      <p:sp>
        <p:nvSpPr>
          <p:cNvPr id="732" name="Google Shape;732;g37cf7eb4b25_0_52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7cf7eb4b25_0_536: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TW" sz="1200" b="1" dirty="0">
                <a:solidFill>
                  <a:srgbClr val="C00000"/>
                </a:solidFill>
                <a:latin typeface="Microsoft JhengHei"/>
                <a:ea typeface="Microsoft JhengHei"/>
                <a:cs typeface="Microsoft JhengHei"/>
                <a:sym typeface="Microsoft JhengHei"/>
              </a:rPr>
              <a:t>4. 謹守行為和獎勵的次序</a:t>
            </a:r>
            <a:endParaRPr sz="1200" b="1" dirty="0">
              <a:solidFill>
                <a:srgbClr val="C00000"/>
              </a:solidFill>
              <a:latin typeface="Microsoft JhengHei"/>
              <a:ea typeface="Microsoft JhengHei"/>
              <a:cs typeface="Microsoft JhengHei"/>
              <a:sym typeface="Microsoft JhengHei"/>
            </a:endParaRPr>
          </a:p>
          <a:p>
            <a:pPr marL="914400" lvl="0" indent="-304800" algn="l" rtl="0">
              <a:lnSpc>
                <a:spcPct val="95000"/>
              </a:lnSpc>
              <a:spcBef>
                <a:spcPts val="0"/>
              </a:spcBef>
              <a:spcAft>
                <a:spcPts val="0"/>
              </a:spcAft>
              <a:buClr>
                <a:schemeClr val="dk1"/>
              </a:buClr>
              <a:buSzPts val="1200"/>
              <a:buFont typeface="Microsoft JhengHei"/>
              <a:buChar char="•"/>
            </a:pPr>
            <a:r>
              <a:rPr lang="zh-TW" sz="1200" b="0" dirty="0">
                <a:solidFill>
                  <a:schemeClr val="dk1"/>
                </a:solidFill>
                <a:latin typeface="Microsoft JhengHei"/>
                <a:ea typeface="Microsoft JhengHei"/>
                <a:cs typeface="Microsoft JhengHei"/>
                <a:sym typeface="Microsoft JhengHei"/>
              </a:rPr>
              <a:t>根據行為法則，永遠都是「</a:t>
            </a:r>
            <a:r>
              <a:rPr lang="zh-TW" sz="1200" b="0" dirty="0">
                <a:solidFill>
                  <a:srgbClr val="004AAD"/>
                </a:solidFill>
                <a:latin typeface="Microsoft JhengHei"/>
                <a:ea typeface="Microsoft JhengHei"/>
                <a:cs typeface="Microsoft JhengHei"/>
                <a:sym typeface="Microsoft JhengHei"/>
              </a:rPr>
              <a:t>先行為、後獎勵</a:t>
            </a:r>
            <a:r>
              <a:rPr lang="zh-TW" sz="1200" b="0" dirty="0">
                <a:solidFill>
                  <a:schemeClr val="dk1"/>
                </a:solidFill>
                <a:latin typeface="Microsoft JhengHei"/>
                <a:ea typeface="Microsoft JhengHei"/>
                <a:cs typeface="Microsoft JhengHei"/>
                <a:sym typeface="Microsoft JhengHei"/>
              </a:rPr>
              <a:t>」</a:t>
            </a:r>
            <a:endParaRPr sz="1200" b="0" dirty="0">
              <a:solidFill>
                <a:schemeClr val="dk1"/>
              </a:solidFill>
              <a:latin typeface="Microsoft JhengHei"/>
              <a:ea typeface="Microsoft JhengHei"/>
              <a:cs typeface="Microsoft JhengHei"/>
              <a:sym typeface="Microsoft JhengHei"/>
            </a:endParaRPr>
          </a:p>
          <a:p>
            <a:pPr marL="914400" lvl="0" indent="-304800" algn="l" rtl="0">
              <a:lnSpc>
                <a:spcPct val="95000"/>
              </a:lnSpc>
              <a:spcBef>
                <a:spcPts val="0"/>
              </a:spcBef>
              <a:spcAft>
                <a:spcPts val="0"/>
              </a:spcAft>
              <a:buClr>
                <a:schemeClr val="dk1"/>
              </a:buClr>
              <a:buSzPts val="1200"/>
              <a:buFont typeface="Microsoft JhengHei"/>
              <a:buChar char="•"/>
            </a:pPr>
            <a:r>
              <a:rPr lang="zh-TW" sz="1200" b="0" dirty="0">
                <a:solidFill>
                  <a:schemeClr val="dk1"/>
                </a:solidFill>
                <a:latin typeface="Microsoft JhengHei"/>
                <a:ea typeface="Microsoft JhengHei"/>
                <a:cs typeface="Microsoft JhengHei"/>
                <a:sym typeface="Microsoft JhengHei"/>
              </a:rPr>
              <a:t>兒童完成某個行為之後，才給予獎賞</a:t>
            </a:r>
            <a:endParaRPr sz="1200" b="0" dirty="0">
              <a:solidFill>
                <a:schemeClr val="dk1"/>
              </a:solidFill>
              <a:latin typeface="Microsoft JhengHei"/>
              <a:ea typeface="Microsoft JhengHei"/>
              <a:cs typeface="Microsoft JhengHei"/>
              <a:sym typeface="Microsoft JhengHei"/>
            </a:endParaRPr>
          </a:p>
          <a:p>
            <a:pPr marL="914400" lvl="0" indent="-304800" algn="l" rtl="0">
              <a:lnSpc>
                <a:spcPct val="95000"/>
              </a:lnSpc>
              <a:spcBef>
                <a:spcPts val="0"/>
              </a:spcBef>
              <a:spcAft>
                <a:spcPts val="0"/>
              </a:spcAft>
              <a:buClr>
                <a:schemeClr val="dk1"/>
              </a:buClr>
              <a:buSzPts val="1200"/>
              <a:buFont typeface="Microsoft JhengHei"/>
              <a:buChar char="•"/>
            </a:pPr>
            <a:r>
              <a:rPr lang="zh-TW" sz="1200" b="0" dirty="0">
                <a:solidFill>
                  <a:schemeClr val="dk1"/>
                </a:solidFill>
                <a:latin typeface="Microsoft JhengHei"/>
                <a:ea typeface="Microsoft JhengHei"/>
                <a:cs typeface="Microsoft JhengHei"/>
                <a:sym typeface="Microsoft JhengHei"/>
              </a:rPr>
              <a:t>倒轉獎賞次序，可能會令子</a:t>
            </a:r>
            <a:r>
              <a:rPr lang="zh-TW" altLang="en-US" sz="1200" b="0" dirty="0">
                <a:solidFill>
                  <a:schemeClr val="dk1"/>
                </a:solidFill>
                <a:latin typeface="Microsoft JhengHei"/>
                <a:ea typeface="Microsoft JhengHei"/>
                <a:cs typeface="Microsoft JhengHei"/>
                <a:sym typeface="Microsoft JhengHei"/>
              </a:rPr>
              <a:t>女</a:t>
            </a:r>
            <a:r>
              <a:rPr lang="zh-TW" sz="1200" b="0" dirty="0">
                <a:solidFill>
                  <a:schemeClr val="dk1"/>
                </a:solidFill>
                <a:latin typeface="Microsoft JhengHei"/>
                <a:ea typeface="Microsoft JhengHei"/>
                <a:cs typeface="Microsoft JhengHei"/>
                <a:sym typeface="Microsoft JhengHei"/>
              </a:rPr>
              <a:t>越來越懂得討價還價</a:t>
            </a:r>
            <a:endParaRPr sz="1200" b="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zh-TW" sz="1200" b="1" dirty="0">
                <a:solidFill>
                  <a:srgbClr val="C00000"/>
                </a:solidFill>
                <a:latin typeface="Calibri"/>
                <a:ea typeface="Calibri"/>
                <a:cs typeface="Calibri"/>
                <a:sym typeface="Calibri"/>
              </a:rPr>
              <a:t>5. 加強子女內在動機</a:t>
            </a:r>
            <a:endParaRPr sz="1200" b="1" dirty="0">
              <a:solidFill>
                <a:srgbClr val="C00000"/>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lphaUcParenR"/>
            </a:pPr>
            <a:r>
              <a:rPr lang="zh-TW" sz="1200" u="sng" dirty="0">
                <a:solidFill>
                  <a:schemeClr val="dk1"/>
                </a:solidFill>
                <a:latin typeface="Calibri"/>
                <a:ea typeface="Calibri"/>
                <a:cs typeface="Calibri"/>
                <a:sym typeface="Calibri"/>
              </a:rPr>
              <a:t>正視好行為</a:t>
            </a:r>
            <a:endParaRPr sz="1200" u="sng"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zh-TW" sz="1200" dirty="0">
                <a:solidFill>
                  <a:schemeClr val="dk1"/>
                </a:solidFill>
                <a:latin typeface="Calibri"/>
                <a:ea typeface="Calibri"/>
                <a:cs typeface="Calibri"/>
                <a:sym typeface="Calibri"/>
              </a:rPr>
              <a:t>若果子</a:t>
            </a:r>
            <a:r>
              <a:rPr lang="zh-TW" altLang="en-US" sz="1200" dirty="0">
                <a:solidFill>
                  <a:schemeClr val="dk1"/>
                </a:solidFill>
                <a:latin typeface="Calibri"/>
                <a:ea typeface="Calibri"/>
                <a:cs typeface="Calibri"/>
                <a:sym typeface="Calibri"/>
              </a:rPr>
              <a:t>女</a:t>
            </a:r>
            <a:r>
              <a:rPr lang="zh-TW" sz="1200" dirty="0">
                <a:solidFill>
                  <a:schemeClr val="dk1"/>
                </a:solidFill>
                <a:latin typeface="Calibri"/>
                <a:ea typeface="Calibri"/>
                <a:cs typeface="Calibri"/>
                <a:sym typeface="Calibri"/>
              </a:rPr>
              <a:t>能自律遵守協議，家長可與子女反思，以加強他們能自律的滿足感</a:t>
            </a:r>
            <a:endParaRPr lang="en-HK" altLang="zh-TW" sz="1200"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Clr>
                <a:schemeClr val="dk1"/>
              </a:buClr>
              <a:buSzPts val="1200"/>
              <a:buFont typeface="Calibri"/>
              <a:buNone/>
            </a:pPr>
            <a:r>
              <a:rPr lang="en-HK" altLang="zh-TW" sz="1200" u="none" dirty="0">
                <a:solidFill>
                  <a:schemeClr val="dk1"/>
                </a:solidFill>
                <a:latin typeface="Calibri"/>
                <a:ea typeface="Calibri"/>
                <a:cs typeface="Calibri"/>
                <a:sym typeface="Calibri"/>
              </a:rPr>
              <a:t>B)     </a:t>
            </a:r>
            <a:r>
              <a:rPr lang="zh-TW" sz="1200" u="sng" dirty="0">
                <a:solidFill>
                  <a:schemeClr val="dk1"/>
                </a:solidFill>
                <a:latin typeface="Calibri"/>
                <a:ea typeface="Calibri"/>
                <a:cs typeface="Calibri"/>
                <a:sym typeface="Calibri"/>
              </a:rPr>
              <a:t>提供選擇，可以满足自主感</a:t>
            </a:r>
            <a:endParaRPr sz="1200" u="sng" dirty="0">
              <a:solidFill>
                <a:schemeClr val="dk1"/>
              </a:solidFill>
              <a:latin typeface="Calibri"/>
              <a:ea typeface="Calibri"/>
              <a:cs typeface="Calibri"/>
              <a:sym typeface="Calibri"/>
            </a:endParaRPr>
          </a:p>
          <a:p>
            <a:pPr marL="914400" lvl="0" indent="-297180" algn="l" rtl="0">
              <a:lnSpc>
                <a:spcPct val="95000"/>
              </a:lnSpc>
              <a:spcBef>
                <a:spcPts val="0"/>
              </a:spcBef>
              <a:spcAft>
                <a:spcPts val="0"/>
              </a:spcAft>
              <a:buSzPts val="1080"/>
              <a:buFont typeface="Microsoft JhengHei"/>
              <a:buChar char="•"/>
            </a:pPr>
            <a:r>
              <a:rPr lang="zh-TW" altLang="en-US" sz="1570" b="0" dirty="0">
                <a:latin typeface="Microsoft JhengHei"/>
                <a:ea typeface="Microsoft JhengHei"/>
                <a:cs typeface="Microsoft JhengHei"/>
                <a:sym typeface="Microsoft JhengHei"/>
              </a:rPr>
              <a:t>制訂計劃時，邀請子女參與，或者把時間安排得更靈活 </a:t>
            </a:r>
          </a:p>
          <a:p>
            <a:pPr marL="914400" lvl="0" indent="-297180" algn="l" rtl="0">
              <a:lnSpc>
                <a:spcPct val="95000"/>
              </a:lnSpc>
              <a:spcBef>
                <a:spcPts val="0"/>
              </a:spcBef>
              <a:spcAft>
                <a:spcPts val="0"/>
              </a:spcAft>
              <a:buSzPts val="1080"/>
              <a:buFont typeface="Microsoft JhengHei"/>
              <a:buChar char="•"/>
            </a:pPr>
            <a:r>
              <a:rPr lang="zh-TW" altLang="en-US" sz="1570" b="0" dirty="0">
                <a:latin typeface="Microsoft JhengHei"/>
                <a:ea typeface="Microsoft JhengHei"/>
                <a:cs typeface="Microsoft JhengHei"/>
                <a:sym typeface="Microsoft JhengHei"/>
              </a:rPr>
              <a:t>由子女自己决定每天需要完成任務的先後順序：</a:t>
            </a:r>
            <a:endParaRPr lang="en-US" altLang="zh-TW" sz="1570" b="0" dirty="0">
              <a:latin typeface="Microsoft JhengHei"/>
              <a:ea typeface="Microsoft JhengHei"/>
              <a:cs typeface="Microsoft JhengHei"/>
              <a:sym typeface="Microsoft JhengHei"/>
            </a:endParaRPr>
          </a:p>
          <a:p>
            <a:pPr marL="1371600" lvl="1" indent="-297180">
              <a:lnSpc>
                <a:spcPct val="95000"/>
              </a:lnSpc>
              <a:spcBef>
                <a:spcPts val="0"/>
              </a:spcBef>
              <a:buSzPts val="1080"/>
              <a:buFont typeface="Microsoft JhengHei"/>
              <a:buChar char="•"/>
            </a:pPr>
            <a:r>
              <a:rPr lang="zh-TW" altLang="en-US" sz="1400" b="0" dirty="0">
                <a:latin typeface="Microsoft JhengHei"/>
                <a:ea typeface="Microsoft JhengHei"/>
                <a:cs typeface="Microsoft JhengHei"/>
                <a:sym typeface="Microsoft JhengHei"/>
              </a:rPr>
              <a:t>例如</a:t>
            </a:r>
            <a:r>
              <a:rPr lang="en-US" altLang="zh-TW" sz="1400" b="0" dirty="0">
                <a:latin typeface="Microsoft JhengHei"/>
                <a:ea typeface="Microsoft JhengHei"/>
                <a:cs typeface="Microsoft JhengHei"/>
                <a:sym typeface="Microsoft JhengHei"/>
              </a:rPr>
              <a:t>: </a:t>
            </a:r>
            <a:r>
              <a:rPr lang="zh-TW" altLang="en-US" sz="1400" b="0" dirty="0">
                <a:latin typeface="Microsoft JhengHei"/>
                <a:ea typeface="Microsoft JhengHei"/>
                <a:cs typeface="Microsoft JhengHei"/>
                <a:sym typeface="Microsoft JhengHei"/>
              </a:rPr>
              <a:t>放學回家後的活動（做功課、洗澡、茶點等，當然不可以放學回家後立即上網）</a:t>
            </a:r>
          </a:p>
          <a:p>
            <a:pPr marL="914400" lvl="0" indent="-297180">
              <a:lnSpc>
                <a:spcPct val="95000"/>
              </a:lnSpc>
              <a:spcBef>
                <a:spcPts val="0"/>
              </a:spcBef>
              <a:buSzPts val="1080"/>
              <a:buFont typeface="Microsoft JhengHei"/>
              <a:buChar char="•"/>
            </a:pPr>
            <a:r>
              <a:rPr lang="zh-TW" altLang="en-US" sz="1570" b="0" dirty="0">
                <a:latin typeface="Microsoft JhengHei"/>
                <a:ea typeface="Microsoft JhengHei"/>
                <a:sym typeface="Microsoft JhengHei"/>
              </a:rPr>
              <a:t>這樣子女有參與感，自主感也比較高，效果會更好</a:t>
            </a:r>
          </a:p>
          <a:p>
            <a:pPr marL="457200" lvl="0" indent="-304800" algn="l" rtl="0">
              <a:lnSpc>
                <a:spcPct val="115000"/>
              </a:lnSpc>
              <a:spcBef>
                <a:spcPts val="0"/>
              </a:spcBef>
              <a:spcAft>
                <a:spcPts val="0"/>
              </a:spcAft>
              <a:buClr>
                <a:schemeClr val="dk1"/>
              </a:buClr>
              <a:buSzPts val="1200"/>
              <a:buFont typeface="Calibri"/>
              <a:buChar char="●"/>
            </a:pPr>
            <a:r>
              <a:rPr lang="zh-TW" sz="1200" dirty="0">
                <a:solidFill>
                  <a:schemeClr val="dk1"/>
                </a:solidFill>
              </a:rPr>
              <a:t>如果兒童發現自己遵守紀律，隨之而來是媽媽的忽視或沒有回應。久而久之，兒童會失去表現好行為的動機。 所以，若果孩子能自律遵守協議，家長應給予讚賞和鼓勵。</a:t>
            </a:r>
            <a:endParaRPr sz="1200" dirty="0">
              <a:solidFill>
                <a:schemeClr val="dk1"/>
              </a:solidFill>
            </a:endParaRPr>
          </a:p>
          <a:p>
            <a:pPr marL="0" lvl="0" indent="0" algn="l" rtl="0">
              <a:lnSpc>
                <a:spcPct val="115000"/>
              </a:lnSpc>
              <a:spcBef>
                <a:spcPts val="0"/>
              </a:spcBef>
              <a:spcAft>
                <a:spcPts val="0"/>
              </a:spcAft>
              <a:buNone/>
            </a:pPr>
            <a:endParaRPr sz="1200" dirty="0">
              <a:solidFill>
                <a:schemeClr val="dk1"/>
              </a:solidFill>
            </a:endParaRPr>
          </a:p>
          <a:p>
            <a:pPr marL="457200" lvl="0" indent="0" algn="l" rtl="0">
              <a:lnSpc>
                <a:spcPct val="115000"/>
              </a:lnSpc>
              <a:spcBef>
                <a:spcPts val="0"/>
              </a:spcBef>
              <a:spcAft>
                <a:spcPts val="0"/>
              </a:spcAft>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TW" sz="1200" dirty="0">
                <a:solidFill>
                  <a:schemeClr val="dk1"/>
                </a:solidFill>
              </a:rPr>
              <a:t>衛生署家庭健康服務（</a:t>
            </a:r>
            <a:r>
              <a:rPr lang="zh-TW" sz="1200" dirty="0">
                <a:solidFill>
                  <a:schemeClr val="dk1"/>
                </a:solidFill>
                <a:latin typeface="Calibri"/>
                <a:ea typeface="Calibri"/>
                <a:cs typeface="Calibri"/>
                <a:sym typeface="Calibri"/>
              </a:rPr>
              <a:t>2020</a:t>
            </a:r>
            <a:r>
              <a:rPr lang="zh-TW" sz="1200" dirty="0">
                <a:solidFill>
                  <a:schemeClr val="dk1"/>
                </a:solidFill>
              </a:rPr>
              <a:t>）。《學前兒童發展及行為處理 ── 幼師參考資料套》。香港：衛生署家庭健康服務。</a:t>
            </a:r>
            <a:br>
              <a:rPr lang="zh-TW" sz="1200" dirty="0">
                <a:solidFill>
                  <a:schemeClr val="dk1"/>
                </a:solidFill>
              </a:rPr>
            </a:br>
            <a:endParaRPr sz="1200" dirty="0">
              <a:solidFill>
                <a:schemeClr val="dk1"/>
              </a:solidFill>
            </a:endParaRPr>
          </a:p>
          <a:p>
            <a:pPr marL="0" lvl="0" indent="0" algn="l" rtl="0">
              <a:spcBef>
                <a:spcPts val="0"/>
              </a:spcBef>
              <a:spcAft>
                <a:spcPts val="0"/>
              </a:spcAft>
              <a:buNone/>
            </a:pPr>
            <a:endParaRPr sz="1200" b="1" dirty="0"/>
          </a:p>
          <a:p>
            <a:pPr marL="0" lvl="0" indent="0" algn="l" rtl="0">
              <a:spcBef>
                <a:spcPts val="0"/>
              </a:spcBef>
              <a:spcAft>
                <a:spcPts val="0"/>
              </a:spcAft>
              <a:buNone/>
            </a:pPr>
            <a:endParaRPr sz="1200" dirty="0"/>
          </a:p>
        </p:txBody>
      </p:sp>
      <p:sp>
        <p:nvSpPr>
          <p:cNvPr id="741" name="Google Shape;741;g37cf7eb4b25_0_53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B48BE-4F59-7CFD-D785-5713C09D8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809FE-B491-B741-564C-754CD7532291}"/>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49AEE4C6-4CF4-470C-59AF-0FC2D56BD5D7}"/>
              </a:ext>
            </a:extLst>
          </p:cNvPr>
          <p:cNvSpPr>
            <a:spLocks noGrp="1"/>
          </p:cNvSpPr>
          <p:nvPr>
            <p:ph type="body" idx="1"/>
          </p:nvPr>
        </p:nvSpPr>
        <p:spPr/>
        <p:txBody>
          <a:bodyPr/>
          <a:lstStyle/>
          <a:p>
            <a:pPr marL="158750" indent="0">
              <a:buNone/>
            </a:pPr>
            <a:endParaRPr lang="en-HK" b="1" u="sng" dirty="0">
              <a:solidFill>
                <a:schemeClr val="accent1">
                  <a:lumMod val="75000"/>
                </a:schemeClr>
              </a:solidFil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青少年的網絡使用習慣與心理特質</a:t>
            </a:r>
            <a:endParaRPr lang="zh-TW" altLang="en-US" sz="1100" b="0" i="0" u="none" strike="noStrike" cap="none" dirty="0">
              <a:solidFill>
                <a:schemeClr val="lt1"/>
              </a:solidFill>
              <a:latin typeface="Calibri"/>
              <a:ea typeface="Calibri"/>
              <a:cs typeface="Calibri"/>
              <a:sym typeface="Calibri"/>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b="1" u="none" dirty="0">
                <a:solidFill>
                  <a:schemeClr val="accent1">
                    <a:lumMod val="75000"/>
                  </a:schemeClr>
                </a:solidFill>
              </a:rPr>
              <a:t>引用新聞及研究數據</a:t>
            </a:r>
            <a:r>
              <a:rPr lang="zh-TW" altLang="en-US" sz="1100" b="1" dirty="0">
                <a:solidFill>
                  <a:schemeClr val="lt1"/>
                </a:solidFill>
                <a:latin typeface="Microsoft JhengHei"/>
                <a:ea typeface="Microsoft JhengHei"/>
                <a:cs typeface="Microsoft JhengHei"/>
                <a:sym typeface="Microsoft JhengHei"/>
              </a:rPr>
              <a:t>講解上網成癮日趨嚴重，亦是很多家長關心的議題</a:t>
            </a:r>
            <a:r>
              <a:rPr lang="zh-TW" altLang="zh-HK" sz="1100" b="0" dirty="0">
                <a:solidFill>
                  <a:schemeClr val="dk1"/>
                </a:solidFill>
                <a:latin typeface="Microsoft JhengHei"/>
                <a:ea typeface="Microsoft JhengHei"/>
                <a:cs typeface="Microsoft JhengHei"/>
                <a:sym typeface="Microsoft JhengHei"/>
              </a:rPr>
              <a:t>。</a:t>
            </a:r>
            <a:endParaRPr lang="en-HK" altLang="zh-TW" sz="1100" b="1" dirty="0">
              <a:solidFill>
                <a:schemeClr val="lt1"/>
              </a:solidFill>
              <a:latin typeface="Microsoft JhengHei"/>
              <a:ea typeface="Microsoft JhengHei"/>
              <a:cs typeface="Microsoft JhengHei"/>
              <a:sym typeface="Microsoft JhengHei"/>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sz="1100" b="1" dirty="0">
                <a:solidFill>
                  <a:schemeClr val="lt1"/>
                </a:solidFill>
                <a:latin typeface="Microsoft JhengHei"/>
                <a:ea typeface="Microsoft JhengHei"/>
                <a:cs typeface="Microsoft JhengHei"/>
                <a:sym typeface="Microsoft JhengHei"/>
              </a:rPr>
              <a:t>有多份研究指出沉迷上網不單止影響學業，也令學童嘅精神健康受損</a:t>
            </a:r>
            <a:r>
              <a:rPr lang="zh-TW" altLang="zh-HK" sz="1100" b="0" dirty="0">
                <a:solidFill>
                  <a:schemeClr val="dk1"/>
                </a:solidFill>
                <a:latin typeface="Microsoft JhengHei"/>
                <a:ea typeface="Microsoft JhengHei"/>
                <a:cs typeface="Microsoft JhengHei"/>
                <a:sym typeface="Microsoft JhengHei"/>
              </a:rPr>
              <a:t>。</a:t>
            </a:r>
            <a:endParaRPr lang="en-HK" altLang="zh-TW" sz="1100" b="1" dirty="0">
              <a:solidFill>
                <a:schemeClr val="lt1"/>
              </a:solidFill>
              <a:latin typeface="Microsoft JhengHei"/>
              <a:ea typeface="Microsoft JhengHei"/>
              <a:cs typeface="Microsoft JhengHei"/>
              <a:sym typeface="Microsoft JhengHe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altLang="zh-TW" sz="1100" b="1" dirty="0">
              <a:solidFill>
                <a:schemeClr val="lt1"/>
              </a:solidFill>
              <a:latin typeface="Microsoft JhengHei"/>
              <a:ea typeface="Microsoft JhengHei"/>
              <a:cs typeface="Microsoft JhengHei"/>
              <a:sym typeface="Microsoft JhengHei"/>
            </a:endParaRPr>
          </a:p>
          <a:p>
            <a:pPr marL="158750" indent="0">
              <a:buNone/>
            </a:pPr>
            <a:endParaRPr lang="en-HK" b="1" u="sng" dirty="0">
              <a:solidFill>
                <a:schemeClr val="accent1">
                  <a:lumMod val="75000"/>
                </a:schemeClr>
              </a:solidFill>
            </a:endParaRPr>
          </a:p>
          <a:p>
            <a:pPr marL="158750" indent="0">
              <a:buNone/>
            </a:pPr>
            <a:r>
              <a:rPr lang="zh-TW" altLang="en-US" b="1" u="sng" dirty="0">
                <a:solidFill>
                  <a:schemeClr val="accent1">
                    <a:lumMod val="75000"/>
                  </a:schemeClr>
                </a:solidFill>
              </a:rPr>
              <a:t>新聞</a:t>
            </a:r>
            <a:r>
              <a:rPr lang="en-HK" b="1" u="sng" dirty="0">
                <a:solidFill>
                  <a:schemeClr val="accent1">
                    <a:lumMod val="75000"/>
                  </a:schemeClr>
                </a:solidFill>
              </a:rPr>
              <a:t>#1 (</a:t>
            </a:r>
            <a:r>
              <a:rPr lang="zh-TW" altLang="en-US" b="1" u="sng" dirty="0">
                <a:solidFill>
                  <a:schemeClr val="accent1">
                    <a:lumMod val="75000"/>
                  </a:schemeClr>
                </a:solidFill>
              </a:rPr>
              <a:t>左</a:t>
            </a:r>
            <a:r>
              <a:rPr lang="en-HK" b="1" u="sng" dirty="0">
                <a:solidFill>
                  <a:schemeClr val="accent1">
                    <a:lumMod val="75000"/>
                  </a:schemeClr>
                </a:solidFill>
              </a:rPr>
              <a:t>)</a:t>
            </a:r>
          </a:p>
          <a:p>
            <a:pPr marL="457200" indent="-298450"/>
            <a:r>
              <a:rPr lang="zh-TW" altLang="en-US" b="1" dirty="0"/>
              <a:t>資料來源</a:t>
            </a:r>
            <a:r>
              <a:rPr lang="en-US" altLang="zh-TW" b="1" dirty="0"/>
              <a:t>︰</a:t>
            </a:r>
            <a:r>
              <a:rPr lang="zh-TW" altLang="en-US" b="1" dirty="0"/>
              <a:t>明報</a:t>
            </a:r>
            <a:r>
              <a:rPr lang="en-HK" b="1" dirty="0"/>
              <a:t> 10/7/2023</a:t>
            </a:r>
          </a:p>
          <a:p>
            <a:pPr marL="457200" indent="-298450"/>
            <a:r>
              <a:rPr lang="zh-TW" altLang="en-US" b="1" dirty="0"/>
              <a:t>標題</a:t>
            </a:r>
            <a:r>
              <a:rPr lang="en-HK" altLang="zh-TW" b="1" dirty="0"/>
              <a:t>: </a:t>
            </a:r>
            <a:r>
              <a:rPr lang="zh-TW" altLang="en-US" b="1" dirty="0"/>
              <a:t>調查指三成受訪學生「狂打機」　學者：打機成癮與精神健康問題有關聯</a:t>
            </a:r>
            <a:endParaRPr lang="en-HK" altLang="zh-TW" b="1" dirty="0"/>
          </a:p>
          <a:p>
            <a:pPr marL="914400" lvl="1" indent="-298450"/>
            <a:r>
              <a:rPr lang="zh-TW" altLang="en-US" dirty="0"/>
              <a:t>原文網址：</a:t>
            </a:r>
            <a:r>
              <a:rPr lang="en-HK" sz="900" dirty="0"/>
              <a:t>https://news.mingpao.com/ins/%E6%B8%AF%E8%81%9E/article/20230710/s00001/1688973340127</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b="1" u="sng" dirty="0">
                <a:solidFill>
                  <a:schemeClr val="accent1">
                    <a:lumMod val="75000"/>
                  </a:schemeClr>
                </a:solidFill>
              </a:rPr>
              <a:t>新聞</a:t>
            </a:r>
            <a:r>
              <a:rPr lang="en-HK" b="1" u="sng" dirty="0">
                <a:solidFill>
                  <a:schemeClr val="accent1">
                    <a:lumMod val="75000"/>
                  </a:schemeClr>
                </a:solidFill>
              </a:rPr>
              <a:t> #2 (</a:t>
            </a:r>
            <a:r>
              <a:rPr lang="zh-TW" altLang="en-US" b="1" u="sng" dirty="0">
                <a:solidFill>
                  <a:schemeClr val="accent1">
                    <a:lumMod val="75000"/>
                  </a:schemeClr>
                </a:solidFill>
              </a:rPr>
              <a:t>右</a:t>
            </a:r>
            <a:r>
              <a:rPr lang="en-HK" b="1" u="sng" dirty="0">
                <a:solidFill>
                  <a:schemeClr val="accent1">
                    <a:lumMod val="75000"/>
                  </a:schemeClr>
                </a:solidFill>
              </a:rPr>
              <a: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b="1" dirty="0"/>
              <a:t>資料來源</a:t>
            </a:r>
            <a:r>
              <a:rPr lang="en-US" altLang="zh-TW" b="1" dirty="0"/>
              <a:t>︰</a:t>
            </a:r>
            <a:r>
              <a:rPr lang="en-HK" b="1" dirty="0">
                <a:solidFill>
                  <a:schemeClr val="accent1">
                    <a:lumMod val="75000"/>
                  </a:schemeClr>
                </a:solidFill>
              </a:rPr>
              <a:t>Ohpama.com</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b="1" dirty="0"/>
              <a:t>標題</a:t>
            </a:r>
            <a:r>
              <a:rPr lang="en-HK" altLang="zh-TW" sz="1100" b="1" i="0" u="none" strike="noStrike" cap="none" dirty="0">
                <a:solidFill>
                  <a:schemeClr val="accent1">
                    <a:lumMod val="75000"/>
                  </a:schemeClr>
                </a:solidFill>
                <a:effectLst/>
                <a:latin typeface="Arial"/>
                <a:ea typeface="Arial"/>
                <a:cs typeface="Arial"/>
                <a:sym typeface="Arial"/>
              </a:rPr>
              <a:t>: </a:t>
            </a:r>
            <a:r>
              <a:rPr lang="zh-TW" altLang="en-US" sz="1100" b="1" i="0" u="none" strike="noStrike" cap="none" dirty="0">
                <a:solidFill>
                  <a:schemeClr val="accent1">
                    <a:lumMod val="75000"/>
                  </a:schemeClr>
                </a:solidFill>
                <a:effectLst/>
                <a:latin typeface="Arial"/>
                <a:ea typeface="Arial"/>
                <a:cs typeface="Arial"/>
                <a:sym typeface="Arial"/>
              </a:rPr>
              <a:t>中學生打機行為調查研究結果 逾半受訪學生認沉迷打機 三成達沉迷成癮程度</a:t>
            </a:r>
            <a:endParaRPr lang="en-HK" altLang="zh-TW" sz="1100" b="1" i="0" u="none" strike="noStrike" cap="none" dirty="0">
              <a:solidFill>
                <a:schemeClr val="accent1">
                  <a:lumMod val="75000"/>
                </a:schemeClr>
              </a:solidFill>
              <a:effectLst/>
              <a:latin typeface="Arial"/>
              <a:ea typeface="Arial"/>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tabLst/>
              <a:defRPr/>
            </a:pPr>
            <a:r>
              <a:rPr lang="zh-TW" altLang="en-US" dirty="0"/>
              <a:t>原文網址：</a:t>
            </a:r>
            <a:r>
              <a:rPr lang="en-HK" dirty="0"/>
              <a:t>https://www.ohpama.com/923125/%e7%94%9f%e6%b4%bb%e7%86%b1%e8%a9%b1/%e7%94%9f%e6%b4%bb%e7%86%b1%e8%a9%b1/%e4%b8%ad%e5%ad%b8%e7%94%9f-%e6%89%93%e6%a9%9f-%e8%aa%bf%e6%9f%a5-%e6%b2%89%e8%bf%b7%e6%89%93%e6%a9%9f-%e6%89%93%e6%a9%9f%e6%88%90%e7%99%ae/?utm_source=singtaoheadline&amp;utm_medium=app&amp;utm_campaign=923125</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dirty="0"/>
          </a:p>
          <a:p>
            <a:pPr marL="158750" indent="0">
              <a:buNone/>
            </a:pPr>
            <a:endParaRPr lang="en-HK" dirty="0"/>
          </a:p>
          <a:p>
            <a:pPr marL="158750" indent="0">
              <a:buNone/>
            </a:pPr>
            <a:endParaRPr lang="en-HK" altLang="zh-TW" dirty="0"/>
          </a:p>
          <a:p>
            <a:pPr marL="158750" indent="0">
              <a:buNone/>
            </a:pPr>
            <a:endParaRPr lang="en-HK" dirty="0"/>
          </a:p>
        </p:txBody>
      </p:sp>
    </p:spTree>
    <p:extLst>
      <p:ext uri="{BB962C8B-B14F-4D97-AF65-F5344CB8AC3E}">
        <p14:creationId xmlns:p14="http://schemas.microsoft.com/office/powerpoint/2010/main" val="2417250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37cf7eb4b25_2_48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37cf7eb4b25_2_48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1" name="Google Shape;751;g37cf7eb4b25_2_483: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7cf7eb4b25_0_536: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dirty="0"/>
          </a:p>
          <a:p>
            <a:pPr lvl="0"/>
            <a:r>
              <a:rPr lang="zh-TW" altLang="en-US" sz="1200" b="0" i="0" u="none" strike="noStrike" cap="none" dirty="0">
                <a:solidFill>
                  <a:srgbClr val="000000"/>
                </a:solidFill>
                <a:effectLst/>
                <a:latin typeface="Arial"/>
                <a:ea typeface="Arial"/>
                <a:cs typeface="Arial"/>
                <a:sym typeface="Arial"/>
              </a:rPr>
              <a:t>要處理上網成癮，家長應多了解子女沉迷上網背後的原因 </a:t>
            </a:r>
            <a:endParaRPr lang="en-HK" altLang="zh-HK" sz="1200" b="0" i="0" u="none" strike="noStrike" cap="none" dirty="0">
              <a:solidFill>
                <a:srgbClr val="000000"/>
              </a:solidFill>
              <a:effectLst/>
              <a:latin typeface="Arial"/>
              <a:ea typeface="Arial"/>
              <a:cs typeface="Arial"/>
              <a:sym typeface="Arial"/>
            </a:endParaRPr>
          </a:p>
          <a:p>
            <a:pPr lvl="0"/>
            <a:r>
              <a:rPr lang="zh-TW" altLang="en-US" sz="1200" b="0" i="0" u="none" strike="noStrike" cap="none" dirty="0">
                <a:solidFill>
                  <a:srgbClr val="000000"/>
                </a:solidFill>
                <a:effectLst/>
                <a:latin typeface="Arial"/>
                <a:ea typeface="Arial"/>
                <a:cs typeface="Arial"/>
                <a:sym typeface="Arial"/>
              </a:rPr>
              <a:t>上網成癮：時間並不是唯一的指標。要多留意子女日常生活中會否因上網而忽略生活各方面如社交、學業 、飲食等 </a:t>
            </a:r>
            <a:endParaRPr lang="en-HK" altLang="zh-HK" sz="1200" b="0" i="0" u="none" strike="noStrike" cap="none" dirty="0">
              <a:solidFill>
                <a:srgbClr val="000000"/>
              </a:solidFill>
              <a:effectLst/>
              <a:latin typeface="Arial"/>
              <a:ea typeface="Arial"/>
              <a:cs typeface="Arial"/>
              <a:sym typeface="Arial"/>
            </a:endParaRPr>
          </a:p>
          <a:p>
            <a:pPr lvl="0"/>
            <a:r>
              <a:rPr lang="zh-TW" altLang="en-US" sz="1200" b="0" i="0" u="none" strike="noStrike" cap="none" dirty="0">
                <a:solidFill>
                  <a:srgbClr val="000000"/>
                </a:solidFill>
                <a:effectLst/>
                <a:latin typeface="Arial"/>
                <a:ea typeface="Arial"/>
                <a:cs typeface="Arial"/>
                <a:sym typeface="Arial"/>
              </a:rPr>
              <a:t>當與子女討論螢幕時間時，要多肯定子女的感受（如：打機對於他們所提供的情緒價值），避免用責備或批評等方式去單方面說服子女，避免一刀切禁止打機</a:t>
            </a:r>
            <a:endParaRPr lang="en-HK" altLang="zh-HK" sz="1200" b="0" i="0" u="none" strike="noStrike" cap="none" dirty="0">
              <a:solidFill>
                <a:srgbClr val="000000"/>
              </a:solidFill>
              <a:effectLst/>
              <a:latin typeface="Arial"/>
              <a:ea typeface="Arial"/>
              <a:cs typeface="Arial"/>
              <a:sym typeface="Arial"/>
            </a:endParaRPr>
          </a:p>
          <a:p>
            <a:pPr lvl="0"/>
            <a:r>
              <a:rPr lang="zh-TW" altLang="en-US" sz="1200" b="0" i="0" u="none" strike="noStrike" cap="none" dirty="0">
                <a:solidFill>
                  <a:srgbClr val="000000"/>
                </a:solidFill>
                <a:effectLst/>
                <a:latin typeface="Arial"/>
                <a:ea typeface="Arial"/>
                <a:cs typeface="Arial"/>
                <a:sym typeface="Arial"/>
              </a:rPr>
              <a:t>多用協商方式一起制定並重組日常生活時間表，打破舊有上網習慣</a:t>
            </a:r>
            <a:endParaRPr lang="en-HK" altLang="zh-HK"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sz="1200" dirty="0"/>
          </a:p>
        </p:txBody>
      </p:sp>
      <p:sp>
        <p:nvSpPr>
          <p:cNvPr id="741" name="Google Shape;741;g37cf7eb4b25_0_53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5342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37cf7eb4b25_2_48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37cf7eb4b25_2_48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1" name="Google Shape;751;g37cf7eb4b25_2_483: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52</a:t>
            </a:fld>
            <a:endParaRPr/>
          </a:p>
        </p:txBody>
      </p:sp>
    </p:spTree>
    <p:extLst>
      <p:ext uri="{BB962C8B-B14F-4D97-AF65-F5344CB8AC3E}">
        <p14:creationId xmlns:p14="http://schemas.microsoft.com/office/powerpoint/2010/main" val="35775500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38aedab38cb_0_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g38aedab38cb_0_5:notes"/>
          <p:cNvSpPr txBox="1">
            <a:spLocks noGrp="1"/>
          </p:cNvSpPr>
          <p:nvPr>
            <p:ph type="body" idx="1"/>
          </p:nvPr>
        </p:nvSpPr>
        <p:spPr>
          <a:xfrm>
            <a:off x="679768" y="4777196"/>
            <a:ext cx="5438140" cy="390877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61" name="Google Shape;761;g38aedab38cb_0_5:notes"/>
          <p:cNvSpPr txBox="1">
            <a:spLocks noGrp="1"/>
          </p:cNvSpPr>
          <p:nvPr>
            <p:ph type="sldNum" idx="12"/>
          </p:nvPr>
        </p:nvSpPr>
        <p:spPr>
          <a:xfrm>
            <a:off x="3850444" y="9428585"/>
            <a:ext cx="2945659" cy="49796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7cf7eb4b25_2_492: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0" name="Google Shape;770;g37cf7eb4b25_2_49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37cf7eb4b25_2_49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g37cf7eb4b25_2_498: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78" name="Google Shape;778;g37cf7eb4b25_2_498: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37cf7eb4b25_2_507: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g37cf7eb4b25_2_507: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88" name="Google Shape;788;g37cf7eb4b25_2_507: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7cf7eb4b25_0_579: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1200" b="1" dirty="0"/>
              <a:t>資料來源</a:t>
            </a:r>
            <a:r>
              <a:rPr lang="zh-TW" sz="1200" dirty="0"/>
              <a:t>: </a:t>
            </a:r>
            <a:r>
              <a:rPr lang="zh-TW" sz="1200" b="1" u="sng" dirty="0">
                <a:solidFill>
                  <a:schemeClr val="hlink"/>
                </a:solidFill>
                <a:hlinkClick r:id="rId3"/>
              </a:rPr>
              <a:t>https://www.hkfws.org.hk/news/press-release/20240206</a:t>
            </a:r>
            <a:endParaRPr sz="1200" b="1" u="sng" dirty="0">
              <a:solidFill>
                <a:schemeClr val="hlink"/>
              </a:solidFill>
            </a:endParaRPr>
          </a:p>
          <a:p>
            <a:pPr marL="0" lvl="0" indent="0" algn="l" rtl="0">
              <a:lnSpc>
                <a:spcPct val="90000"/>
              </a:lnSpc>
              <a:spcBef>
                <a:spcPts val="0"/>
              </a:spcBef>
              <a:spcAft>
                <a:spcPts val="0"/>
              </a:spcAft>
              <a:buNone/>
            </a:pPr>
            <a:r>
              <a:rPr lang="zh-TW" sz="1200" dirty="0">
                <a:solidFill>
                  <a:schemeClr val="dk1"/>
                </a:solidFill>
                <a:latin typeface="Calibri"/>
                <a:ea typeface="Calibri"/>
                <a:cs typeface="Calibri"/>
                <a:sym typeface="Calibri"/>
              </a:rPr>
              <a:t>香港學童網絡遊戲成癮研究 2024 </a:t>
            </a:r>
            <a:r>
              <a:rPr lang="en-US" altLang="zh-TW" sz="1200" dirty="0">
                <a:solidFill>
                  <a:schemeClr val="dk1"/>
                </a:solidFill>
                <a:latin typeface="Calibri"/>
                <a:ea typeface="Calibri"/>
                <a:cs typeface="Calibri"/>
                <a:sym typeface="Calibri"/>
              </a:rPr>
              <a:t>–</a:t>
            </a:r>
            <a:r>
              <a:rPr lang="zh-TW" sz="1200" dirty="0">
                <a:solidFill>
                  <a:schemeClr val="dk1"/>
                </a:solidFill>
                <a:latin typeface="Calibri"/>
                <a:ea typeface="Calibri"/>
                <a:cs typeface="Calibri"/>
                <a:sym typeface="Calibri"/>
              </a:rPr>
              <a:t> </a:t>
            </a:r>
            <a:r>
              <a:rPr lang="zh-TW" altLang="en-US" sz="1200" dirty="0">
                <a:solidFill>
                  <a:schemeClr val="dk1"/>
                </a:solidFill>
                <a:latin typeface="Calibri"/>
                <a:ea typeface="Calibri"/>
                <a:cs typeface="Calibri"/>
                <a:sym typeface="Calibri"/>
              </a:rPr>
              <a:t>香港</a:t>
            </a:r>
            <a:r>
              <a:rPr lang="zh-TW" sz="1200" dirty="0">
                <a:solidFill>
                  <a:schemeClr val="dk1"/>
                </a:solidFill>
                <a:latin typeface="Calibri"/>
                <a:ea typeface="Calibri"/>
                <a:cs typeface="Calibri"/>
                <a:sym typeface="Calibri"/>
              </a:rPr>
              <a:t>家</a:t>
            </a:r>
            <a:r>
              <a:rPr lang="zh-TW" altLang="en-US" sz="1200" dirty="0">
                <a:solidFill>
                  <a:schemeClr val="dk1"/>
                </a:solidFill>
                <a:latin typeface="Calibri"/>
                <a:ea typeface="Calibri"/>
                <a:cs typeface="Calibri"/>
                <a:sym typeface="Calibri"/>
              </a:rPr>
              <a:t>庭</a:t>
            </a:r>
            <a:r>
              <a:rPr lang="zh-TW" sz="1200" dirty="0">
                <a:solidFill>
                  <a:schemeClr val="dk1"/>
                </a:solidFill>
                <a:latin typeface="Calibri"/>
                <a:ea typeface="Calibri"/>
                <a:cs typeface="Calibri"/>
                <a:sym typeface="Calibri"/>
              </a:rPr>
              <a:t>福</a:t>
            </a:r>
            <a:r>
              <a:rPr lang="zh-TW" altLang="en-US" sz="1200" dirty="0">
                <a:solidFill>
                  <a:schemeClr val="dk1"/>
                </a:solidFill>
                <a:latin typeface="Calibri"/>
                <a:ea typeface="Calibri"/>
                <a:cs typeface="Calibri"/>
                <a:sym typeface="Calibri"/>
              </a:rPr>
              <a:t>利</a:t>
            </a:r>
            <a:r>
              <a:rPr lang="zh-TW" sz="1200" dirty="0">
                <a:solidFill>
                  <a:schemeClr val="dk1"/>
                </a:solidFill>
                <a:latin typeface="Calibri"/>
                <a:ea typeface="Calibri"/>
                <a:cs typeface="Calibri"/>
                <a:sym typeface="Calibri"/>
              </a:rPr>
              <a:t>會與香港中文大學賽馬會公共衞生及基層醫療學院</a:t>
            </a:r>
            <a:br>
              <a:rPr lang="zh-TW" sz="1200" dirty="0">
                <a:solidFill>
                  <a:schemeClr val="dk1"/>
                </a:solidFill>
                <a:latin typeface="Calibri"/>
                <a:ea typeface="Calibri"/>
                <a:cs typeface="Calibri"/>
                <a:sym typeface="Calibri"/>
              </a:rPr>
            </a:br>
            <a:br>
              <a:rPr lang="zh-TW" sz="1200" dirty="0">
                <a:solidFill>
                  <a:schemeClr val="dk1"/>
                </a:solidFill>
                <a:latin typeface="Calibri"/>
                <a:ea typeface="Calibri"/>
                <a:cs typeface="Calibri"/>
                <a:sym typeface="Calibri"/>
              </a:rPr>
            </a:br>
            <a:r>
              <a:rPr lang="zh-TW" sz="1200" b="1" dirty="0">
                <a:solidFill>
                  <a:schemeClr val="dk1"/>
                </a:solidFill>
                <a:latin typeface="Microsoft JhengHei"/>
                <a:ea typeface="Microsoft JhengHei"/>
                <a:cs typeface="Microsoft JhengHei"/>
                <a:sym typeface="Microsoft JhengHei"/>
              </a:rPr>
              <a:t>4,285名中一至中六學生的數據</a:t>
            </a:r>
            <a:endParaRPr sz="1200" b="1" dirty="0">
              <a:solidFill>
                <a:schemeClr val="dk1"/>
              </a:solidFill>
              <a:latin typeface="Microsoft JhengHei"/>
              <a:ea typeface="Microsoft JhengHei"/>
              <a:cs typeface="Microsoft JhengHei"/>
              <a:sym typeface="Microsoft JhengHei"/>
            </a:endParaRPr>
          </a:p>
          <a:p>
            <a:pPr marL="457200" lvl="0" indent="-304800" algn="l" rtl="0">
              <a:lnSpc>
                <a:spcPct val="90000"/>
              </a:lnSpc>
              <a:spcBef>
                <a:spcPts val="0"/>
              </a:spcBef>
              <a:spcAft>
                <a:spcPts val="0"/>
              </a:spcAft>
              <a:buClr>
                <a:schemeClr val="dk1"/>
              </a:buClr>
              <a:buSzPts val="1200"/>
              <a:buFont typeface="Microsoft JhengHei"/>
              <a:buChar char="•"/>
            </a:pPr>
            <a:r>
              <a:rPr lang="zh-TW" sz="1200" b="0" dirty="0">
                <a:solidFill>
                  <a:schemeClr val="dk1"/>
                </a:solidFill>
                <a:latin typeface="Microsoft JhengHei"/>
                <a:ea typeface="Microsoft JhengHei"/>
                <a:cs typeface="Microsoft JhengHei"/>
                <a:sym typeface="Microsoft JhengHei"/>
              </a:rPr>
              <a:t>約有</a:t>
            </a:r>
            <a:r>
              <a:rPr lang="zh-TW" sz="1200" b="0" dirty="0">
                <a:solidFill>
                  <a:srgbClr val="C00000"/>
                </a:solidFill>
                <a:latin typeface="Microsoft JhengHei"/>
                <a:ea typeface="Microsoft JhengHei"/>
                <a:cs typeface="Microsoft JhengHei"/>
                <a:sym typeface="Microsoft JhengHei"/>
              </a:rPr>
              <a:t>11.8%的</a:t>
            </a:r>
            <a:r>
              <a:rPr lang="zh-TW" sz="1200" b="0" dirty="0">
                <a:solidFill>
                  <a:schemeClr val="dk1"/>
                </a:solidFill>
                <a:latin typeface="Microsoft JhengHei"/>
                <a:ea typeface="Microsoft JhengHei"/>
                <a:cs typeface="Microsoft JhengHei"/>
                <a:sym typeface="Microsoft JhengHei"/>
              </a:rPr>
              <a:t>學童存在</a:t>
            </a:r>
            <a:r>
              <a:rPr lang="zh-TW" sz="1200" b="0" dirty="0">
                <a:solidFill>
                  <a:srgbClr val="C00000"/>
                </a:solidFill>
                <a:latin typeface="Microsoft JhengHei"/>
                <a:ea typeface="Microsoft JhengHei"/>
                <a:cs typeface="Microsoft JhengHei"/>
                <a:sym typeface="Microsoft JhengHei"/>
              </a:rPr>
              <a:t>網絡遊戲成癮</a:t>
            </a:r>
            <a:r>
              <a:rPr lang="zh-TW" altLang="en-US" sz="2000" b="0" i="0" dirty="0">
                <a:solidFill>
                  <a:srgbClr val="3E484F"/>
                </a:solidFill>
                <a:effectLst/>
                <a:latin typeface="NotoSansHK"/>
              </a:rPr>
              <a:t>問題</a:t>
            </a:r>
            <a:r>
              <a:rPr lang="zh-TW" sz="1200" b="0" dirty="0">
                <a:solidFill>
                  <a:schemeClr val="dk1"/>
                </a:solidFill>
                <a:latin typeface="Microsoft JhengHei"/>
                <a:ea typeface="Microsoft JhengHei"/>
                <a:cs typeface="Microsoft JhengHei"/>
                <a:sym typeface="Microsoft JhengHei"/>
              </a:rPr>
              <a:t>，</a:t>
            </a:r>
            <a:r>
              <a:rPr lang="zh-TW" sz="1200" b="0" dirty="0">
                <a:solidFill>
                  <a:srgbClr val="C00000"/>
                </a:solidFill>
                <a:latin typeface="Microsoft JhengHei"/>
                <a:ea typeface="Microsoft JhengHei"/>
                <a:cs typeface="Microsoft JhengHei"/>
                <a:sym typeface="Microsoft JhengHei"/>
              </a:rPr>
              <a:t>男性比例是女性的兩倍</a:t>
            </a:r>
            <a:r>
              <a:rPr lang="zh-TW" sz="1200" b="0" dirty="0">
                <a:solidFill>
                  <a:schemeClr val="dk1"/>
                </a:solidFill>
                <a:latin typeface="Microsoft JhengHei"/>
                <a:ea typeface="Microsoft JhengHei"/>
                <a:cs typeface="Microsoft JhengHei"/>
                <a:sym typeface="Microsoft JhengHei"/>
              </a:rPr>
              <a:t>，從心理疾患的角度來看，這數據顯示比合理範圍（約為3～4%）超出約3倍。</a:t>
            </a:r>
            <a:endParaRPr sz="1200" b="0" dirty="0">
              <a:solidFill>
                <a:schemeClr val="dk1"/>
              </a:solidFill>
              <a:latin typeface="Microsoft JhengHei"/>
              <a:ea typeface="Microsoft JhengHei"/>
              <a:cs typeface="Microsoft JhengHei"/>
              <a:sym typeface="Microsoft JhengHei"/>
            </a:endParaRPr>
          </a:p>
          <a:p>
            <a:pPr marL="457200" lvl="0" indent="-304800" algn="l" rtl="0">
              <a:lnSpc>
                <a:spcPct val="90000"/>
              </a:lnSpc>
              <a:spcBef>
                <a:spcPts val="0"/>
              </a:spcBef>
              <a:spcAft>
                <a:spcPts val="0"/>
              </a:spcAft>
              <a:buClr>
                <a:schemeClr val="dk1"/>
              </a:buClr>
              <a:buSzPts val="1200"/>
              <a:buFont typeface="Microsoft JhengHei"/>
              <a:buChar char="•"/>
            </a:pPr>
            <a:r>
              <a:rPr lang="zh-TW" sz="1200" b="0" dirty="0">
                <a:solidFill>
                  <a:schemeClr val="dk1"/>
                </a:solidFill>
                <a:latin typeface="Microsoft JhengHei"/>
                <a:ea typeface="Microsoft JhengHei"/>
                <a:cs typeface="Microsoft JhengHei"/>
                <a:sym typeface="Microsoft JhengHei"/>
              </a:rPr>
              <a:t>有</a:t>
            </a:r>
            <a:r>
              <a:rPr lang="zh-TW" sz="1200" b="0" dirty="0">
                <a:solidFill>
                  <a:srgbClr val="C00000"/>
                </a:solidFill>
                <a:latin typeface="Microsoft JhengHei"/>
                <a:ea typeface="Microsoft JhengHei"/>
                <a:cs typeface="Microsoft JhengHei"/>
                <a:sym typeface="Microsoft JhengHei"/>
              </a:rPr>
              <a:t>36.2％</a:t>
            </a:r>
            <a:r>
              <a:rPr lang="zh-TW" altLang="en-US" sz="2000" b="0" i="0" dirty="0">
                <a:solidFill>
                  <a:srgbClr val="3E484F"/>
                </a:solidFill>
                <a:effectLst/>
                <a:latin typeface="NotoSansHK"/>
              </a:rPr>
              <a:t>的學童</a:t>
            </a:r>
            <a:r>
              <a:rPr lang="zh-TW" sz="1200" b="0" dirty="0">
                <a:solidFill>
                  <a:srgbClr val="C00000"/>
                </a:solidFill>
                <a:latin typeface="Microsoft JhengHei"/>
                <a:ea typeface="Microsoft JhengHei"/>
                <a:cs typeface="Microsoft JhengHei"/>
                <a:sym typeface="Microsoft JhengHei"/>
              </a:rPr>
              <a:t>每天花費3小時或更長</a:t>
            </a:r>
            <a:r>
              <a:rPr lang="zh-TW" sz="1200" b="0" dirty="0">
                <a:solidFill>
                  <a:schemeClr val="dk1"/>
                </a:solidFill>
                <a:latin typeface="Microsoft JhengHei"/>
                <a:ea typeface="Microsoft JhengHei"/>
                <a:cs typeface="Microsoft JhengHei"/>
                <a:sym typeface="Microsoft JhengHei"/>
              </a:rPr>
              <a:t>的時間在網絡遊戲上</a:t>
            </a:r>
            <a:r>
              <a:rPr lang="zh-TW" altLang="zh-HK" sz="1200" b="0" dirty="0">
                <a:solidFill>
                  <a:schemeClr val="dk1"/>
                </a:solidFill>
                <a:latin typeface="Microsoft JhengHei"/>
                <a:ea typeface="Microsoft JhengHei"/>
                <a:cs typeface="Microsoft JhengHei"/>
                <a:sym typeface="Microsoft JhengHei"/>
              </a:rPr>
              <a:t>。</a:t>
            </a:r>
            <a:endParaRPr sz="1200" b="0" dirty="0">
              <a:solidFill>
                <a:schemeClr val="dk1"/>
              </a:solidFill>
              <a:latin typeface="Microsoft JhengHei"/>
              <a:ea typeface="Microsoft JhengHei"/>
              <a:cs typeface="Microsoft JhengHei"/>
              <a:sym typeface="Microsoft JhengHei"/>
            </a:endParaRPr>
          </a:p>
          <a:p>
            <a:pPr marL="914400" lvl="1" indent="-304800" algn="l" rtl="0">
              <a:lnSpc>
                <a:spcPct val="90000"/>
              </a:lnSpc>
              <a:spcBef>
                <a:spcPts val="0"/>
              </a:spcBef>
              <a:spcAft>
                <a:spcPts val="0"/>
              </a:spcAft>
              <a:buClr>
                <a:schemeClr val="dk1"/>
              </a:buClr>
              <a:buSzPts val="1200"/>
              <a:buFont typeface="Microsoft JhengHei"/>
              <a:buChar char="•"/>
            </a:pPr>
            <a:r>
              <a:rPr lang="zh-TW" sz="1200" b="0" dirty="0">
                <a:solidFill>
                  <a:schemeClr val="dk1"/>
                </a:solidFill>
                <a:latin typeface="Microsoft JhengHei"/>
                <a:ea typeface="Microsoft JhengHei"/>
                <a:cs typeface="Microsoft JhengHei"/>
                <a:sym typeface="Microsoft JhengHei"/>
              </a:rPr>
              <a:t>這導致他們缺乏時間專注於學業、運動或培養其他興趣，情況令人擔憂</a:t>
            </a:r>
            <a:r>
              <a:rPr lang="zh-TW" altLang="zh-HK" sz="1200" b="0" dirty="0">
                <a:solidFill>
                  <a:schemeClr val="dk1"/>
                </a:solidFill>
                <a:latin typeface="Microsoft JhengHei"/>
                <a:ea typeface="Microsoft JhengHei"/>
                <a:cs typeface="Microsoft JhengHei"/>
                <a:sym typeface="Microsoft JhengHei"/>
              </a:rPr>
              <a:t>。</a:t>
            </a:r>
            <a:endParaRPr sz="1200" b="0" dirty="0">
              <a:solidFill>
                <a:schemeClr val="dk1"/>
              </a:solidFill>
              <a:latin typeface="Microsoft JhengHei"/>
              <a:ea typeface="Microsoft JhengHei"/>
              <a:cs typeface="Microsoft JhengHei"/>
              <a:sym typeface="Microsoft JhengHei"/>
            </a:endParaRPr>
          </a:p>
          <a:p>
            <a:pPr marL="457200" lvl="0" indent="0" algn="l" rtl="0">
              <a:lnSpc>
                <a:spcPct val="90000"/>
              </a:lnSpc>
              <a:spcBef>
                <a:spcPts val="0"/>
              </a:spcBef>
              <a:spcAft>
                <a:spcPts val="0"/>
              </a:spcAft>
              <a:buClr>
                <a:schemeClr val="dk1"/>
              </a:buClr>
              <a:buSzPts val="1100"/>
              <a:buFont typeface="Arial"/>
              <a:buNone/>
            </a:pPr>
            <a:endParaRPr sz="1200" b="1" dirty="0">
              <a:solidFill>
                <a:schemeClr val="dk1"/>
              </a:solidFill>
              <a:latin typeface="Microsoft JhengHei"/>
              <a:ea typeface="Microsoft JhengHei"/>
              <a:cs typeface="Microsoft JhengHei"/>
              <a:sym typeface="Microsoft JhengHei"/>
            </a:endParaRPr>
          </a:p>
          <a:p>
            <a:pPr marL="457200" lvl="0" indent="-304800" algn="l" rtl="0">
              <a:lnSpc>
                <a:spcPct val="90000"/>
              </a:lnSpc>
              <a:spcBef>
                <a:spcPts val="0"/>
              </a:spcBef>
              <a:spcAft>
                <a:spcPts val="0"/>
              </a:spcAft>
              <a:buClr>
                <a:schemeClr val="dk1"/>
              </a:buClr>
              <a:buSzPts val="1200"/>
              <a:buFont typeface="Microsoft JhengHei"/>
              <a:buChar char="•"/>
            </a:pPr>
            <a:r>
              <a:rPr lang="zh-TW" sz="1200" b="1" dirty="0">
                <a:solidFill>
                  <a:schemeClr val="dk1"/>
                </a:solidFill>
                <a:latin typeface="Microsoft JhengHei"/>
                <a:ea typeface="Microsoft JhengHei"/>
                <a:cs typeface="Microsoft JhengHei"/>
                <a:sym typeface="Microsoft JhengHei"/>
              </a:rPr>
              <a:t>網絡遊戲成癮  使學童精神健康受損</a:t>
            </a:r>
            <a:endParaRPr sz="1200" b="1" dirty="0">
              <a:solidFill>
                <a:schemeClr val="dk1"/>
              </a:solidFill>
              <a:latin typeface="Microsoft JhengHei"/>
              <a:ea typeface="Microsoft JhengHei"/>
              <a:cs typeface="Microsoft JhengHei"/>
              <a:sym typeface="Microsoft JhengHei"/>
            </a:endParaRPr>
          </a:p>
          <a:p>
            <a:pPr marL="914400" marR="0" lvl="1" indent="-304800" algn="l" defTabSz="914400" rtl="0" eaLnBrk="1" fontAlgn="auto" latinLnBrk="0" hangingPunct="1">
              <a:lnSpc>
                <a:spcPct val="90000"/>
              </a:lnSpc>
              <a:spcBef>
                <a:spcPts val="0"/>
              </a:spcBef>
              <a:spcAft>
                <a:spcPts val="0"/>
              </a:spcAft>
              <a:buClr>
                <a:schemeClr val="dk1"/>
              </a:buClr>
              <a:buSzPts val="1200"/>
              <a:buFont typeface="Microsoft JhengHei"/>
              <a:buChar char="•"/>
              <a:tabLst/>
              <a:defRPr/>
            </a:pPr>
            <a:r>
              <a:rPr lang="zh-TW" sz="1200" b="0" dirty="0">
                <a:solidFill>
                  <a:schemeClr val="dk1"/>
                </a:solidFill>
                <a:latin typeface="Microsoft JhengHei"/>
                <a:ea typeface="Microsoft JhengHei"/>
                <a:cs typeface="Microsoft JhengHei"/>
                <a:sym typeface="Microsoft JhengHei"/>
              </a:rPr>
              <a:t>在網絡遊戲成癮學童中</a:t>
            </a:r>
            <a:r>
              <a:rPr lang="en-US" altLang="zh-TW" sz="1200" b="0" dirty="0">
                <a:solidFill>
                  <a:schemeClr val="dk1"/>
                </a:solidFill>
                <a:latin typeface="Microsoft JhengHei"/>
                <a:ea typeface="Microsoft JhengHei"/>
                <a:cs typeface="Microsoft JhengHei"/>
                <a:sym typeface="Microsoft JhengHei"/>
              </a:rPr>
              <a:t>︰</a:t>
            </a:r>
            <a:r>
              <a:rPr lang="zh-TW" sz="1200" b="0" dirty="0">
                <a:solidFill>
                  <a:schemeClr val="dk1"/>
                </a:solidFill>
                <a:latin typeface="Microsoft JhengHei"/>
                <a:ea typeface="Microsoft JhengHei"/>
                <a:cs typeface="Microsoft JhengHei"/>
                <a:sym typeface="Microsoft JhengHei"/>
              </a:rPr>
              <a:t>有高達</a:t>
            </a:r>
            <a:r>
              <a:rPr lang="zh-TW" sz="1200" b="0" dirty="0">
                <a:solidFill>
                  <a:srgbClr val="C00000"/>
                </a:solidFill>
                <a:latin typeface="Microsoft JhengHei"/>
                <a:ea typeface="Microsoft JhengHei"/>
                <a:cs typeface="Microsoft JhengHei"/>
                <a:sym typeface="Microsoft JhengHei"/>
              </a:rPr>
              <a:t>70.6%</a:t>
            </a:r>
            <a:r>
              <a:rPr lang="zh-TW" sz="1200" b="0" dirty="0">
                <a:solidFill>
                  <a:schemeClr val="dk1"/>
                </a:solidFill>
                <a:latin typeface="Microsoft JhengHei"/>
                <a:ea typeface="Microsoft JhengHei"/>
                <a:cs typeface="Microsoft JhengHei"/>
                <a:sym typeface="Microsoft JhengHei"/>
              </a:rPr>
              <a:t>表現出</a:t>
            </a:r>
            <a:r>
              <a:rPr lang="zh-TW" sz="1200" b="0" dirty="0">
                <a:solidFill>
                  <a:srgbClr val="C00000"/>
                </a:solidFill>
                <a:latin typeface="Microsoft JhengHei"/>
                <a:ea typeface="Microsoft JhengHei"/>
                <a:cs typeface="Microsoft JhengHei"/>
                <a:sym typeface="Microsoft JhengHei"/>
              </a:rPr>
              <a:t>抑鬱情緒</a:t>
            </a:r>
            <a:r>
              <a:rPr lang="zh-TW" sz="1200" b="0" dirty="0">
                <a:solidFill>
                  <a:schemeClr val="dk1"/>
                </a:solidFill>
                <a:latin typeface="Microsoft JhengHei"/>
                <a:ea typeface="Microsoft JhengHei"/>
                <a:cs typeface="Microsoft JhengHei"/>
                <a:sym typeface="Microsoft JhengHei"/>
              </a:rPr>
              <a:t>，精神健康狀況非常不理想</a:t>
            </a:r>
            <a:r>
              <a:rPr lang="zh-TW" altLang="en-US" sz="1200" b="0" dirty="0">
                <a:solidFill>
                  <a:schemeClr val="dk1"/>
                </a:solidFill>
                <a:latin typeface="Microsoft JhengHei"/>
                <a:ea typeface="Microsoft JhengHei"/>
                <a:cs typeface="Microsoft JhengHei"/>
                <a:sym typeface="Microsoft JhengHei"/>
              </a:rPr>
              <a:t>。</a:t>
            </a:r>
            <a:endParaRPr sz="1200" b="0" dirty="0">
              <a:solidFill>
                <a:schemeClr val="dk1"/>
              </a:solidFill>
              <a:latin typeface="Microsoft JhengHei"/>
              <a:ea typeface="Microsoft JhengHei"/>
              <a:cs typeface="Microsoft JhengHei"/>
              <a:sym typeface="Microsoft JhengHei"/>
            </a:endParaRPr>
          </a:p>
          <a:p>
            <a:pPr marL="914400" lvl="1" indent="-304800" algn="l" rtl="0">
              <a:lnSpc>
                <a:spcPct val="90000"/>
              </a:lnSpc>
              <a:spcBef>
                <a:spcPts val="0"/>
              </a:spcBef>
              <a:spcAft>
                <a:spcPts val="0"/>
              </a:spcAft>
              <a:buClr>
                <a:schemeClr val="dk1"/>
              </a:buClr>
              <a:buSzPts val="1200"/>
              <a:buFont typeface="Microsoft JhengHei"/>
              <a:buChar char="•"/>
            </a:pPr>
            <a:r>
              <a:rPr lang="zh-TW" sz="1200" b="0" dirty="0">
                <a:solidFill>
                  <a:schemeClr val="dk1"/>
                </a:solidFill>
                <a:latin typeface="Microsoft JhengHei"/>
                <a:ea typeface="Microsoft JhengHei"/>
                <a:cs typeface="Microsoft JhengHei"/>
                <a:sym typeface="Microsoft JhengHei"/>
              </a:rPr>
              <a:t>近3成（29.8%）情緒管理能力較差，並且在面對困難時更容易選擇逃避問題。</a:t>
            </a:r>
            <a:endParaRPr sz="1200" b="0" dirty="0">
              <a:solidFill>
                <a:schemeClr val="dk1"/>
              </a:solidFill>
              <a:latin typeface="Microsoft JhengHei"/>
              <a:ea typeface="Microsoft JhengHei"/>
              <a:cs typeface="Microsoft JhengHei"/>
              <a:sym typeface="Microsoft JhengHei"/>
            </a:endParaRPr>
          </a:p>
          <a:p>
            <a:pPr marL="914400" lvl="1" indent="-304800" algn="l" rtl="0">
              <a:lnSpc>
                <a:spcPct val="90000"/>
              </a:lnSpc>
              <a:spcBef>
                <a:spcPts val="0"/>
              </a:spcBef>
              <a:spcAft>
                <a:spcPts val="0"/>
              </a:spcAft>
              <a:buClr>
                <a:schemeClr val="dk1"/>
              </a:buClr>
              <a:buSzPts val="1200"/>
              <a:buFont typeface="Microsoft JhengHei"/>
              <a:buChar char="•"/>
            </a:pPr>
            <a:r>
              <a:rPr lang="zh-TW" sz="1200" b="0" dirty="0">
                <a:solidFill>
                  <a:schemeClr val="dk1"/>
                </a:solidFill>
                <a:latin typeface="Microsoft JhengHei"/>
                <a:ea typeface="Microsoft JhengHei"/>
                <a:cs typeface="Microsoft JhengHei"/>
                <a:sym typeface="Microsoft JhengHei"/>
              </a:rPr>
              <a:t>這表明解決網絡遊戲成癮問題不僅是減少網絡遊戲時間，對學童的情緒健康關注同等重要。</a:t>
            </a:r>
            <a:endParaRPr sz="1200" b="0" dirty="0">
              <a:solidFill>
                <a:schemeClr val="dk1"/>
              </a:solidFill>
              <a:latin typeface="Microsoft JhengHei"/>
              <a:ea typeface="Microsoft JhengHei"/>
              <a:cs typeface="Microsoft JhengHei"/>
              <a:sym typeface="Microsoft JhengHei"/>
            </a:endParaRPr>
          </a:p>
          <a:p>
            <a:pPr marL="0" lvl="0" indent="0" algn="l" rtl="0">
              <a:spcBef>
                <a:spcPts val="0"/>
              </a:spcBef>
              <a:spcAft>
                <a:spcPts val="0"/>
              </a:spcAft>
              <a:buNone/>
            </a:pPr>
            <a:endParaRPr sz="1200" dirty="0"/>
          </a:p>
        </p:txBody>
      </p:sp>
      <p:sp>
        <p:nvSpPr>
          <p:cNvPr id="170" name="Google Shape;170;g37cf7eb4b25_0_57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7cf7eb4b25_0_618: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zh-TW" altLang="en-US" sz="1200" b="1" dirty="0"/>
              <a:t>資料來源</a:t>
            </a:r>
            <a:r>
              <a:rPr lang="zh-TW" sz="1200" dirty="0"/>
              <a:t>: </a:t>
            </a:r>
            <a:r>
              <a:rPr lang="en-US" altLang="zh-TW" sz="1200" b="1" i="0" u="sng" strike="noStrike" cap="none" dirty="0">
                <a:solidFill>
                  <a:schemeClr val="hlink"/>
                </a:solidFill>
                <a:latin typeface="Arial"/>
                <a:cs typeface="Arial"/>
                <a:sym typeface="Arial"/>
                <a:hlinkClick r:id="rId3">
                  <a:extLst>
                    <a:ext uri="{A12FA001-AC4F-418D-AE19-62706E023703}">
                      <ahyp:hlinkClr xmlns:ahyp="http://schemas.microsoft.com/office/drawing/2018/hyperlinkcolor" val="tx"/>
                    </a:ext>
                  </a:extLst>
                </a:hlinkClick>
              </a:rPr>
              <a:t>https://www.sfu.edu.hk/tc/media/press-release/index_id_841.html</a:t>
            </a:r>
            <a:br>
              <a:rPr lang="zh-TW" sz="1200" dirty="0"/>
            </a:br>
            <a:r>
              <a:rPr lang="zh-TW" sz="1200" dirty="0">
                <a:solidFill>
                  <a:schemeClr val="dk1"/>
                </a:solidFill>
              </a:rPr>
              <a:t>20 Dec 2024 </a:t>
            </a:r>
            <a:endParaRPr sz="1200" dirty="0"/>
          </a:p>
          <a:p>
            <a:pPr marL="0" lvl="0" indent="0" algn="l" rtl="0">
              <a:lnSpc>
                <a:spcPct val="90000"/>
              </a:lnSpc>
              <a:spcBef>
                <a:spcPts val="0"/>
              </a:spcBef>
              <a:spcAft>
                <a:spcPts val="0"/>
              </a:spcAft>
              <a:buNone/>
            </a:pPr>
            <a:r>
              <a:rPr lang="zh-TW" sz="1200" dirty="0"/>
              <a:t>2023 - </a:t>
            </a:r>
            <a:r>
              <a:rPr lang="zh-TW" sz="1200" dirty="0">
                <a:solidFill>
                  <a:schemeClr val="dk1"/>
                </a:solidFill>
              </a:rPr>
              <a:t>中學生打機行爲調查研究 - </a:t>
            </a:r>
            <a:r>
              <a:rPr lang="zh-TW" sz="1200" dirty="0"/>
              <a:t>亞洲防癮學會與聖方濟各大學湯羅鳳賢社會科學院 - 查問卷訪問1046名初中學生</a:t>
            </a:r>
            <a:endParaRPr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TW" sz="1200" dirty="0"/>
              <a:t>中學生打機行爲調查研究結果 逾半受訪學生認沉迷打機 三成達沉迷成癮程度</a:t>
            </a:r>
            <a:r>
              <a:rPr lang="zh-TW" altLang="zh-HK" sz="1200" b="0" dirty="0">
                <a:solidFill>
                  <a:schemeClr val="dk1"/>
                </a:solidFill>
                <a:latin typeface="Microsoft JhengHei"/>
                <a:ea typeface="Microsoft JhengHei"/>
                <a:cs typeface="Microsoft JhengHei"/>
                <a:sym typeface="Microsoft JhengHei"/>
              </a:rPr>
              <a:t>。</a:t>
            </a:r>
            <a:endParaRPr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TW" sz="1200" dirty="0"/>
              <a:t>亞洲防癮學會與聖方濟各大學湯羅鳳賢社會科學院合作， 於2023年3月至7月以調查問卷訪問1046名初中學生。結果顯示98%的受訪者在過去一年曾經打機。近五成(48%)使用平板電腦上網打機，84%參與手機遊戲，只有27%用遊戲機來打機。</a:t>
            </a:r>
            <a:endParaRPr sz="1200" dirty="0"/>
          </a:p>
          <a:p>
            <a:pPr marL="0" lvl="0" indent="0" algn="l" rtl="0">
              <a:lnSpc>
                <a:spcPct val="90000"/>
              </a:lnSpc>
              <a:spcBef>
                <a:spcPts val="0"/>
              </a:spcBef>
              <a:spcAft>
                <a:spcPts val="0"/>
              </a:spcAft>
              <a:buNone/>
            </a:pPr>
            <a:endParaRPr lang="en-US" sz="1200" dirty="0"/>
          </a:p>
          <a:p>
            <a:pPr marL="0" lvl="0" indent="0" algn="l" rtl="0">
              <a:lnSpc>
                <a:spcPct val="90000"/>
              </a:lnSpc>
              <a:spcBef>
                <a:spcPts val="0"/>
              </a:spcBef>
              <a:spcAft>
                <a:spcPts val="0"/>
              </a:spcAft>
              <a:buNone/>
            </a:pPr>
            <a:r>
              <a:rPr lang="zh-TW" altLang="en-US" sz="1200" dirty="0"/>
              <a:t>男女時間對比：</a:t>
            </a:r>
            <a:endParaRPr lang="en-US" altLang="zh-TW" sz="1200" dirty="0"/>
          </a:p>
          <a:p>
            <a:pPr marL="0" lvl="0" indent="0" algn="l" rtl="0">
              <a:lnSpc>
                <a:spcPct val="90000"/>
              </a:lnSpc>
              <a:spcBef>
                <a:spcPts val="0"/>
              </a:spcBef>
              <a:spcAft>
                <a:spcPts val="0"/>
              </a:spcAft>
              <a:buNone/>
            </a:pPr>
            <a:r>
              <a:rPr lang="zh-TW" sz="1200" dirty="0"/>
              <a:t>男學生比女學生用更多時間打機。</a:t>
            </a:r>
            <a:endParaRPr sz="1200" dirty="0"/>
          </a:p>
          <a:p>
            <a:pPr marL="0" lvl="0" indent="0" algn="l" rtl="0">
              <a:lnSpc>
                <a:spcPct val="90000"/>
              </a:lnSpc>
              <a:spcBef>
                <a:spcPts val="0"/>
              </a:spcBef>
              <a:spcAft>
                <a:spcPts val="0"/>
              </a:spcAft>
              <a:buNone/>
            </a:pPr>
            <a:r>
              <a:rPr lang="zh-TW" sz="1200" dirty="0"/>
              <a:t>在周一至周五需要上學的日子，男學生平均每天用4.2小時進行打機活動，包括3小時打機和一小時觀看別人打機，例如電競賽事。女學生平均每天用2小時打機和花48分鐘觀看打機。在周末和假期，男學生和女學生都用更長時間來打機和觀看賽事。</a:t>
            </a:r>
            <a:endParaRPr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TW" altLang="en-US" sz="1200" dirty="0"/>
              <a:t>原因：</a:t>
            </a:r>
            <a:endParaRPr sz="1200" dirty="0"/>
          </a:p>
          <a:p>
            <a:pPr marL="0" lvl="0" indent="0" algn="l" rtl="0">
              <a:lnSpc>
                <a:spcPct val="90000"/>
              </a:lnSpc>
              <a:spcBef>
                <a:spcPts val="0"/>
              </a:spcBef>
              <a:spcAft>
                <a:spcPts val="0"/>
              </a:spcAft>
              <a:buNone/>
            </a:pPr>
            <a:r>
              <a:rPr lang="zh-TW" sz="1200" dirty="0"/>
              <a:t>初中學生參與打機的原因分別是：娛樂</a:t>
            </a:r>
            <a:r>
              <a:rPr lang="zh-TW" altLang="en-US" sz="1200" b="0" dirty="0">
                <a:solidFill>
                  <a:schemeClr val="dk1"/>
                </a:solidFill>
                <a:latin typeface="Microsoft JhengHei"/>
                <a:ea typeface="Microsoft JhengHei"/>
                <a:cs typeface="Microsoft JhengHei"/>
                <a:sym typeface="Microsoft JhengHei"/>
              </a:rPr>
              <a:t>（</a:t>
            </a:r>
            <a:r>
              <a:rPr lang="zh-TW" sz="1200" dirty="0"/>
              <a:t>74%</a:t>
            </a:r>
            <a:r>
              <a:rPr lang="zh-TW" altLang="en-US" sz="1200" dirty="0"/>
              <a:t>）</a:t>
            </a:r>
            <a:r>
              <a:rPr lang="zh-TW" sz="1200" dirty="0"/>
              <a:t>，解悶</a:t>
            </a:r>
            <a:r>
              <a:rPr lang="zh-TW" altLang="en-US" sz="1200" b="0" dirty="0">
                <a:solidFill>
                  <a:schemeClr val="dk1"/>
                </a:solidFill>
                <a:latin typeface="Microsoft JhengHei"/>
                <a:ea typeface="Microsoft JhengHei"/>
                <a:cs typeface="Microsoft JhengHei"/>
                <a:sym typeface="Microsoft JhengHei"/>
              </a:rPr>
              <a:t>（</a:t>
            </a:r>
            <a:r>
              <a:rPr lang="zh-TW" sz="1200" dirty="0"/>
              <a:t>65%</a:t>
            </a:r>
            <a:r>
              <a:rPr lang="zh-TW" altLang="en-US" sz="1200" dirty="0"/>
              <a:t>）</a:t>
            </a:r>
            <a:r>
              <a:rPr lang="zh-TW" sz="1200" dirty="0"/>
              <a:t>，消磨時間</a:t>
            </a:r>
            <a:r>
              <a:rPr lang="zh-TW" altLang="en-US" sz="1200" b="0" dirty="0">
                <a:solidFill>
                  <a:schemeClr val="dk1"/>
                </a:solidFill>
                <a:latin typeface="Microsoft JhengHei"/>
                <a:ea typeface="Microsoft JhengHei"/>
                <a:cs typeface="Microsoft JhengHei"/>
                <a:sym typeface="Microsoft JhengHei"/>
              </a:rPr>
              <a:t>（</a:t>
            </a:r>
            <a:r>
              <a:rPr lang="zh-TW" sz="1200" dirty="0"/>
              <a:t>56%</a:t>
            </a:r>
            <a:r>
              <a:rPr lang="zh-TW" altLang="en-US" sz="1200" dirty="0"/>
              <a:t>）</a:t>
            </a:r>
            <a:r>
              <a:rPr lang="zh-TW" sz="1200" dirty="0"/>
              <a:t>，減壓</a:t>
            </a:r>
            <a:r>
              <a:rPr lang="zh-TW" altLang="en-US" sz="1200" b="0" dirty="0">
                <a:solidFill>
                  <a:schemeClr val="dk1"/>
                </a:solidFill>
                <a:latin typeface="Microsoft JhengHei"/>
                <a:ea typeface="Microsoft JhengHei"/>
                <a:cs typeface="Microsoft JhengHei"/>
                <a:sym typeface="Microsoft JhengHei"/>
              </a:rPr>
              <a:t>（</a:t>
            </a:r>
            <a:r>
              <a:rPr lang="zh-TW" sz="1200" dirty="0"/>
              <a:t>55%</a:t>
            </a:r>
            <a:r>
              <a:rPr lang="zh-TW" altLang="en-US" sz="1200" dirty="0"/>
              <a:t>）</a:t>
            </a:r>
            <a:r>
              <a:rPr lang="zh-TW" sz="1200" dirty="0"/>
              <a:t>，和社交</a:t>
            </a:r>
            <a:r>
              <a:rPr lang="zh-TW" altLang="en-US" sz="1200" b="0" dirty="0">
                <a:solidFill>
                  <a:schemeClr val="dk1"/>
                </a:solidFill>
                <a:latin typeface="Microsoft JhengHei"/>
                <a:ea typeface="Microsoft JhengHei"/>
                <a:cs typeface="Microsoft JhengHei"/>
                <a:sym typeface="Microsoft JhengHei"/>
              </a:rPr>
              <a:t>（</a:t>
            </a:r>
            <a:r>
              <a:rPr lang="zh-TW" sz="1200" dirty="0"/>
              <a:t>35%</a:t>
            </a:r>
            <a:r>
              <a:rPr lang="zh-TW" altLang="en-US" sz="1200" dirty="0"/>
              <a:t>）</a:t>
            </a:r>
            <a:r>
              <a:rPr lang="zh-TW" sz="1200" dirty="0"/>
              <a:t>。</a:t>
            </a:r>
            <a:endParaRPr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TW" altLang="en-US" sz="1200" dirty="0"/>
              <a:t>好處</a:t>
            </a:r>
            <a:r>
              <a:rPr lang="zh-TW" altLang="en-US" sz="1200" b="0" i="0" u="none" strike="noStrike" cap="none" dirty="0">
                <a:solidFill>
                  <a:srgbClr val="000000"/>
                </a:solidFill>
                <a:latin typeface="Arial"/>
                <a:ea typeface="Microsoft JhengHei"/>
                <a:cs typeface="Arial"/>
                <a:sym typeface="Microsoft JhengHei"/>
              </a:rPr>
              <a:t>／</a:t>
            </a:r>
            <a:r>
              <a:rPr lang="zh-TW" altLang="en-US" sz="1200" dirty="0"/>
              <a:t>壞處：</a:t>
            </a:r>
            <a:endParaRPr lang="en-US" altLang="zh-TW" sz="1200" dirty="0"/>
          </a:p>
          <a:p>
            <a:pPr marL="0" lvl="0" indent="0" algn="l" rtl="0">
              <a:lnSpc>
                <a:spcPct val="90000"/>
              </a:lnSpc>
              <a:spcBef>
                <a:spcPts val="0"/>
              </a:spcBef>
              <a:spcAft>
                <a:spcPts val="0"/>
              </a:spcAft>
              <a:buNone/>
            </a:pPr>
            <a:r>
              <a:rPr lang="zh-TW" sz="1200" dirty="0"/>
              <a:t>他們認為打機的好處甚多，包括：生活更開心</a:t>
            </a:r>
            <a:r>
              <a:rPr lang="zh-TW" altLang="en-US" sz="1200" b="0" dirty="0">
                <a:solidFill>
                  <a:schemeClr val="dk1"/>
                </a:solidFill>
                <a:latin typeface="Microsoft JhengHei"/>
                <a:ea typeface="Microsoft JhengHei"/>
                <a:cs typeface="Microsoft JhengHei"/>
                <a:sym typeface="Microsoft JhengHei"/>
              </a:rPr>
              <a:t>（</a:t>
            </a:r>
            <a:r>
              <a:rPr lang="zh-TW" sz="1200" dirty="0"/>
              <a:t>67%</a:t>
            </a:r>
            <a:r>
              <a:rPr lang="zh-TW" altLang="en-US" sz="1200" dirty="0"/>
              <a:t>）</a:t>
            </a:r>
            <a:r>
              <a:rPr lang="zh-TW" sz="1200" dirty="0"/>
              <a:t>，獲得成功感</a:t>
            </a:r>
            <a:r>
              <a:rPr lang="zh-TW" altLang="en-US" sz="1200" b="0" dirty="0">
                <a:solidFill>
                  <a:schemeClr val="dk1"/>
                </a:solidFill>
                <a:latin typeface="Microsoft JhengHei"/>
                <a:ea typeface="Microsoft JhengHei"/>
                <a:cs typeface="Microsoft JhengHei"/>
                <a:sym typeface="Microsoft JhengHei"/>
              </a:rPr>
              <a:t>（</a:t>
            </a:r>
            <a:r>
              <a:rPr lang="zh-TW" sz="1200" dirty="0"/>
              <a:t>53%</a:t>
            </a:r>
            <a:r>
              <a:rPr lang="zh-TW" altLang="en-US" sz="1200" dirty="0"/>
              <a:t>）</a:t>
            </a:r>
            <a:r>
              <a:rPr lang="zh-TW" sz="1200" dirty="0"/>
              <a:t>，更加眼明手快</a:t>
            </a:r>
            <a:r>
              <a:rPr lang="zh-TW" altLang="en-US" sz="1200" b="0" dirty="0">
                <a:solidFill>
                  <a:schemeClr val="dk1"/>
                </a:solidFill>
                <a:latin typeface="Microsoft JhengHei"/>
                <a:ea typeface="Microsoft JhengHei"/>
                <a:cs typeface="Microsoft JhengHei"/>
                <a:sym typeface="Microsoft JhengHei"/>
              </a:rPr>
              <a:t>（</a:t>
            </a:r>
            <a:r>
              <a:rPr lang="zh-TW" sz="1200" dirty="0"/>
              <a:t>52%</a:t>
            </a:r>
            <a:r>
              <a:rPr lang="zh-TW" altLang="en-US" sz="1200" dirty="0"/>
              <a:t>）</a:t>
            </a:r>
            <a:r>
              <a:rPr lang="zh-TW" sz="1200" dirty="0"/>
              <a:t>，認識新朋友</a:t>
            </a:r>
            <a:r>
              <a:rPr lang="zh-TW" altLang="en-US" sz="1200" b="0" dirty="0">
                <a:solidFill>
                  <a:schemeClr val="dk1"/>
                </a:solidFill>
                <a:latin typeface="Microsoft JhengHei"/>
                <a:ea typeface="Microsoft JhengHei"/>
                <a:cs typeface="Microsoft JhengHei"/>
                <a:sym typeface="Microsoft JhengHei"/>
              </a:rPr>
              <a:t>（</a:t>
            </a:r>
            <a:r>
              <a:rPr lang="zh-TW" sz="1200" dirty="0"/>
              <a:t>51%），和思考更快捷</a:t>
            </a:r>
            <a:r>
              <a:rPr lang="zh-TW" altLang="en-US" sz="1200" b="0" dirty="0">
                <a:solidFill>
                  <a:schemeClr val="dk1"/>
                </a:solidFill>
                <a:latin typeface="Microsoft JhengHei"/>
                <a:ea typeface="Microsoft JhengHei"/>
                <a:cs typeface="Microsoft JhengHei"/>
                <a:sym typeface="Microsoft JhengHei"/>
              </a:rPr>
              <a:t>（</a:t>
            </a:r>
            <a:r>
              <a:rPr lang="zh-TW" sz="1200" dirty="0"/>
              <a:t>42%</a:t>
            </a:r>
            <a:r>
              <a:rPr lang="zh-TW" altLang="en-US" sz="1200" dirty="0"/>
              <a:t>）</a:t>
            </a:r>
            <a:r>
              <a:rPr lang="zh-TW" sz="1200" dirty="0"/>
              <a:t>。</a:t>
            </a:r>
            <a:endParaRPr sz="1200" dirty="0"/>
          </a:p>
          <a:p>
            <a:pPr marL="0" lvl="0" indent="0" algn="l" rtl="0">
              <a:lnSpc>
                <a:spcPct val="90000"/>
              </a:lnSpc>
              <a:spcBef>
                <a:spcPts val="0"/>
              </a:spcBef>
              <a:spcAft>
                <a:spcPts val="0"/>
              </a:spcAft>
              <a:buNone/>
            </a:pPr>
            <a:r>
              <a:rPr lang="zh-TW" sz="1200" dirty="0"/>
              <a:t>但他們亦曾經受害於打機的負面後果：頭頸痛楚</a:t>
            </a:r>
            <a:r>
              <a:rPr lang="zh-TW" altLang="en-US" sz="1200" b="0" dirty="0">
                <a:solidFill>
                  <a:schemeClr val="dk1"/>
                </a:solidFill>
                <a:latin typeface="Microsoft JhengHei"/>
                <a:ea typeface="Microsoft JhengHei"/>
                <a:cs typeface="Microsoft JhengHei"/>
                <a:sym typeface="Microsoft JhengHei"/>
              </a:rPr>
              <a:t>（</a:t>
            </a:r>
            <a:r>
              <a:rPr lang="zh-TW" sz="1200" dirty="0"/>
              <a:t>35%</a:t>
            </a:r>
            <a:r>
              <a:rPr lang="zh-TW" altLang="en-US" sz="1200" dirty="0"/>
              <a:t>）</a:t>
            </a:r>
            <a:r>
              <a:rPr lang="zh-TW" sz="1200" dirty="0"/>
              <a:t>，學業退步</a:t>
            </a:r>
            <a:r>
              <a:rPr lang="zh-TW" altLang="en-US" sz="1200" b="0" dirty="0">
                <a:solidFill>
                  <a:schemeClr val="dk1"/>
                </a:solidFill>
                <a:latin typeface="Microsoft JhengHei"/>
                <a:ea typeface="Microsoft JhengHei"/>
                <a:cs typeface="Microsoft JhengHei"/>
                <a:sym typeface="Microsoft JhengHei"/>
              </a:rPr>
              <a:t>（</a:t>
            </a:r>
            <a:r>
              <a:rPr lang="zh-TW" sz="1200" dirty="0"/>
              <a:t>35%</a:t>
            </a:r>
            <a:r>
              <a:rPr lang="zh-TW" altLang="en-US" sz="1200" dirty="0"/>
              <a:t>）</a:t>
            </a:r>
            <a:r>
              <a:rPr lang="zh-TW" sz="1200" dirty="0"/>
              <a:t>，疲倦</a:t>
            </a:r>
            <a:r>
              <a:rPr lang="zh-TW" altLang="en-US" sz="1200" b="0" dirty="0">
                <a:solidFill>
                  <a:schemeClr val="dk1"/>
                </a:solidFill>
                <a:latin typeface="Microsoft JhengHei"/>
                <a:ea typeface="Microsoft JhengHei"/>
                <a:cs typeface="Microsoft JhengHei"/>
                <a:sym typeface="Microsoft JhengHei"/>
              </a:rPr>
              <a:t>（</a:t>
            </a:r>
            <a:r>
              <a:rPr lang="zh-TW" sz="1200" dirty="0"/>
              <a:t>34%），減少運動</a:t>
            </a:r>
            <a:r>
              <a:rPr lang="zh-TW" altLang="en-US" sz="1200" b="0" dirty="0">
                <a:solidFill>
                  <a:schemeClr val="dk1"/>
                </a:solidFill>
                <a:latin typeface="Microsoft JhengHei"/>
                <a:ea typeface="Microsoft JhengHei"/>
                <a:cs typeface="Microsoft JhengHei"/>
                <a:sym typeface="Microsoft JhengHei"/>
              </a:rPr>
              <a:t>（</a:t>
            </a:r>
            <a:r>
              <a:rPr lang="zh-TW" sz="1200" dirty="0"/>
              <a:t>28%</a:t>
            </a:r>
            <a:r>
              <a:rPr lang="zh-TW" altLang="en-US" sz="1200" dirty="0"/>
              <a:t>）</a:t>
            </a:r>
            <a:r>
              <a:rPr lang="zh-TW" sz="1200" dirty="0"/>
              <a:t>，睡眠不足</a:t>
            </a:r>
            <a:r>
              <a:rPr lang="zh-TW" altLang="en-US" sz="1200" b="0" dirty="0">
                <a:solidFill>
                  <a:schemeClr val="dk1"/>
                </a:solidFill>
                <a:latin typeface="Microsoft JhengHei"/>
                <a:ea typeface="Microsoft JhengHei"/>
                <a:cs typeface="Microsoft JhengHei"/>
                <a:sym typeface="Microsoft JhengHei"/>
              </a:rPr>
              <a:t>（</a:t>
            </a:r>
            <a:r>
              <a:rPr lang="zh-TW" sz="1200" dirty="0"/>
              <a:t>27%</a:t>
            </a:r>
            <a:r>
              <a:rPr lang="zh-TW" altLang="en-US" sz="1200" dirty="0"/>
              <a:t>）</a:t>
            </a:r>
            <a:r>
              <a:rPr lang="zh-TW" sz="1200" dirty="0"/>
              <a:t>，腰背痛</a:t>
            </a:r>
            <a:r>
              <a:rPr lang="zh-TW" altLang="en-US" sz="1200" b="0" dirty="0">
                <a:solidFill>
                  <a:schemeClr val="dk1"/>
                </a:solidFill>
                <a:latin typeface="Microsoft JhengHei"/>
                <a:ea typeface="Microsoft JhengHei"/>
                <a:cs typeface="Microsoft JhengHei"/>
                <a:sym typeface="Microsoft JhengHei"/>
              </a:rPr>
              <a:t>（</a:t>
            </a:r>
            <a:r>
              <a:rPr lang="zh-TW" sz="1200" dirty="0"/>
              <a:t>26%</a:t>
            </a:r>
            <a:r>
              <a:rPr lang="zh-TW" altLang="en-US" sz="1200" dirty="0"/>
              <a:t>）</a:t>
            </a:r>
            <a:r>
              <a:rPr lang="zh-TW" sz="1200" dirty="0"/>
              <a:t>，眼花</a:t>
            </a:r>
            <a:r>
              <a:rPr lang="zh-TW" altLang="en-US" sz="1200" b="0" dirty="0">
                <a:solidFill>
                  <a:schemeClr val="dk1"/>
                </a:solidFill>
                <a:latin typeface="Microsoft JhengHei"/>
                <a:ea typeface="Microsoft JhengHei"/>
                <a:cs typeface="Microsoft JhengHei"/>
                <a:sym typeface="Microsoft JhengHei"/>
              </a:rPr>
              <a:t>（</a:t>
            </a:r>
            <a:r>
              <a:rPr lang="zh-TW" sz="1200" dirty="0"/>
              <a:t>25%</a:t>
            </a:r>
            <a:r>
              <a:rPr lang="zh-TW" altLang="en-US" sz="1200" dirty="0"/>
              <a:t>）</a:t>
            </a:r>
            <a:r>
              <a:rPr lang="zh-TW" sz="1200" dirty="0"/>
              <a:t>，脾氣變差</a:t>
            </a:r>
            <a:r>
              <a:rPr lang="zh-TW" altLang="en-US" sz="1200" b="0" dirty="0">
                <a:solidFill>
                  <a:schemeClr val="dk1"/>
                </a:solidFill>
                <a:latin typeface="Microsoft JhengHei"/>
                <a:ea typeface="Microsoft JhengHei"/>
                <a:cs typeface="Microsoft JhengHei"/>
                <a:sym typeface="Microsoft JhengHei"/>
              </a:rPr>
              <a:t>（</a:t>
            </a:r>
            <a:r>
              <a:rPr lang="zh-TW" sz="1200" dirty="0"/>
              <a:t>23%</a:t>
            </a:r>
            <a:r>
              <a:rPr lang="zh-TW" altLang="en-US" sz="1200" dirty="0"/>
              <a:t>）</a:t>
            </a:r>
            <a:r>
              <a:rPr lang="zh-TW" sz="1200" dirty="0"/>
              <a:t>，精神差</a:t>
            </a:r>
            <a:r>
              <a:rPr lang="zh-TW" altLang="en-US" sz="1200" b="0" dirty="0">
                <a:solidFill>
                  <a:schemeClr val="dk1"/>
                </a:solidFill>
                <a:latin typeface="Microsoft JhengHei"/>
                <a:ea typeface="Microsoft JhengHei"/>
                <a:cs typeface="Microsoft JhengHei"/>
                <a:sym typeface="Microsoft JhengHei"/>
              </a:rPr>
              <a:t>（</a:t>
            </a:r>
            <a:r>
              <a:rPr lang="zh-TW" sz="1200" dirty="0"/>
              <a:t>23%</a:t>
            </a:r>
            <a:r>
              <a:rPr lang="zh-TW" altLang="en-US" sz="1200" dirty="0"/>
              <a:t>）</a:t>
            </a:r>
            <a:r>
              <a:rPr lang="zh-TW" sz="1200" dirty="0"/>
              <a:t>和跟人爭吵</a:t>
            </a:r>
            <a:r>
              <a:rPr lang="zh-TW" altLang="en-US" sz="1200" b="0" dirty="0">
                <a:solidFill>
                  <a:schemeClr val="dk1"/>
                </a:solidFill>
                <a:latin typeface="Microsoft JhengHei"/>
                <a:ea typeface="Microsoft JhengHei"/>
                <a:cs typeface="Microsoft JhengHei"/>
                <a:sym typeface="Microsoft JhengHei"/>
              </a:rPr>
              <a:t>（</a:t>
            </a:r>
            <a:r>
              <a:rPr lang="zh-TW" sz="1200" dirty="0"/>
              <a:t>21%</a:t>
            </a:r>
            <a:r>
              <a:rPr lang="zh-TW" altLang="en-US" sz="1200" dirty="0"/>
              <a:t>）</a:t>
            </a:r>
            <a:r>
              <a:rPr lang="zh-TW" sz="1200" dirty="0"/>
              <a:t>。</a:t>
            </a:r>
            <a:endParaRPr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TW" altLang="en-US" sz="1200" dirty="0"/>
              <a:t>模式：</a:t>
            </a:r>
            <a:endParaRPr lang="en-US" altLang="zh-TW" sz="1200" dirty="0"/>
          </a:p>
          <a:p>
            <a:pPr marL="0" lvl="0" indent="0" algn="l" rtl="0">
              <a:lnSpc>
                <a:spcPct val="90000"/>
              </a:lnSpc>
              <a:spcBef>
                <a:spcPts val="0"/>
              </a:spcBef>
              <a:spcAft>
                <a:spcPts val="0"/>
              </a:spcAft>
              <a:buNone/>
            </a:pPr>
            <a:r>
              <a:rPr lang="zh-TW" sz="1200" dirty="0"/>
              <a:t>七成六的打機者喜歡玩多人同時參與的遊戲，只有約三成玩家愛獨自打機。</a:t>
            </a:r>
            <a:endParaRPr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TW" sz="1200" dirty="0"/>
              <a:t>在新冠肺炎疫情期間，近七成</a:t>
            </a:r>
            <a:r>
              <a:rPr lang="zh-TW" altLang="en-US" sz="1200" b="0" dirty="0">
                <a:solidFill>
                  <a:schemeClr val="dk1"/>
                </a:solidFill>
                <a:latin typeface="Microsoft JhengHei"/>
                <a:ea typeface="Microsoft JhengHei"/>
                <a:cs typeface="Microsoft JhengHei"/>
                <a:sym typeface="Microsoft JhengHei"/>
              </a:rPr>
              <a:t>（</a:t>
            </a:r>
            <a:r>
              <a:rPr lang="zh-TW" sz="1200" dirty="0"/>
              <a:t>68%</a:t>
            </a:r>
            <a:r>
              <a:rPr lang="zh-TW" altLang="en-US" sz="1200" dirty="0"/>
              <a:t>）</a:t>
            </a:r>
            <a:r>
              <a:rPr lang="zh-TW" sz="1200" dirty="0"/>
              <a:t>的受訪者承認曾經花更多時間打機，而超過一半人</a:t>
            </a:r>
            <a:r>
              <a:rPr lang="zh-TW" altLang="en-US" sz="1200" b="0" dirty="0">
                <a:solidFill>
                  <a:schemeClr val="dk1"/>
                </a:solidFill>
                <a:latin typeface="Microsoft JhengHei"/>
                <a:ea typeface="Microsoft JhengHei"/>
                <a:cs typeface="Microsoft JhengHei"/>
                <a:sym typeface="Microsoft JhengHei"/>
              </a:rPr>
              <a:t>（</a:t>
            </a:r>
            <a:r>
              <a:rPr lang="zh-TW" sz="1200" dirty="0"/>
              <a:t>56%</a:t>
            </a:r>
            <a:r>
              <a:rPr lang="zh-TW" altLang="en-US" sz="1200" dirty="0"/>
              <a:t>）</a:t>
            </a:r>
            <a:r>
              <a:rPr lang="zh-TW" sz="1200" dirty="0"/>
              <a:t>自認曾經沉迷打機。</a:t>
            </a:r>
            <a:endParaRPr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TW" sz="1200" dirty="0"/>
              <a:t>根據國際認可的評估打機沉迷程度量表，三成的打機者達沉迷成癮程度，逾一成</a:t>
            </a:r>
            <a:r>
              <a:rPr lang="zh-TW" altLang="en-US" sz="1200" b="0" dirty="0">
                <a:solidFill>
                  <a:schemeClr val="dk1"/>
                </a:solidFill>
                <a:latin typeface="Microsoft JhengHei"/>
                <a:ea typeface="Microsoft JhengHei"/>
                <a:cs typeface="Microsoft JhengHei"/>
                <a:sym typeface="Microsoft JhengHei"/>
              </a:rPr>
              <a:t>（</a:t>
            </a:r>
            <a:r>
              <a:rPr lang="zh-TW" sz="1200" dirty="0"/>
              <a:t>11%</a:t>
            </a:r>
            <a:r>
              <a:rPr lang="zh-TW" altLang="en-US" sz="1200" dirty="0"/>
              <a:t>）</a:t>
            </a:r>
            <a:r>
              <a:rPr lang="zh-TW" sz="1200" dirty="0"/>
              <a:t>呈現病態</a:t>
            </a:r>
            <a:r>
              <a:rPr lang="zh-TW" altLang="en-US" sz="1200" dirty="0"/>
              <a:t>徵</a:t>
            </a:r>
            <a:r>
              <a:rPr lang="zh-TW" sz="1200" dirty="0"/>
              <a:t>狀，包括不斷增加打機時間，逃避不快的現實生活，變成忽略其他重要活動</a:t>
            </a:r>
            <a:r>
              <a:rPr lang="zh-TW" altLang="en-US" sz="1200" b="0" dirty="0">
                <a:solidFill>
                  <a:schemeClr val="dk1"/>
                </a:solidFill>
                <a:latin typeface="Microsoft JhengHei"/>
                <a:ea typeface="Microsoft JhengHei"/>
                <a:cs typeface="Microsoft JhengHei"/>
                <a:sym typeface="Microsoft JhengHei"/>
              </a:rPr>
              <a:t>（</a:t>
            </a:r>
            <a:r>
              <a:rPr lang="zh-TW" sz="1200" dirty="0"/>
              <a:t>例如，學業</a:t>
            </a:r>
            <a:r>
              <a:rPr lang="zh-TW" altLang="en-US" sz="1200" dirty="0"/>
              <a:t>）</a:t>
            </a:r>
            <a:r>
              <a:rPr lang="zh-TW" sz="1200" dirty="0"/>
              <a:t>。</a:t>
            </a:r>
            <a:endParaRPr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TW" altLang="en-US" sz="1200" dirty="0"/>
              <a:t>危機：</a:t>
            </a:r>
            <a:endParaRPr lang="en-US" altLang="zh-TW" sz="1200" dirty="0"/>
          </a:p>
          <a:p>
            <a:pPr marL="0" lvl="0" indent="0" algn="l" rtl="0">
              <a:lnSpc>
                <a:spcPct val="90000"/>
              </a:lnSpc>
              <a:spcBef>
                <a:spcPts val="0"/>
              </a:spcBef>
              <a:spcAft>
                <a:spcPts val="0"/>
              </a:spcAft>
              <a:buNone/>
            </a:pPr>
            <a:r>
              <a:rPr lang="zh-TW" sz="1200" dirty="0"/>
              <a:t>調查結果亦顯示以下因素增加打機成癮的風險：自制力弱，自尊感低和對生活缺乏滿足感。</a:t>
            </a:r>
            <a:endParaRPr sz="1200" dirty="0"/>
          </a:p>
        </p:txBody>
      </p:sp>
      <p:sp>
        <p:nvSpPr>
          <p:cNvPr id="193" name="Google Shape;193;g37cf7eb4b25_0_61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7cf7eb4b25_2_118: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37cf7eb4b25_2_11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a:extLst>
            <a:ext uri="{FF2B5EF4-FFF2-40B4-BE49-F238E27FC236}">
              <a16:creationId xmlns:a16="http://schemas.microsoft.com/office/drawing/2014/main" id="{4BE3116B-C59A-D994-F763-78CB0028D5D5}"/>
            </a:ext>
          </a:extLst>
        </p:cNvPr>
        <p:cNvGrpSpPr/>
        <p:nvPr/>
      </p:nvGrpSpPr>
      <p:grpSpPr>
        <a:xfrm>
          <a:off x="0" y="0"/>
          <a:ext cx="0" cy="0"/>
          <a:chOff x="0" y="0"/>
          <a:chExt cx="0" cy="0"/>
        </a:xfrm>
      </p:grpSpPr>
      <p:sp>
        <p:nvSpPr>
          <p:cNvPr id="222" name="Google Shape;222;g37cf7eb4b25_2_125:notes">
            <a:extLst>
              <a:ext uri="{FF2B5EF4-FFF2-40B4-BE49-F238E27FC236}">
                <a16:creationId xmlns:a16="http://schemas.microsoft.com/office/drawing/2014/main" id="{AFB59590-5781-7412-4B06-7B5E9D9B5AAE}"/>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37cf7eb4b25_2_125:notes">
            <a:extLst>
              <a:ext uri="{FF2B5EF4-FFF2-40B4-BE49-F238E27FC236}">
                <a16:creationId xmlns:a16="http://schemas.microsoft.com/office/drawing/2014/main" id="{AFB0A567-8B5B-2226-8642-5A3D733B9BAF}"/>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112" lvl="0" indent="0" algn="l" rtl="0">
              <a:lnSpc>
                <a:spcPct val="120000"/>
              </a:lnSpc>
              <a:spcBef>
                <a:spcPts val="0"/>
              </a:spcBef>
              <a:spcAft>
                <a:spcPts val="0"/>
              </a:spcAft>
              <a:buClr>
                <a:srgbClr val="1F3864"/>
              </a:buClr>
              <a:buSzPct val="100000"/>
              <a:buNone/>
            </a:pPr>
            <a:r>
              <a:rPr lang="zh-TW" altLang="en-US" sz="1400" b="1" dirty="0">
                <a:solidFill>
                  <a:srgbClr val="1F3864"/>
                </a:solidFill>
                <a:latin typeface="Microsoft JhengHei"/>
                <a:ea typeface="Microsoft JhengHei"/>
                <a:cs typeface="Microsoft JhengHei"/>
                <a:sym typeface="Microsoft JhengHei"/>
              </a:rPr>
              <a:t>引導問題</a:t>
            </a:r>
            <a:r>
              <a:rPr lang="en-HK" altLang="zh-TW" sz="1400" b="1" dirty="0">
                <a:solidFill>
                  <a:srgbClr val="1F3864"/>
                </a:solidFill>
                <a:latin typeface="Microsoft JhengHei"/>
                <a:ea typeface="Microsoft JhengHei"/>
                <a:cs typeface="Microsoft JhengHei"/>
                <a:sym typeface="Microsoft JhengHei"/>
              </a:rPr>
              <a:t>:</a:t>
            </a:r>
          </a:p>
          <a:p>
            <a:pPr marL="1112" lvl="0" indent="0" algn="l" rtl="0">
              <a:lnSpc>
                <a:spcPct val="120000"/>
              </a:lnSpc>
              <a:spcBef>
                <a:spcPts val="0"/>
              </a:spcBef>
              <a:spcAft>
                <a:spcPts val="0"/>
              </a:spcAft>
              <a:buClr>
                <a:srgbClr val="1F3864"/>
              </a:buClr>
              <a:buSzPct val="100000"/>
              <a:buNone/>
            </a:pPr>
            <a:endParaRPr lang="en-HK" altLang="zh-TW" sz="1100" b="0" i="0" u="none" strike="noStrike" cap="none" dirty="0">
              <a:solidFill>
                <a:srgbClr val="000000"/>
              </a:solidFill>
              <a:effectLst/>
              <a:latin typeface="Arial"/>
              <a:ea typeface="Arial"/>
              <a:cs typeface="Arial"/>
              <a:sym typeface="Arial"/>
            </a:endParaRPr>
          </a:p>
          <a:p>
            <a:pPr marL="1112" marR="0" lvl="0" indent="0" algn="l" defTabSz="914400" rtl="0" eaLnBrk="1" fontAlgn="auto" latinLnBrk="0" hangingPunct="1">
              <a:lnSpc>
                <a:spcPct val="120000"/>
              </a:lnSpc>
              <a:spcBef>
                <a:spcPts val="0"/>
              </a:spcBef>
              <a:spcAft>
                <a:spcPts val="0"/>
              </a:spcAft>
              <a:buClr>
                <a:srgbClr val="1F3864"/>
              </a:buClr>
              <a:buSzPct val="100000"/>
              <a:buFont typeface="Arial"/>
              <a:buNone/>
              <a:tabLst/>
              <a:defRPr/>
            </a:pPr>
            <a:r>
              <a:rPr lang="zh-TW" altLang="en-US" sz="1100" b="0" i="0" u="none" strike="noStrike" cap="none" dirty="0">
                <a:solidFill>
                  <a:srgbClr val="000000"/>
                </a:solidFill>
                <a:effectLst/>
                <a:latin typeface="Arial"/>
                <a:ea typeface="Arial"/>
                <a:cs typeface="Arial"/>
                <a:sym typeface="Arial"/>
              </a:rPr>
              <a:t>邀請</a:t>
            </a:r>
            <a:r>
              <a:rPr lang="en-US" sz="1100" b="0" i="0" u="none" strike="noStrike" cap="none" dirty="0">
                <a:solidFill>
                  <a:srgbClr val="000000"/>
                </a:solidFill>
                <a:effectLst/>
                <a:latin typeface="Arial"/>
                <a:ea typeface="Arial"/>
                <a:cs typeface="Arial"/>
                <a:sym typeface="Arial"/>
              </a:rPr>
              <a:t>2</a:t>
            </a:r>
            <a:r>
              <a:rPr lang="zh-TW" altLang="en-US" sz="1100" b="0" i="0" u="none" strike="noStrike" cap="none" dirty="0">
                <a:solidFill>
                  <a:srgbClr val="000000"/>
                </a:solidFill>
                <a:effectLst/>
                <a:latin typeface="Arial"/>
                <a:ea typeface="Arial"/>
                <a:cs typeface="Arial"/>
                <a:sym typeface="Arial"/>
              </a:rPr>
              <a:t>至</a:t>
            </a:r>
            <a:r>
              <a:rPr lang="en-US" sz="1100" b="0" i="0" u="none" strike="noStrike" cap="none" dirty="0">
                <a:solidFill>
                  <a:srgbClr val="000000"/>
                </a:solidFill>
                <a:effectLst/>
                <a:latin typeface="Arial"/>
                <a:ea typeface="Arial"/>
                <a:cs typeface="Arial"/>
                <a:sym typeface="Arial"/>
              </a:rPr>
              <a:t>3</a:t>
            </a:r>
            <a:r>
              <a:rPr lang="zh-TW" altLang="en-US" sz="1100" b="0" i="0" u="none" strike="noStrike" cap="none" dirty="0">
                <a:solidFill>
                  <a:srgbClr val="000000"/>
                </a:solidFill>
                <a:effectLst/>
                <a:latin typeface="Arial"/>
                <a:ea typeface="Arial"/>
                <a:cs typeface="Arial"/>
                <a:sym typeface="Arial"/>
              </a:rPr>
              <a:t>位家長進行</a:t>
            </a:r>
            <a:r>
              <a:rPr lang="en-US" sz="1100" b="0" i="0" u="none" strike="noStrike" cap="none" dirty="0">
                <a:solidFill>
                  <a:srgbClr val="000000"/>
                </a:solidFill>
                <a:effectLst/>
                <a:latin typeface="Arial"/>
                <a:ea typeface="Arial"/>
                <a:cs typeface="Arial"/>
                <a:sym typeface="Arial"/>
              </a:rPr>
              <a:t>3</a:t>
            </a:r>
            <a:r>
              <a:rPr lang="zh-TW" altLang="en-US" sz="1100" b="0" i="0" u="none" strike="noStrike" cap="none" dirty="0">
                <a:solidFill>
                  <a:srgbClr val="000000"/>
                </a:solidFill>
                <a:effectLst/>
                <a:latin typeface="Arial"/>
                <a:ea typeface="Arial"/>
                <a:cs typeface="Arial"/>
                <a:sym typeface="Arial"/>
              </a:rPr>
              <a:t>分鐘的分組討論，分享對上網成癮的定義及徵狀的看法。以下為引導問題：</a:t>
            </a:r>
            <a:endParaRPr lang="en-HK" sz="1100" b="0" i="0" u="none" strike="noStrike" cap="none" dirty="0">
              <a:solidFill>
                <a:srgbClr val="000000"/>
              </a:solidFill>
              <a:effectLst/>
              <a:latin typeface="Arial"/>
              <a:ea typeface="Arial"/>
              <a:cs typeface="Arial"/>
              <a:sym typeface="Arial"/>
            </a:endParaRPr>
          </a:p>
          <a:p>
            <a:pPr marL="1112" lvl="0" indent="0" algn="l" rtl="0">
              <a:lnSpc>
                <a:spcPct val="120000"/>
              </a:lnSpc>
              <a:spcBef>
                <a:spcPts val="0"/>
              </a:spcBef>
              <a:spcAft>
                <a:spcPts val="0"/>
              </a:spcAft>
              <a:buClr>
                <a:srgbClr val="1F3864"/>
              </a:buClr>
              <a:buSzPct val="100000"/>
              <a:buNone/>
            </a:pPr>
            <a:endParaRPr lang="en-HK" altLang="zh-TW" sz="1100" b="0" i="0" u="none" strike="noStrike" cap="none" dirty="0">
              <a:solidFill>
                <a:schemeClr val="tx1"/>
              </a:solidFill>
              <a:effectLst/>
              <a:latin typeface="Arial"/>
              <a:ea typeface="Arial"/>
              <a:cs typeface="Arial"/>
              <a:sym typeface="Arial"/>
            </a:endParaRPr>
          </a:p>
          <a:p>
            <a:pPr marL="915512" lvl="1" indent="-457200">
              <a:lnSpc>
                <a:spcPct val="120000"/>
              </a:lnSpc>
              <a:spcBef>
                <a:spcPts val="0"/>
              </a:spcBef>
              <a:buClr>
                <a:srgbClr val="1F3864"/>
              </a:buClr>
              <a:buSzPct val="100000"/>
              <a:buFont typeface="+mj-lt"/>
              <a:buAutoNum type="arabicPeriod"/>
            </a:pPr>
            <a:r>
              <a:rPr lang="zh-TW" altLang="en-US" sz="1200" b="0" dirty="0">
                <a:solidFill>
                  <a:srgbClr val="1F3864"/>
                </a:solidFill>
              </a:rPr>
              <a:t>子女每日平均用多少時間上網？</a:t>
            </a:r>
          </a:p>
          <a:p>
            <a:pPr marL="915512" lvl="1" indent="-457200">
              <a:lnSpc>
                <a:spcPct val="120000"/>
              </a:lnSpc>
              <a:spcBef>
                <a:spcPts val="0"/>
              </a:spcBef>
              <a:buClr>
                <a:srgbClr val="1F3864"/>
              </a:buClr>
              <a:buSzPct val="100000"/>
              <a:buFont typeface="+mj-lt"/>
              <a:buAutoNum type="arabicPeriod"/>
            </a:pPr>
            <a:r>
              <a:rPr lang="zh-TW" altLang="en-US" sz="1200" b="0" dirty="0">
                <a:solidFill>
                  <a:srgbClr val="1F3864"/>
                </a:solidFill>
              </a:rPr>
              <a:t>子女上網做什麼？打機？做功課？社交網站？看短片？購物？</a:t>
            </a:r>
          </a:p>
          <a:p>
            <a:pPr marL="915512" lvl="1" indent="-457200">
              <a:lnSpc>
                <a:spcPct val="120000"/>
              </a:lnSpc>
              <a:spcBef>
                <a:spcPts val="0"/>
              </a:spcBef>
              <a:buClr>
                <a:srgbClr val="1F3864"/>
              </a:buClr>
              <a:buSzPct val="100000"/>
              <a:buFont typeface="+mj-lt"/>
              <a:buAutoNum type="arabicPeriod"/>
            </a:pPr>
            <a:r>
              <a:rPr lang="zh-TW" altLang="en-US" sz="1200" b="0" dirty="0">
                <a:solidFill>
                  <a:srgbClr val="1F3864"/>
                </a:solidFill>
              </a:rPr>
              <a:t>你認為子女為什會沉迷上網？</a:t>
            </a:r>
          </a:p>
          <a:p>
            <a:pPr marL="915512" lvl="1" indent="-457200">
              <a:lnSpc>
                <a:spcPct val="120000"/>
              </a:lnSpc>
              <a:spcBef>
                <a:spcPts val="0"/>
              </a:spcBef>
              <a:buClr>
                <a:srgbClr val="1F3864"/>
              </a:buClr>
              <a:buSzPct val="100000"/>
              <a:buFont typeface="+mj-lt"/>
              <a:buAutoNum type="arabicPeriod"/>
            </a:pPr>
            <a:r>
              <a:rPr lang="zh-TW" altLang="en-US" sz="1200" b="0" dirty="0">
                <a:solidFill>
                  <a:srgbClr val="1F3864"/>
                </a:solidFill>
              </a:rPr>
              <a:t>子女有哪些上網習慣／行為／身心反應會讓你擔心？</a:t>
            </a:r>
          </a:p>
          <a:p>
            <a:pPr marL="915512" lvl="1" indent="-457200">
              <a:lnSpc>
                <a:spcPct val="120000"/>
              </a:lnSpc>
              <a:spcBef>
                <a:spcPts val="0"/>
              </a:spcBef>
              <a:buClr>
                <a:srgbClr val="1F3864"/>
              </a:buClr>
              <a:buSzPct val="100000"/>
              <a:buFont typeface="+mj-lt"/>
              <a:buAutoNum type="arabicPeriod"/>
            </a:pPr>
            <a:r>
              <a:rPr lang="zh-TW" altLang="en-US" sz="1200" b="0" dirty="0">
                <a:solidFill>
                  <a:srgbClr val="1F3864"/>
                </a:solidFill>
              </a:rPr>
              <a:t>你認為子女有這些上網習慣／行為／身心反應，是否已是上網成癮？</a:t>
            </a:r>
          </a:p>
          <a:p>
            <a:pPr marL="915512" lvl="1" indent="-457200">
              <a:lnSpc>
                <a:spcPct val="120000"/>
              </a:lnSpc>
              <a:spcBef>
                <a:spcPts val="0"/>
              </a:spcBef>
              <a:buClr>
                <a:srgbClr val="1F3864"/>
              </a:buClr>
              <a:buSzPct val="100000"/>
              <a:buFont typeface="+mj-lt"/>
              <a:buAutoNum type="arabicPeriod"/>
            </a:pPr>
            <a:r>
              <a:rPr lang="zh-TW" altLang="en-US" sz="1200" b="0" dirty="0">
                <a:solidFill>
                  <a:srgbClr val="1F3864"/>
                </a:solidFill>
              </a:rPr>
              <a:t>如否，你覺得什麼徵狀才是上網成癮？</a:t>
            </a:r>
          </a:p>
          <a:p>
            <a:pPr marL="0" lvl="0" indent="0" algn="l" rtl="0">
              <a:spcBef>
                <a:spcPts val="0"/>
              </a:spcBef>
              <a:spcAft>
                <a:spcPts val="0"/>
              </a:spcAft>
              <a:buNone/>
            </a:pPr>
            <a:endParaRPr dirty="0"/>
          </a:p>
        </p:txBody>
      </p:sp>
      <p:sp>
        <p:nvSpPr>
          <p:cNvPr id="224" name="Google Shape;224;g37cf7eb4b25_2_125:notes">
            <a:extLst>
              <a:ext uri="{FF2B5EF4-FFF2-40B4-BE49-F238E27FC236}">
                <a16:creationId xmlns:a16="http://schemas.microsoft.com/office/drawing/2014/main" id="{D0E4E1DE-8654-7130-76DE-2DEED7DA8F5E}"/>
              </a:ext>
            </a:extLst>
          </p:cNvPr>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9</a:t>
            </a:fld>
            <a:endParaRPr/>
          </a:p>
        </p:txBody>
      </p:sp>
    </p:spTree>
    <p:extLst>
      <p:ext uri="{BB962C8B-B14F-4D97-AF65-F5344CB8AC3E}">
        <p14:creationId xmlns:p14="http://schemas.microsoft.com/office/powerpoint/2010/main" val="1817130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4" r:id="rId5"/>
    <p:sldLayoutId id="2147483665" r:id="rId6"/>
    <p:sldLayoutId id="2147483666" r:id="rId7"/>
    <p:sldLayoutId id="2147483667" r:id="rId8"/>
    <p:sldLayoutId id="2147483668" r:id="rId9"/>
    <p:sldLayoutId id="214748366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hyperlink" Target="http://sites.bu.edu/bryantlab/files/2015/04/dopamine-pathways.jp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hyperlink" Target="http://sites.bu.edu/bryantlab/files/2015/04/dopamine-pathways.jp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cboygPcRpbQ"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youtu.be/LArxOLUIw4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youtu.be/uFVk99tDvV8"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edbgovhk.sharepoint.com/:v:/s/ped_resourcepackage/IQD37bQI2q-5R4m9Pm6M6ZkXAd_8kvkDqg0PKgb-HBn9G1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edbgovhk.sharepoint.com/:v:/s/ped_resourcepackage/IQD__evZdTK3QLiBafLN9Dl9AdJ6sn9EmaBza44DP-wGsds?e=9kBJiM"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ites.bu.edu/bryantlab/files/2015/04/dopamine-pathways.jp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doi.org/10.1037/adb0000315" TargetMode="External"/><Relationship Id="rId5" Type="http://schemas.openxmlformats.org/officeDocument/2006/relationships/hyperlink" Target="https://doi.org/10.1089/cpb.2007.9951" TargetMode="External"/><Relationship Id="rId4" Type="http://schemas.openxmlformats.org/officeDocument/2006/relationships/hyperlink" Target="https://doi.org/10.3390/jcm8070945"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www.parent.edu.hk/smart-parent-net/topics/article/(%E5%BD%B1%E7%89%87)-%E5%81%A5%E5%BA%B7%E7%B6%B2%E7%B5%A1%E7%94%B1%E4%BD%A0%E5%89%B5-%E7%9F%AD%E7%89%87%E7%B3%BB%E5%88%97(%E5%AE%B6%E9%95%B7%E7%AF%87)-%E6%B2%89%E8%BF%B7%E4%B8%8A%E7%B6%B2" TargetMode="External"/><Relationship Id="rId3" Type="http://schemas.openxmlformats.org/officeDocument/2006/relationships/hyperlink" Target="https://ir.breakthrough.org.hk/rs45/" TargetMode="External"/><Relationship Id="rId7" Type="http://schemas.openxmlformats.org/officeDocument/2006/relationships/hyperlink" Target="https://www.hkfws.org.hk/news/press-release/20240206"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www.sfu.edu.hk/tc/media/press-release/index_id_841.html" TargetMode="External"/><Relationship Id="rId5" Type="http://schemas.openxmlformats.org/officeDocument/2006/relationships/hyperlink" Target="https://www.aca.org.hk/image/catalog/survey/20170308-survey_Chi-only.pdf" TargetMode="External"/><Relationship Id="rId4" Type="http://schemas.openxmlformats.org/officeDocument/2006/relationships/hyperlink" Target="https://www.studenthealth.gov.hk/tc_chi/internet/report/files/executive_summary_e_report.pdf" TargetMode="External"/><Relationship Id="rId9" Type="http://schemas.openxmlformats.org/officeDocument/2006/relationships/hyperlink" Target="https://www.parent.edu.hk/smart-parent-net/topics/article/framework_se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p:nvPr/>
        </p:nvSpPr>
        <p:spPr>
          <a:xfrm>
            <a:off x="1143000" y="1251880"/>
            <a:ext cx="6858000" cy="485272"/>
          </a:xfrm>
          <a:prstGeom prst="rect">
            <a:avLst/>
          </a:prstGeom>
          <a:noFill/>
          <a:ln>
            <a:noFill/>
          </a:ln>
        </p:spPr>
        <p:txBody>
          <a:bodyPr spcFirstLastPara="1" wrap="square" lIns="68575" tIns="34275" rIns="68575" bIns="34275" anchor="t" anchorCtr="0">
            <a:normAutofit/>
          </a:bodyPr>
          <a:lstStyle/>
          <a:p>
            <a:pPr marL="0" marR="0" lvl="0" indent="0" algn="ctr" rtl="0">
              <a:lnSpc>
                <a:spcPct val="90000"/>
              </a:lnSpc>
              <a:spcBef>
                <a:spcPts val="0"/>
              </a:spcBef>
              <a:spcAft>
                <a:spcPts val="0"/>
              </a:spcAft>
              <a:buClr>
                <a:schemeClr val="dk1"/>
              </a:buClr>
              <a:buSzPts val="3000"/>
              <a:buFont typeface="Arial"/>
              <a:buNone/>
            </a:pPr>
            <a:r>
              <a:rPr lang="zh-TW" sz="3000" b="1" i="0" u="none" strike="noStrike" cap="none">
                <a:solidFill>
                  <a:schemeClr val="dk1"/>
                </a:solidFill>
                <a:latin typeface="Microsoft JhengHei"/>
                <a:ea typeface="Microsoft JhengHei"/>
                <a:cs typeface="Microsoft JhengHei"/>
                <a:sym typeface="Microsoft JhengHei"/>
              </a:rPr>
              <a:t>中學家長教育資源套</a:t>
            </a:r>
            <a:endParaRPr sz="3000" b="1" i="0" u="none" strike="noStrike" cap="none">
              <a:solidFill>
                <a:schemeClr val="dk1"/>
              </a:solidFill>
              <a:latin typeface="Microsoft JhengHei"/>
              <a:ea typeface="Microsoft JhengHei"/>
              <a:cs typeface="Microsoft JhengHei"/>
              <a:sym typeface="Microsoft JhengHei"/>
            </a:endParaRPr>
          </a:p>
        </p:txBody>
      </p:sp>
      <p:sp>
        <p:nvSpPr>
          <p:cNvPr id="130" name="Google Shape;130;p25"/>
          <p:cNvSpPr txBox="1"/>
          <p:nvPr/>
        </p:nvSpPr>
        <p:spPr>
          <a:xfrm>
            <a:off x="1143000" y="1492096"/>
            <a:ext cx="6858000" cy="1241822"/>
          </a:xfrm>
          <a:prstGeom prst="rect">
            <a:avLst/>
          </a:prstGeom>
          <a:noFill/>
          <a:ln>
            <a:noFill/>
          </a:ln>
        </p:spPr>
        <p:txBody>
          <a:bodyPr spcFirstLastPara="1" wrap="square" lIns="68575" tIns="34275" rIns="68575" bIns="34275" anchor="t" anchorCtr="0">
            <a:normAutofit/>
          </a:bodyPr>
          <a:lstStyle/>
          <a:p>
            <a:pPr marL="0" marR="0" lvl="0" indent="0" algn="ctr" rtl="0">
              <a:lnSpc>
                <a:spcPct val="90000"/>
              </a:lnSpc>
              <a:spcBef>
                <a:spcPts val="0"/>
              </a:spcBef>
              <a:spcAft>
                <a:spcPts val="0"/>
              </a:spcAft>
              <a:buClr>
                <a:schemeClr val="dk1"/>
              </a:buClr>
              <a:buSzPts val="1800"/>
              <a:buFont typeface="Arial"/>
              <a:buNone/>
            </a:pPr>
            <a:r>
              <a:rPr lang="zh-TW" sz="1800" b="1" i="0" u="none" strike="noStrike" cap="none" dirty="0">
                <a:solidFill>
                  <a:schemeClr val="dk1"/>
                </a:solidFill>
                <a:latin typeface="Calibri"/>
                <a:ea typeface="Calibri"/>
                <a:cs typeface="Calibri"/>
                <a:sym typeface="Calibri"/>
              </a:rPr>
              <a:t> </a:t>
            </a:r>
            <a:endParaRPr sz="1800" b="1" i="0" u="none" strike="noStrike" cap="none" dirty="0">
              <a:solidFill>
                <a:schemeClr val="dk1"/>
              </a:solidFill>
              <a:latin typeface="Calibri"/>
              <a:ea typeface="Calibri"/>
              <a:cs typeface="Calibri"/>
              <a:sym typeface="Calibri"/>
            </a:endParaRPr>
          </a:p>
          <a:p>
            <a:pPr marL="0" marR="0" lvl="0" indent="0" algn="ctr" rtl="0">
              <a:lnSpc>
                <a:spcPct val="90000"/>
              </a:lnSpc>
              <a:spcBef>
                <a:spcPts val="800"/>
              </a:spcBef>
              <a:spcAft>
                <a:spcPts val="0"/>
              </a:spcAft>
              <a:buClr>
                <a:schemeClr val="dk1"/>
              </a:buClr>
              <a:buSzPts val="2400"/>
              <a:buFont typeface="Arial"/>
              <a:buNone/>
            </a:pPr>
            <a:r>
              <a:rPr lang="zh-TW" sz="2400" b="1" i="0" u="none" strike="noStrike" cap="none" dirty="0">
                <a:solidFill>
                  <a:schemeClr val="dk1"/>
                </a:solidFill>
                <a:latin typeface="Microsoft JhengHei"/>
                <a:ea typeface="Microsoft JhengHei"/>
                <a:cs typeface="Microsoft JhengHei"/>
                <a:sym typeface="Microsoft JhengHei"/>
              </a:rPr>
              <a:t>範疇二：促進青少年健康、愉快及均衡的發展</a:t>
            </a:r>
            <a:endParaRPr sz="2400" b="1" i="0" u="none" strike="noStrike" cap="none" dirty="0">
              <a:solidFill>
                <a:schemeClr val="dk1"/>
              </a:solidFill>
              <a:latin typeface="Calibri"/>
              <a:ea typeface="Calibri"/>
              <a:cs typeface="Calibri"/>
              <a:sym typeface="Calibri"/>
            </a:endParaRPr>
          </a:p>
        </p:txBody>
      </p:sp>
      <p:sp>
        <p:nvSpPr>
          <p:cNvPr id="131" name="Google Shape;131;p25"/>
          <p:cNvSpPr txBox="1">
            <a:spLocks noGrp="1"/>
          </p:cNvSpPr>
          <p:nvPr>
            <p:ph type="ctrTitle"/>
          </p:nvPr>
        </p:nvSpPr>
        <p:spPr>
          <a:xfrm>
            <a:off x="1143000" y="1559185"/>
            <a:ext cx="6858000" cy="1790700"/>
          </a:xfrm>
          <a:prstGeom prst="rect">
            <a:avLst/>
          </a:prstGeom>
          <a:noFill/>
          <a:ln>
            <a:noFill/>
          </a:ln>
        </p:spPr>
        <p:txBody>
          <a:bodyPr spcFirstLastPara="1" wrap="square" lIns="68575" tIns="34275" rIns="68575" bIns="34275" anchor="b" anchorCtr="0">
            <a:normAutofit/>
          </a:bodyPr>
          <a:lstStyle/>
          <a:p>
            <a:pPr marL="0" lvl="0" indent="0" algn="ctr" rtl="0">
              <a:lnSpc>
                <a:spcPct val="100000"/>
              </a:lnSpc>
              <a:spcBef>
                <a:spcPts val="0"/>
              </a:spcBef>
              <a:spcAft>
                <a:spcPts val="0"/>
              </a:spcAft>
              <a:buClr>
                <a:schemeClr val="dk1"/>
              </a:buClr>
              <a:buSzPts val="4100"/>
              <a:buFont typeface="Microsoft JhengHei"/>
              <a:buNone/>
            </a:pPr>
            <a:r>
              <a:rPr lang="zh-TW" sz="4100" b="1" dirty="0">
                <a:latin typeface="Microsoft JhengHei"/>
                <a:ea typeface="Microsoft JhengHei"/>
                <a:cs typeface="Microsoft JhengHei"/>
                <a:sym typeface="Microsoft JhengHei"/>
              </a:rPr>
              <a:t>關愛共成長，健康網上行</a:t>
            </a:r>
            <a:endParaRPr sz="4100" dirty="0">
              <a:latin typeface="Microsoft JhengHei"/>
              <a:ea typeface="Microsoft JhengHei"/>
              <a:cs typeface="Microsoft JhengHei"/>
              <a:sym typeface="Microsoft JhengHe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fontScale="77500" lnSpcReduction="20000"/>
          </a:bodyPr>
          <a:lstStyle/>
          <a:p>
            <a:pPr marL="177800" lvl="0" indent="-176688" algn="l" rtl="0">
              <a:lnSpc>
                <a:spcPct val="120000"/>
              </a:lnSpc>
              <a:spcBef>
                <a:spcPts val="0"/>
              </a:spcBef>
              <a:spcAft>
                <a:spcPts val="0"/>
              </a:spcAft>
              <a:buClr>
                <a:srgbClr val="1F3864"/>
              </a:buClr>
              <a:buSzPct val="100000"/>
              <a:buChar char="•"/>
            </a:pPr>
            <a:r>
              <a:rPr lang="zh-TW" sz="2300" b="1" dirty="0">
                <a:solidFill>
                  <a:srgbClr val="1F3864"/>
                </a:solidFill>
                <a:latin typeface="Microsoft JhengHei"/>
                <a:ea typeface="Microsoft JhengHei"/>
                <a:cs typeface="Microsoft JhengHei"/>
                <a:sym typeface="Microsoft JhengHei"/>
              </a:rPr>
              <a:t>於</a:t>
            </a:r>
            <a:r>
              <a:rPr lang="zh-TW" sz="2300" b="1" dirty="0">
                <a:solidFill>
                  <a:srgbClr val="C00000"/>
                </a:solidFill>
                <a:latin typeface="Microsoft JhengHei"/>
                <a:ea typeface="Microsoft JhengHei"/>
                <a:cs typeface="Microsoft JhengHei"/>
                <a:sym typeface="Microsoft JhengHei"/>
              </a:rPr>
              <a:t>1995年</a:t>
            </a:r>
            <a:r>
              <a:rPr lang="zh-TW" sz="2300" b="1" dirty="0">
                <a:solidFill>
                  <a:srgbClr val="1F3864"/>
                </a:solidFill>
                <a:latin typeface="Microsoft JhengHei"/>
                <a:ea typeface="Microsoft JhengHei"/>
                <a:cs typeface="Microsoft JhengHei"/>
                <a:sym typeface="Microsoft JhengHei"/>
              </a:rPr>
              <a:t>，美國的精神科醫生Dr. Goldberg首次提出</a:t>
            </a:r>
            <a:r>
              <a:rPr lang="zh-TW" sz="2300" b="1" dirty="0">
                <a:solidFill>
                  <a:srgbClr val="C00000"/>
                </a:solidFill>
                <a:latin typeface="Microsoft JhengHei"/>
                <a:ea typeface="Microsoft JhengHei"/>
                <a:cs typeface="Microsoft JhengHei"/>
                <a:sym typeface="Microsoft JhengHei"/>
              </a:rPr>
              <a:t>上網成癮</a:t>
            </a:r>
            <a:r>
              <a:rPr lang="zh-TW" sz="2300" b="1" dirty="0">
                <a:solidFill>
                  <a:srgbClr val="1F3864"/>
                </a:solidFill>
                <a:latin typeface="Microsoft JhengHei"/>
                <a:ea typeface="Microsoft JhengHei"/>
                <a:cs typeface="Microsoft JhengHei"/>
                <a:sym typeface="Microsoft JhengHei"/>
              </a:rPr>
              <a:t>(Internet Addiction Disorder ) 一詞</a:t>
            </a:r>
            <a:endParaRPr dirty="0"/>
          </a:p>
          <a:p>
            <a:pPr marL="177800" lvl="0" indent="-176688" algn="l" rtl="0">
              <a:lnSpc>
                <a:spcPct val="120000"/>
              </a:lnSpc>
              <a:spcBef>
                <a:spcPts val="800"/>
              </a:spcBef>
              <a:spcAft>
                <a:spcPts val="0"/>
              </a:spcAft>
              <a:buClr>
                <a:srgbClr val="1F3864"/>
              </a:buClr>
              <a:buSzPct val="100000"/>
              <a:buChar char="•"/>
            </a:pPr>
            <a:r>
              <a:rPr lang="zh-TW" sz="2300" b="1" dirty="0">
                <a:solidFill>
                  <a:srgbClr val="1F3864"/>
                </a:solidFill>
                <a:latin typeface="Microsoft JhengHei"/>
                <a:ea typeface="Microsoft JhengHei"/>
                <a:cs typeface="Microsoft JhengHei"/>
                <a:sym typeface="Microsoft JhengHei"/>
              </a:rPr>
              <a:t>於</a:t>
            </a:r>
            <a:r>
              <a:rPr lang="zh-TW" sz="2300" b="1" dirty="0">
                <a:solidFill>
                  <a:srgbClr val="C00000"/>
                </a:solidFill>
                <a:latin typeface="Microsoft JhengHei"/>
                <a:ea typeface="Microsoft JhengHei"/>
                <a:cs typeface="Microsoft JhengHei"/>
                <a:sym typeface="Microsoft JhengHei"/>
              </a:rPr>
              <a:t>1996年</a:t>
            </a:r>
            <a:r>
              <a:rPr lang="zh-TW" sz="2300" b="1" dirty="0">
                <a:solidFill>
                  <a:srgbClr val="1F3864"/>
                </a:solidFill>
                <a:latin typeface="Microsoft JhengHei"/>
                <a:ea typeface="Microsoft JhengHei"/>
                <a:cs typeface="Microsoft JhengHei"/>
                <a:sym typeface="Microsoft JhengHei"/>
              </a:rPr>
              <a:t>，美國心理學博士Dr. Kimberly Young發表了</a:t>
            </a:r>
            <a:r>
              <a:rPr lang="zh-TW" sz="2300" b="1" u="sng" dirty="0">
                <a:solidFill>
                  <a:srgbClr val="C00000"/>
                </a:solidFill>
                <a:latin typeface="Microsoft JhengHei"/>
                <a:ea typeface="Microsoft JhengHei"/>
                <a:cs typeface="Microsoft JhengHei"/>
                <a:sym typeface="Microsoft JhengHei"/>
              </a:rPr>
              <a:t>網絡成癮的定義</a:t>
            </a:r>
            <a:r>
              <a:rPr lang="zh-TW" sz="2300" b="1" dirty="0">
                <a:solidFill>
                  <a:srgbClr val="1F3864"/>
                </a:solidFill>
                <a:latin typeface="Microsoft JhengHei"/>
                <a:ea typeface="Microsoft JhengHei"/>
                <a:cs typeface="Microsoft JhengHei"/>
                <a:sym typeface="Microsoft JhengHei"/>
              </a:rPr>
              <a:t>，和測試網絡成癮的條件及量表，指出在</a:t>
            </a:r>
            <a:r>
              <a:rPr lang="zh-TW" sz="2300" b="1" dirty="0">
                <a:solidFill>
                  <a:srgbClr val="C00000"/>
                </a:solidFill>
                <a:latin typeface="Microsoft JhengHei"/>
                <a:ea typeface="Microsoft JhengHei"/>
                <a:cs typeface="Microsoft JhengHei"/>
                <a:sym typeface="Microsoft JhengHei"/>
              </a:rPr>
              <a:t>不受控制</a:t>
            </a:r>
            <a:r>
              <a:rPr lang="zh-TW" sz="2300" b="1" dirty="0">
                <a:solidFill>
                  <a:srgbClr val="1F3864"/>
                </a:solidFill>
                <a:latin typeface="Microsoft JhengHei"/>
                <a:ea typeface="Microsoft JhengHei"/>
                <a:cs typeface="Microsoft JhengHei"/>
                <a:sym typeface="Microsoft JhengHei"/>
              </a:rPr>
              <a:t>的情況下</a:t>
            </a:r>
            <a:r>
              <a:rPr lang="zh-TW" sz="2300" b="1" dirty="0">
                <a:solidFill>
                  <a:srgbClr val="C00000"/>
                </a:solidFill>
                <a:latin typeface="Microsoft JhengHei"/>
                <a:ea typeface="Microsoft JhengHei"/>
                <a:cs typeface="Microsoft JhengHei"/>
                <a:sym typeface="Microsoft JhengHei"/>
              </a:rPr>
              <a:t>過份使用網絡</a:t>
            </a:r>
            <a:r>
              <a:rPr lang="zh-TW" sz="2300" b="1" dirty="0">
                <a:solidFill>
                  <a:srgbClr val="1F3864"/>
                </a:solidFill>
                <a:latin typeface="Microsoft JhengHei"/>
                <a:ea typeface="Microsoft JhengHei"/>
                <a:cs typeface="Microsoft JhengHei"/>
                <a:sym typeface="Microsoft JhengHei"/>
              </a:rPr>
              <a:t>，</a:t>
            </a:r>
            <a:r>
              <a:rPr lang="zh-TW" sz="2300" b="1" dirty="0">
                <a:solidFill>
                  <a:srgbClr val="C00000"/>
                </a:solidFill>
                <a:latin typeface="Microsoft JhengHei"/>
                <a:ea typeface="Microsoft JhengHei"/>
                <a:cs typeface="Microsoft JhengHei"/>
                <a:sym typeface="Microsoft JhengHei"/>
              </a:rPr>
              <a:t>影響個人心理健康、社交及工作</a:t>
            </a:r>
            <a:r>
              <a:rPr lang="zh-TW" sz="2300" b="1" dirty="0">
                <a:solidFill>
                  <a:srgbClr val="1F3864"/>
                </a:solidFill>
                <a:latin typeface="Microsoft JhengHei"/>
                <a:ea typeface="Microsoft JhengHei"/>
                <a:cs typeface="Microsoft JhengHei"/>
                <a:sym typeface="Microsoft JhengHei"/>
              </a:rPr>
              <a:t>，便有機會是</a:t>
            </a:r>
            <a:r>
              <a:rPr lang="zh-TW" sz="2300" b="1" dirty="0">
                <a:solidFill>
                  <a:srgbClr val="C00000"/>
                </a:solidFill>
                <a:latin typeface="Microsoft JhengHei"/>
                <a:ea typeface="Microsoft JhengHei"/>
                <a:cs typeface="Microsoft JhengHei"/>
                <a:sym typeface="Microsoft JhengHei"/>
              </a:rPr>
              <a:t>網絡成癮</a:t>
            </a:r>
            <a:endParaRPr dirty="0"/>
          </a:p>
          <a:p>
            <a:pPr marL="177800" lvl="0" indent="-176688" algn="l" rtl="0">
              <a:lnSpc>
                <a:spcPct val="120000"/>
              </a:lnSpc>
              <a:spcBef>
                <a:spcPts val="800"/>
              </a:spcBef>
              <a:spcAft>
                <a:spcPts val="0"/>
              </a:spcAft>
              <a:buClr>
                <a:srgbClr val="1F3864"/>
              </a:buClr>
              <a:buSzPct val="100000"/>
              <a:buChar char="•"/>
            </a:pPr>
            <a:r>
              <a:rPr lang="zh-TW" sz="2300" b="1" dirty="0">
                <a:solidFill>
                  <a:srgbClr val="1F3864"/>
                </a:solidFill>
                <a:latin typeface="Microsoft JhengHei"/>
                <a:ea typeface="Microsoft JhengHei"/>
                <a:cs typeface="Microsoft JhengHei"/>
                <a:sym typeface="Microsoft JhengHei"/>
              </a:rPr>
              <a:t>世界衛生組織在</a:t>
            </a:r>
            <a:r>
              <a:rPr lang="zh-TW" sz="2300" b="1" dirty="0">
                <a:solidFill>
                  <a:srgbClr val="C00000"/>
                </a:solidFill>
                <a:latin typeface="Microsoft JhengHei"/>
                <a:ea typeface="Microsoft JhengHei"/>
                <a:cs typeface="Microsoft JhengHei"/>
                <a:sym typeface="Microsoft JhengHei"/>
              </a:rPr>
              <a:t>2018</a:t>
            </a:r>
            <a:r>
              <a:rPr lang="zh-TW" sz="2300" b="1" dirty="0">
                <a:solidFill>
                  <a:srgbClr val="1F3864"/>
                </a:solidFill>
                <a:latin typeface="Microsoft JhengHei"/>
                <a:ea typeface="Microsoft JhengHei"/>
                <a:cs typeface="Microsoft JhengHei"/>
                <a:sym typeface="Microsoft JhengHei"/>
              </a:rPr>
              <a:t>年把</a:t>
            </a:r>
            <a:r>
              <a:rPr lang="zh-TW" sz="2300" b="1" dirty="0">
                <a:solidFill>
                  <a:srgbClr val="C00000"/>
                </a:solidFill>
                <a:latin typeface="Microsoft JhengHei"/>
                <a:ea typeface="Microsoft JhengHei"/>
                <a:cs typeface="Microsoft JhengHei"/>
                <a:sym typeface="Microsoft JhengHei"/>
              </a:rPr>
              <a:t>「遊戲障礙」</a:t>
            </a:r>
            <a:r>
              <a:rPr lang="zh-TW" sz="2300" b="1" dirty="0">
                <a:solidFill>
                  <a:srgbClr val="1F3864"/>
                </a:solidFill>
                <a:latin typeface="Microsoft JhengHei"/>
                <a:ea typeface="Microsoft JhengHei"/>
                <a:cs typeface="Microsoft JhengHei"/>
                <a:sym typeface="Microsoft JhengHei"/>
              </a:rPr>
              <a:t>（gaming disorder）</a:t>
            </a:r>
            <a:r>
              <a:rPr lang="zh-TW" sz="2300" b="1" dirty="0">
                <a:solidFill>
                  <a:srgbClr val="C00000"/>
                </a:solidFill>
                <a:latin typeface="Microsoft JhengHei"/>
                <a:ea typeface="Microsoft JhengHei"/>
                <a:cs typeface="Microsoft JhengHei"/>
                <a:sym typeface="Microsoft JhengHei"/>
              </a:rPr>
              <a:t>列為精神疾病</a:t>
            </a:r>
            <a:endParaRPr sz="2300" b="1" dirty="0">
              <a:solidFill>
                <a:srgbClr val="C00000"/>
              </a:solidFill>
              <a:latin typeface="Microsoft JhengHei"/>
              <a:ea typeface="Microsoft JhengHei"/>
              <a:cs typeface="Microsoft JhengHei"/>
              <a:sym typeface="Microsoft JhengHei"/>
            </a:endParaRPr>
          </a:p>
          <a:p>
            <a:pPr marL="177800" lvl="0" indent="-176688" algn="l" rtl="0">
              <a:lnSpc>
                <a:spcPct val="120000"/>
              </a:lnSpc>
              <a:spcBef>
                <a:spcPts val="800"/>
              </a:spcBef>
              <a:spcAft>
                <a:spcPts val="0"/>
              </a:spcAft>
              <a:buClr>
                <a:srgbClr val="1F3864"/>
              </a:buClr>
              <a:buSzPct val="100000"/>
              <a:buChar char="•"/>
            </a:pPr>
            <a:r>
              <a:rPr lang="zh-TW" sz="2300" b="1" dirty="0">
                <a:solidFill>
                  <a:srgbClr val="1F3864"/>
                </a:solidFill>
                <a:latin typeface="Microsoft JhengHei"/>
                <a:ea typeface="Microsoft JhengHei"/>
                <a:cs typeface="Microsoft JhengHei"/>
                <a:sym typeface="Microsoft JhengHei"/>
              </a:rPr>
              <a:t>其後，各界學者對上網成癮提出不同的見解，因此直至</a:t>
            </a:r>
            <a:r>
              <a:rPr lang="zh-TW" sz="2300" b="1" dirty="0">
                <a:solidFill>
                  <a:srgbClr val="C00000"/>
                </a:solidFill>
                <a:latin typeface="Microsoft JhengHei"/>
                <a:ea typeface="Microsoft JhengHei"/>
                <a:cs typeface="Microsoft JhengHei"/>
                <a:sym typeface="Microsoft JhengHei"/>
              </a:rPr>
              <a:t>現時仍未有一套受國際認可的診斷標準</a:t>
            </a:r>
            <a:endParaRPr dirty="0">
              <a:solidFill>
                <a:srgbClr val="C00000"/>
              </a:solidFill>
            </a:endParaRPr>
          </a:p>
          <a:p>
            <a:pPr marL="177800" lvl="0" indent="-176688" algn="l" rtl="0">
              <a:lnSpc>
                <a:spcPct val="120000"/>
              </a:lnSpc>
              <a:spcBef>
                <a:spcPts val="800"/>
              </a:spcBef>
              <a:spcAft>
                <a:spcPts val="0"/>
              </a:spcAft>
              <a:buClr>
                <a:srgbClr val="1F3864"/>
              </a:buClr>
              <a:buSzPct val="100000"/>
              <a:buChar char="•"/>
            </a:pPr>
            <a:r>
              <a:rPr lang="zh-TW" sz="2300" b="1" dirty="0">
                <a:solidFill>
                  <a:srgbClr val="1F3864"/>
                </a:solidFill>
                <a:latin typeface="Microsoft JhengHei"/>
                <a:ea typeface="Microsoft JhengHei"/>
                <a:cs typeface="Microsoft JhengHei"/>
                <a:sym typeface="Microsoft JhengHei"/>
              </a:rPr>
              <a:t>但學術界對</a:t>
            </a:r>
            <a:r>
              <a:rPr lang="zh-TW" sz="2300" b="1" dirty="0">
                <a:solidFill>
                  <a:srgbClr val="C00000"/>
                </a:solidFill>
                <a:latin typeface="Microsoft JhengHei"/>
                <a:ea typeface="Microsoft JhengHei"/>
                <a:cs typeface="Microsoft JhengHei"/>
                <a:sym typeface="Microsoft JhengHei"/>
              </a:rPr>
              <a:t>成癮行為的界定早有研究基礎</a:t>
            </a:r>
            <a:endParaRPr dirty="0">
              <a:solidFill>
                <a:srgbClr val="C00000"/>
              </a:solidFill>
            </a:endParaRPr>
          </a:p>
          <a:p>
            <a:pPr marL="177800" lvl="0" indent="-76200" algn="l" rtl="0">
              <a:lnSpc>
                <a:spcPct val="90000"/>
              </a:lnSpc>
              <a:spcBef>
                <a:spcPts val="800"/>
              </a:spcBef>
              <a:spcAft>
                <a:spcPts val="0"/>
              </a:spcAft>
              <a:buClr>
                <a:schemeClr val="dk1"/>
              </a:buClr>
              <a:buSzPct val="100000"/>
              <a:buNone/>
            </a:pPr>
            <a:endParaRPr dirty="0"/>
          </a:p>
        </p:txBody>
      </p:sp>
      <p:sp>
        <p:nvSpPr>
          <p:cNvPr id="227" name="Google Shape;227;p33"/>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228" name="Google Shape;228;p33"/>
          <p:cNvSpPr/>
          <p:nvPr/>
        </p:nvSpPr>
        <p:spPr>
          <a:xfrm>
            <a:off x="2681450" y="601675"/>
            <a:ext cx="35793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i="0" u="none" strike="noStrike" cap="none" dirty="0">
                <a:solidFill>
                  <a:schemeClr val="lt1"/>
                </a:solidFill>
                <a:latin typeface="Microsoft JhengHei"/>
                <a:ea typeface="Microsoft JhengHei"/>
                <a:cs typeface="Microsoft JhengHei"/>
                <a:sym typeface="Microsoft JhengHei"/>
              </a:rPr>
              <a:t>上網成癮的定義 </a:t>
            </a:r>
            <a:endParaRPr sz="3300" b="0" i="0" u="none" strike="noStrike" cap="none" dirty="0">
              <a:solidFill>
                <a:schemeClr val="lt1"/>
              </a:solidFill>
              <a:latin typeface="Calibri"/>
              <a:ea typeface="Calibri"/>
              <a:cs typeface="Calibri"/>
              <a:sym typeface="Calibri"/>
            </a:endParaRPr>
          </a:p>
        </p:txBody>
      </p:sp>
      <p:pic>
        <p:nvPicPr>
          <p:cNvPr id="229" name="Google Shape;229;p33" descr="ハッカーの検索結果 | かわいいフリー素材集 いらすとや"/>
          <p:cNvPicPr preferRelativeResize="0"/>
          <p:nvPr/>
        </p:nvPicPr>
        <p:blipFill rotWithShape="1">
          <a:blip r:embed="rId3">
            <a:alphaModFix/>
          </a:blip>
          <a:srcRect/>
          <a:stretch/>
        </p:blipFill>
        <p:spPr>
          <a:xfrm>
            <a:off x="4977636" y="3960108"/>
            <a:ext cx="1189408" cy="1183392"/>
          </a:xfrm>
          <a:prstGeom prst="rect">
            <a:avLst/>
          </a:prstGeom>
          <a:noFill/>
          <a:ln>
            <a:noFill/>
          </a:ln>
        </p:spPr>
      </p:pic>
      <p:sp>
        <p:nvSpPr>
          <p:cNvPr id="230" name="Google Shape;230;p33"/>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10</a:t>
            </a:fld>
            <a:endParaRPr/>
          </a:p>
        </p:txBody>
      </p:sp>
      <p:pic>
        <p:nvPicPr>
          <p:cNvPr id="231" name="Google Shape;231;p33"/>
          <p:cNvPicPr preferRelativeResize="0"/>
          <p:nvPr/>
        </p:nvPicPr>
        <p:blipFill>
          <a:blip r:embed="rId4">
            <a:alphaModFix/>
          </a:blip>
          <a:stretch>
            <a:fillRect/>
          </a:stretch>
        </p:blipFill>
        <p:spPr>
          <a:xfrm>
            <a:off x="1150488" y="73850"/>
            <a:ext cx="1468088" cy="1361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4"/>
          <p:cNvSpPr/>
          <p:nvPr/>
        </p:nvSpPr>
        <p:spPr>
          <a:xfrm>
            <a:off x="2208433" y="158843"/>
            <a:ext cx="4126751" cy="528268"/>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altLang="en-US" sz="3300" b="1" dirty="0">
                <a:solidFill>
                  <a:schemeClr val="lt1"/>
                </a:solidFill>
                <a:latin typeface="Microsoft JhengHei"/>
                <a:ea typeface="Microsoft JhengHei"/>
                <a:sym typeface="Microsoft JhengHei"/>
              </a:rPr>
              <a:t>上網成癮的徵狀 </a:t>
            </a:r>
            <a:endParaRPr sz="3300" b="1" dirty="0">
              <a:solidFill>
                <a:schemeClr val="lt1"/>
              </a:solidFill>
              <a:latin typeface="Microsoft JhengHei"/>
              <a:ea typeface="Microsoft JhengHei"/>
              <a:sym typeface="Calibri"/>
            </a:endParaRPr>
          </a:p>
        </p:txBody>
      </p:sp>
      <p:sp>
        <p:nvSpPr>
          <p:cNvPr id="238" name="Google Shape;238;p34"/>
          <p:cNvSpPr/>
          <p:nvPr/>
        </p:nvSpPr>
        <p:spPr>
          <a:xfrm>
            <a:off x="628650" y="735270"/>
            <a:ext cx="7886700" cy="4815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endParaRPr sz="3300" b="1" i="0" u="none" strike="noStrike" cap="none">
              <a:solidFill>
                <a:schemeClr val="dk1"/>
              </a:solidFill>
              <a:latin typeface="Calibri"/>
              <a:ea typeface="Calibri"/>
              <a:cs typeface="Calibri"/>
              <a:sym typeface="Calibri"/>
            </a:endParaRPr>
          </a:p>
        </p:txBody>
      </p:sp>
      <p:sp>
        <p:nvSpPr>
          <p:cNvPr id="239" name="Google Shape;239;p34"/>
          <p:cNvSpPr/>
          <p:nvPr/>
        </p:nvSpPr>
        <p:spPr>
          <a:xfrm>
            <a:off x="7683368" y="4787850"/>
            <a:ext cx="811800" cy="2739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US" altLang="zh-TW" sz="900" b="0" i="0" u="none" strike="noStrike" cap="none">
                <a:solidFill>
                  <a:srgbClr val="888888"/>
                </a:solidFill>
                <a:latin typeface="Calibri"/>
                <a:ea typeface="Calibri"/>
                <a:cs typeface="Calibri"/>
                <a:sym typeface="Calibri"/>
              </a:rPr>
              <a:t>11</a:t>
            </a:fld>
            <a:endParaRPr sz="900" b="0" i="0" u="none" strike="noStrike" cap="none">
              <a:solidFill>
                <a:srgbClr val="888888"/>
              </a:solidFill>
              <a:latin typeface="Calibri"/>
              <a:ea typeface="Calibri"/>
              <a:cs typeface="Calibri"/>
              <a:sym typeface="Calibri"/>
            </a:endParaRPr>
          </a:p>
        </p:txBody>
      </p:sp>
      <p:grpSp>
        <p:nvGrpSpPr>
          <p:cNvPr id="240" name="Google Shape;240;p34"/>
          <p:cNvGrpSpPr/>
          <p:nvPr/>
        </p:nvGrpSpPr>
        <p:grpSpPr>
          <a:xfrm>
            <a:off x="2073736" y="1293739"/>
            <a:ext cx="5134700" cy="3767845"/>
            <a:chOff x="1422476" y="970897"/>
            <a:chExt cx="8070890" cy="5820863"/>
          </a:xfrm>
        </p:grpSpPr>
        <p:grpSp>
          <p:nvGrpSpPr>
            <p:cNvPr id="241" name="Google Shape;241;p34"/>
            <p:cNvGrpSpPr/>
            <p:nvPr/>
          </p:nvGrpSpPr>
          <p:grpSpPr>
            <a:xfrm>
              <a:off x="1827248" y="1673706"/>
              <a:ext cx="1965632" cy="1979670"/>
              <a:chOff x="1926444" y="1446554"/>
              <a:chExt cx="2173628" cy="2173894"/>
            </a:xfrm>
          </p:grpSpPr>
          <p:sp>
            <p:nvSpPr>
              <p:cNvPr id="242" name="Google Shape;242;p34"/>
              <p:cNvSpPr/>
              <p:nvPr/>
            </p:nvSpPr>
            <p:spPr>
              <a:xfrm>
                <a:off x="1926444" y="1446554"/>
                <a:ext cx="2173628" cy="2173894"/>
              </a:xfrm>
              <a:prstGeom prst="ellipse">
                <a:avLst/>
              </a:prstGeom>
              <a:solidFill>
                <a:srgbClr val="548135"/>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43" name="Google Shape;243;p34"/>
              <p:cNvSpPr txBox="1"/>
              <p:nvPr/>
            </p:nvSpPr>
            <p:spPr>
              <a:xfrm>
                <a:off x="1948547" y="1787361"/>
                <a:ext cx="2039100" cy="178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TW" sz="1600" b="1" u="none">
                    <a:solidFill>
                      <a:schemeClr val="lt1"/>
                    </a:solidFill>
                    <a:latin typeface="Microsoft JhengHei"/>
                    <a:ea typeface="Microsoft JhengHei"/>
                    <a:cs typeface="Microsoft JhengHei"/>
                    <a:sym typeface="Microsoft JhengHei"/>
                  </a:rPr>
                  <a:t>透過上網</a:t>
                </a:r>
                <a:endParaRPr sz="1600" b="1" u="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600" b="1" u="none">
                    <a:solidFill>
                      <a:schemeClr val="lt1"/>
                    </a:solidFill>
                    <a:latin typeface="Microsoft JhengHei"/>
                    <a:ea typeface="Microsoft JhengHei"/>
                    <a:cs typeface="Microsoft JhengHei"/>
                    <a:sym typeface="Microsoft JhengHei"/>
                  </a:rPr>
                  <a:t>逃避問題或</a:t>
                </a:r>
                <a:endParaRPr sz="1600" b="1" u="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600" b="1" u="none">
                    <a:solidFill>
                      <a:schemeClr val="lt1"/>
                    </a:solidFill>
                    <a:latin typeface="Microsoft JhengHei"/>
                    <a:ea typeface="Microsoft JhengHei"/>
                    <a:cs typeface="Microsoft JhengHei"/>
                    <a:sym typeface="Microsoft JhengHei"/>
                  </a:rPr>
                  <a:t>舒緩負面</a:t>
                </a:r>
                <a:br>
                  <a:rPr lang="zh-TW" sz="1600" b="1" u="none">
                    <a:solidFill>
                      <a:schemeClr val="lt1"/>
                    </a:solidFill>
                    <a:latin typeface="Microsoft JhengHei"/>
                    <a:ea typeface="Microsoft JhengHei"/>
                    <a:cs typeface="Microsoft JhengHei"/>
                    <a:sym typeface="Microsoft JhengHei"/>
                  </a:rPr>
                </a:br>
                <a:r>
                  <a:rPr lang="zh-TW" sz="1600" b="1" u="none">
                    <a:solidFill>
                      <a:schemeClr val="lt1"/>
                    </a:solidFill>
                    <a:latin typeface="Microsoft JhengHei"/>
                    <a:ea typeface="Microsoft JhengHei"/>
                    <a:cs typeface="Microsoft JhengHei"/>
                    <a:sym typeface="Microsoft JhengHei"/>
                  </a:rPr>
                  <a:t>情緒</a:t>
                </a:r>
                <a:endParaRPr sz="1100"/>
              </a:p>
            </p:txBody>
          </p:sp>
        </p:grpSp>
        <p:grpSp>
          <p:nvGrpSpPr>
            <p:cNvPr id="244" name="Google Shape;244;p34"/>
            <p:cNvGrpSpPr/>
            <p:nvPr/>
          </p:nvGrpSpPr>
          <p:grpSpPr>
            <a:xfrm>
              <a:off x="3576034" y="970897"/>
              <a:ext cx="2065694" cy="1895646"/>
              <a:chOff x="3954202" y="1447042"/>
              <a:chExt cx="2068200" cy="1941201"/>
            </a:xfrm>
          </p:grpSpPr>
          <p:sp>
            <p:nvSpPr>
              <p:cNvPr id="245" name="Google Shape;245;p34"/>
              <p:cNvSpPr/>
              <p:nvPr/>
            </p:nvSpPr>
            <p:spPr>
              <a:xfrm>
                <a:off x="4008479" y="1447042"/>
                <a:ext cx="1940963" cy="1941201"/>
              </a:xfrm>
              <a:prstGeom prst="ellipse">
                <a:avLst/>
              </a:prstGeom>
              <a:solidFill>
                <a:srgbClr val="7030A0"/>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46" name="Google Shape;246;p34"/>
              <p:cNvSpPr txBox="1"/>
              <p:nvPr/>
            </p:nvSpPr>
            <p:spPr>
              <a:xfrm>
                <a:off x="3954202" y="2021313"/>
                <a:ext cx="2068200" cy="937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TW" sz="1700" b="1" u="none">
                    <a:solidFill>
                      <a:schemeClr val="lt1"/>
                    </a:solidFill>
                    <a:latin typeface="Microsoft JhengHei"/>
                    <a:ea typeface="Microsoft JhengHei"/>
                    <a:cs typeface="Microsoft JhengHei"/>
                    <a:sym typeface="Microsoft JhengHei"/>
                  </a:rPr>
                  <a:t>經常想著</a:t>
                </a:r>
                <a:br>
                  <a:rPr lang="zh-TW" sz="1700" b="1" u="none">
                    <a:solidFill>
                      <a:schemeClr val="lt1"/>
                    </a:solidFill>
                    <a:latin typeface="Microsoft JhengHei"/>
                    <a:ea typeface="Microsoft JhengHei"/>
                    <a:cs typeface="Microsoft JhengHei"/>
                    <a:sym typeface="Microsoft JhengHei"/>
                  </a:rPr>
                </a:br>
                <a:r>
                  <a:rPr lang="zh-TW" sz="1700" b="1" u="none">
                    <a:solidFill>
                      <a:schemeClr val="lt1"/>
                    </a:solidFill>
                    <a:latin typeface="Microsoft JhengHei"/>
                    <a:ea typeface="Microsoft JhengHei"/>
                    <a:cs typeface="Microsoft JhengHei"/>
                    <a:sym typeface="Microsoft JhengHei"/>
                  </a:rPr>
                  <a:t>上網</a:t>
                </a:r>
                <a:endParaRPr sz="1100"/>
              </a:p>
            </p:txBody>
          </p:sp>
        </p:grpSp>
        <p:grpSp>
          <p:nvGrpSpPr>
            <p:cNvPr id="247" name="Google Shape;247;p34"/>
            <p:cNvGrpSpPr/>
            <p:nvPr/>
          </p:nvGrpSpPr>
          <p:grpSpPr>
            <a:xfrm>
              <a:off x="5952544" y="1036840"/>
              <a:ext cx="1940963" cy="1941201"/>
              <a:chOff x="6157755" y="1171703"/>
              <a:chExt cx="1940963" cy="1941201"/>
            </a:xfrm>
          </p:grpSpPr>
          <p:sp>
            <p:nvSpPr>
              <p:cNvPr id="248" name="Google Shape;248;p34"/>
              <p:cNvSpPr/>
              <p:nvPr/>
            </p:nvSpPr>
            <p:spPr>
              <a:xfrm>
                <a:off x="6157755" y="1171703"/>
                <a:ext cx="1940963" cy="1941201"/>
              </a:xfrm>
              <a:prstGeom prst="ellipse">
                <a:avLst/>
              </a:prstGeom>
              <a:solidFill>
                <a:srgbClr val="7030A0"/>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49" name="Google Shape;249;p34"/>
              <p:cNvSpPr txBox="1"/>
              <p:nvPr/>
            </p:nvSpPr>
            <p:spPr>
              <a:xfrm>
                <a:off x="6277466" y="1495571"/>
                <a:ext cx="1781400" cy="1319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TW" sz="1700" b="1" u="none">
                    <a:solidFill>
                      <a:schemeClr val="lt1"/>
                    </a:solidFill>
                    <a:latin typeface="Microsoft JhengHei"/>
                    <a:ea typeface="Microsoft JhengHei"/>
                    <a:cs typeface="Microsoft JhengHei"/>
                    <a:sym typeface="Microsoft JhengHei"/>
                  </a:rPr>
                  <a:t>需要增加</a:t>
                </a:r>
                <a:br>
                  <a:rPr lang="zh-TW" sz="1700" b="1" u="none">
                    <a:solidFill>
                      <a:schemeClr val="lt1"/>
                    </a:solidFill>
                    <a:latin typeface="Microsoft JhengHei"/>
                    <a:ea typeface="Microsoft JhengHei"/>
                    <a:cs typeface="Microsoft JhengHei"/>
                    <a:sym typeface="Microsoft JhengHei"/>
                  </a:rPr>
                </a:br>
                <a:r>
                  <a:rPr lang="zh-TW" sz="1700" b="1" u="none">
                    <a:solidFill>
                      <a:schemeClr val="lt1"/>
                    </a:solidFill>
                    <a:latin typeface="Microsoft JhengHei"/>
                    <a:ea typeface="Microsoft JhengHei"/>
                    <a:cs typeface="Microsoft JhengHei"/>
                    <a:sym typeface="Microsoft JhengHei"/>
                  </a:rPr>
                  <a:t>上網時間</a:t>
                </a:r>
                <a:br>
                  <a:rPr lang="zh-TW" sz="1700" b="1" u="none">
                    <a:solidFill>
                      <a:schemeClr val="lt1"/>
                    </a:solidFill>
                    <a:latin typeface="Microsoft JhengHei"/>
                    <a:ea typeface="Microsoft JhengHei"/>
                    <a:cs typeface="Microsoft JhengHei"/>
                    <a:sym typeface="Microsoft JhengHei"/>
                  </a:rPr>
                </a:br>
                <a:r>
                  <a:rPr lang="zh-TW" sz="1700" b="1" u="none">
                    <a:solidFill>
                      <a:schemeClr val="lt1"/>
                    </a:solidFill>
                    <a:latin typeface="Microsoft JhengHei"/>
                    <a:ea typeface="Microsoft JhengHei"/>
                    <a:cs typeface="Microsoft JhengHei"/>
                    <a:sym typeface="Microsoft JhengHei"/>
                  </a:rPr>
                  <a:t>才滿足</a:t>
                </a:r>
                <a:endParaRPr sz="1100"/>
              </a:p>
            </p:txBody>
          </p:sp>
        </p:grpSp>
        <p:grpSp>
          <p:nvGrpSpPr>
            <p:cNvPr id="250" name="Google Shape;250;p34"/>
            <p:cNvGrpSpPr/>
            <p:nvPr/>
          </p:nvGrpSpPr>
          <p:grpSpPr>
            <a:xfrm>
              <a:off x="7450548" y="2264512"/>
              <a:ext cx="2042818" cy="1982147"/>
              <a:chOff x="7557304" y="2438723"/>
              <a:chExt cx="1983592" cy="1924680"/>
            </a:xfrm>
          </p:grpSpPr>
          <p:sp>
            <p:nvSpPr>
              <p:cNvPr id="251" name="Google Shape;251;p34"/>
              <p:cNvSpPr/>
              <p:nvPr/>
            </p:nvSpPr>
            <p:spPr>
              <a:xfrm>
                <a:off x="7557304" y="2438723"/>
                <a:ext cx="1983592" cy="1924680"/>
              </a:xfrm>
              <a:prstGeom prst="ellipse">
                <a:avLst/>
              </a:prstGeom>
              <a:solidFill>
                <a:srgbClr val="CC0066"/>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2" name="Google Shape;252;p34"/>
              <p:cNvSpPr txBox="1"/>
              <p:nvPr/>
            </p:nvSpPr>
            <p:spPr>
              <a:xfrm>
                <a:off x="7691140" y="2973440"/>
                <a:ext cx="1781400" cy="1281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zh-TW" sz="1700" b="1" u="none">
                    <a:solidFill>
                      <a:schemeClr val="lt1"/>
                    </a:solidFill>
                    <a:latin typeface="Microsoft JhengHei"/>
                    <a:ea typeface="Microsoft JhengHei"/>
                    <a:cs typeface="Microsoft JhengHei"/>
                    <a:sym typeface="Microsoft JhengHei"/>
                  </a:rPr>
                  <a:t>嘗試控制</a:t>
                </a:r>
                <a:br>
                  <a:rPr lang="zh-TW" sz="1700" b="1" u="none">
                    <a:solidFill>
                      <a:schemeClr val="lt1"/>
                    </a:solidFill>
                    <a:latin typeface="Microsoft JhengHei"/>
                    <a:ea typeface="Microsoft JhengHei"/>
                    <a:cs typeface="Microsoft JhengHei"/>
                    <a:sym typeface="Microsoft JhengHei"/>
                  </a:rPr>
                </a:br>
                <a:r>
                  <a:rPr lang="zh-TW" sz="1700" b="1" u="none">
                    <a:solidFill>
                      <a:schemeClr val="lt1"/>
                    </a:solidFill>
                    <a:latin typeface="Microsoft JhengHei"/>
                    <a:ea typeface="Microsoft JhengHei"/>
                    <a:cs typeface="Microsoft JhengHei"/>
                    <a:sym typeface="Microsoft JhengHei"/>
                  </a:rPr>
                  <a:t>上網但失敗</a:t>
                </a:r>
                <a:endParaRPr sz="1700" b="1" u="none">
                  <a:solidFill>
                    <a:schemeClr val="lt1"/>
                  </a:solidFill>
                  <a:latin typeface="Microsoft JhengHei"/>
                  <a:ea typeface="Microsoft JhengHei"/>
                  <a:cs typeface="Microsoft JhengHei"/>
                  <a:sym typeface="Microsoft JhengHei"/>
                </a:endParaRPr>
              </a:p>
            </p:txBody>
          </p:sp>
        </p:grpSp>
        <p:grpSp>
          <p:nvGrpSpPr>
            <p:cNvPr id="253" name="Google Shape;253;p34"/>
            <p:cNvGrpSpPr/>
            <p:nvPr/>
          </p:nvGrpSpPr>
          <p:grpSpPr>
            <a:xfrm>
              <a:off x="3084581" y="4774761"/>
              <a:ext cx="1940963" cy="1941201"/>
              <a:chOff x="3120662" y="4500440"/>
              <a:chExt cx="1940963" cy="1941201"/>
            </a:xfrm>
          </p:grpSpPr>
          <p:sp>
            <p:nvSpPr>
              <p:cNvPr id="254" name="Google Shape;254;p34"/>
              <p:cNvSpPr/>
              <p:nvPr/>
            </p:nvSpPr>
            <p:spPr>
              <a:xfrm>
                <a:off x="3120662" y="4500440"/>
                <a:ext cx="1940963" cy="1941201"/>
              </a:xfrm>
              <a:prstGeom prst="ellipse">
                <a:avLst/>
              </a:prstGeom>
              <a:solidFill>
                <a:srgbClr val="548135"/>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5" name="Google Shape;255;p34"/>
              <p:cNvSpPr txBox="1"/>
              <p:nvPr/>
            </p:nvSpPr>
            <p:spPr>
              <a:xfrm>
                <a:off x="3334167" y="4957216"/>
                <a:ext cx="1680000" cy="1248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sz="1600" b="1" u="none">
                    <a:solidFill>
                      <a:schemeClr val="lt1"/>
                    </a:solidFill>
                    <a:latin typeface="Microsoft JhengHei"/>
                    <a:ea typeface="Microsoft JhengHei"/>
                    <a:cs typeface="Microsoft JhengHei"/>
                    <a:sym typeface="Microsoft JhengHei"/>
                  </a:rPr>
                  <a:t>就算影響日常生活也要上網</a:t>
                </a:r>
                <a:endParaRPr sz="1600" b="1" u="none">
                  <a:solidFill>
                    <a:schemeClr val="lt1"/>
                  </a:solidFill>
                  <a:latin typeface="Microsoft JhengHei"/>
                  <a:ea typeface="Microsoft JhengHei"/>
                  <a:cs typeface="Microsoft JhengHei"/>
                  <a:sym typeface="Microsoft JhengHei"/>
                </a:endParaRPr>
              </a:p>
            </p:txBody>
          </p:sp>
        </p:grpSp>
        <p:grpSp>
          <p:nvGrpSpPr>
            <p:cNvPr id="256" name="Google Shape;256;p34"/>
            <p:cNvGrpSpPr/>
            <p:nvPr/>
          </p:nvGrpSpPr>
          <p:grpSpPr>
            <a:xfrm>
              <a:off x="1422476" y="3671004"/>
              <a:ext cx="2000973" cy="1902792"/>
              <a:chOff x="1572669" y="3245284"/>
              <a:chExt cx="1980817" cy="2014005"/>
            </a:xfrm>
          </p:grpSpPr>
          <p:sp>
            <p:nvSpPr>
              <p:cNvPr id="257" name="Google Shape;257;p34"/>
              <p:cNvSpPr/>
              <p:nvPr/>
            </p:nvSpPr>
            <p:spPr>
              <a:xfrm>
                <a:off x="1572669" y="3245284"/>
                <a:ext cx="1980817" cy="2014005"/>
              </a:xfrm>
              <a:prstGeom prst="ellipse">
                <a:avLst/>
              </a:prstGeom>
              <a:solidFill>
                <a:srgbClr val="548135"/>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8" name="Google Shape;258;p34"/>
              <p:cNvSpPr txBox="1"/>
              <p:nvPr/>
            </p:nvSpPr>
            <p:spPr>
              <a:xfrm>
                <a:off x="1881967" y="3591679"/>
                <a:ext cx="1547400" cy="1321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altLang="en-US" sz="1600" b="1" dirty="0">
                    <a:solidFill>
                      <a:schemeClr val="lt1"/>
                    </a:solidFill>
                    <a:latin typeface="Microsoft JhengHei"/>
                    <a:ea typeface="Microsoft JhengHei"/>
                    <a:sym typeface="Microsoft JhengHei"/>
                  </a:rPr>
                  <a:t>向他人隱瞞沉迷上網的</a:t>
                </a:r>
                <a:r>
                  <a:rPr lang="zh-TW" sz="1600" b="1" u="none" dirty="0">
                    <a:solidFill>
                      <a:schemeClr val="lt1"/>
                    </a:solidFill>
                    <a:latin typeface="Microsoft JhengHei"/>
                    <a:ea typeface="Microsoft JhengHei"/>
                    <a:cs typeface="Microsoft JhengHei"/>
                    <a:sym typeface="Microsoft JhengHei"/>
                  </a:rPr>
                  <a:t>程度</a:t>
                </a:r>
                <a:endParaRPr sz="1000" dirty="0"/>
              </a:p>
            </p:txBody>
          </p:sp>
        </p:grpSp>
        <p:grpSp>
          <p:nvGrpSpPr>
            <p:cNvPr id="259" name="Google Shape;259;p34"/>
            <p:cNvGrpSpPr/>
            <p:nvPr/>
          </p:nvGrpSpPr>
          <p:grpSpPr>
            <a:xfrm>
              <a:off x="2448965" y="1443633"/>
              <a:ext cx="5435278" cy="4437441"/>
              <a:chOff x="2710649" y="1092523"/>
              <a:chExt cx="5755614" cy="4414618"/>
            </a:xfrm>
          </p:grpSpPr>
          <p:sp>
            <p:nvSpPr>
              <p:cNvPr id="260" name="Google Shape;260;p34"/>
              <p:cNvSpPr/>
              <p:nvPr/>
            </p:nvSpPr>
            <p:spPr>
              <a:xfrm rot="-3280818">
                <a:off x="5556937" y="2875112"/>
                <a:ext cx="2548353" cy="2099358"/>
              </a:xfrm>
              <a:prstGeom prst="triangle">
                <a:avLst>
                  <a:gd name="adj" fmla="val 50000"/>
                </a:avLst>
              </a:prstGeom>
              <a:solidFill>
                <a:srgbClr val="FCBAC8"/>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u="none">
                  <a:solidFill>
                    <a:schemeClr val="lt1"/>
                  </a:solidFill>
                  <a:latin typeface="Calibri"/>
                  <a:ea typeface="Calibri"/>
                  <a:cs typeface="Calibri"/>
                  <a:sym typeface="Calibri"/>
                </a:endParaRPr>
              </a:p>
            </p:txBody>
          </p:sp>
          <p:sp>
            <p:nvSpPr>
              <p:cNvPr id="261" name="Google Shape;261;p34"/>
              <p:cNvSpPr/>
              <p:nvPr/>
            </p:nvSpPr>
            <p:spPr>
              <a:xfrm rot="-1789761">
                <a:off x="3134568" y="2303810"/>
                <a:ext cx="2549363" cy="2124408"/>
              </a:xfrm>
              <a:prstGeom prst="triangle">
                <a:avLst>
                  <a:gd name="adj" fmla="val 50000"/>
                </a:avLst>
              </a:prstGeom>
              <a:solidFill>
                <a:srgbClr val="A8D08C"/>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u="none">
                  <a:solidFill>
                    <a:schemeClr val="lt1"/>
                  </a:solidFill>
                  <a:latin typeface="Calibri"/>
                  <a:ea typeface="Calibri"/>
                  <a:cs typeface="Calibri"/>
                  <a:sym typeface="Calibri"/>
                </a:endParaRPr>
              </a:p>
            </p:txBody>
          </p:sp>
          <p:sp>
            <p:nvSpPr>
              <p:cNvPr id="262" name="Google Shape;262;p34"/>
              <p:cNvSpPr/>
              <p:nvPr/>
            </p:nvSpPr>
            <p:spPr>
              <a:xfrm rot="-2723652">
                <a:off x="4946346" y="1587460"/>
                <a:ext cx="2343266" cy="1903325"/>
              </a:xfrm>
              <a:prstGeom prst="triangle">
                <a:avLst>
                  <a:gd name="adj" fmla="val 50000"/>
                </a:avLst>
              </a:prstGeom>
              <a:solidFill>
                <a:srgbClr val="DECEFA"/>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u="none">
                  <a:solidFill>
                    <a:schemeClr val="lt1"/>
                  </a:solidFill>
                  <a:latin typeface="Calibri"/>
                  <a:ea typeface="Calibri"/>
                  <a:cs typeface="Calibri"/>
                  <a:sym typeface="Calibri"/>
                </a:endParaRPr>
              </a:p>
            </p:txBody>
          </p:sp>
          <p:sp>
            <p:nvSpPr>
              <p:cNvPr id="263" name="Google Shape;263;p34"/>
              <p:cNvSpPr/>
              <p:nvPr/>
            </p:nvSpPr>
            <p:spPr>
              <a:xfrm>
                <a:off x="5333183" y="3075473"/>
                <a:ext cx="1249200" cy="1280400"/>
              </a:xfrm>
              <a:prstGeom prst="ellipse">
                <a:avLst/>
              </a:prstGeom>
              <a:solidFill>
                <a:schemeClr val="lt2"/>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lvl="0" indent="0" algn="l" rtl="0">
                  <a:spcBef>
                    <a:spcPts val="0"/>
                  </a:spcBef>
                  <a:spcAft>
                    <a:spcPts val="0"/>
                  </a:spcAft>
                  <a:buNone/>
                </a:pPr>
                <a:r>
                  <a:rPr lang="zh-TW" b="1" dirty="0">
                    <a:solidFill>
                      <a:srgbClr val="1F3864"/>
                    </a:solidFill>
                    <a:latin typeface="Microsoft JhengHei"/>
                    <a:ea typeface="Microsoft JhengHei"/>
                    <a:cs typeface="Microsoft JhengHei"/>
                    <a:sym typeface="Microsoft JhengHei"/>
                  </a:rPr>
                  <a:t>上網成癮</a:t>
                </a:r>
                <a:endParaRPr sz="1100" u="none" dirty="0">
                  <a:solidFill>
                    <a:schemeClr val="lt1"/>
                  </a:solidFill>
                  <a:latin typeface="Microsoft JhengHei"/>
                  <a:ea typeface="Microsoft JhengHei"/>
                  <a:cs typeface="Microsoft JhengHei"/>
                  <a:sym typeface="Microsoft JhengHei"/>
                </a:endParaRPr>
              </a:p>
            </p:txBody>
          </p:sp>
          <p:sp>
            <p:nvSpPr>
              <p:cNvPr id="264" name="Google Shape;264;p34"/>
              <p:cNvSpPr txBox="1"/>
              <p:nvPr/>
            </p:nvSpPr>
            <p:spPr>
              <a:xfrm>
                <a:off x="5693324" y="2044290"/>
                <a:ext cx="1228800" cy="11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sz="2100" b="1" u="none">
                    <a:solidFill>
                      <a:srgbClr val="7030A0"/>
                    </a:solidFill>
                    <a:latin typeface="Microsoft JhengHei"/>
                    <a:ea typeface="Microsoft JhengHei"/>
                    <a:cs typeface="Microsoft JhengHei"/>
                    <a:sym typeface="Microsoft JhengHei"/>
                  </a:rPr>
                  <a:t>強烈</a:t>
                </a:r>
                <a:br>
                  <a:rPr lang="zh-TW" sz="2100" b="1" u="none">
                    <a:solidFill>
                      <a:srgbClr val="7030A0"/>
                    </a:solidFill>
                    <a:latin typeface="Microsoft JhengHei"/>
                    <a:ea typeface="Microsoft JhengHei"/>
                    <a:cs typeface="Microsoft JhengHei"/>
                    <a:sym typeface="Microsoft JhengHei"/>
                  </a:rPr>
                </a:br>
                <a:r>
                  <a:rPr lang="zh-TW" sz="2100" b="1" u="none">
                    <a:solidFill>
                      <a:srgbClr val="7030A0"/>
                    </a:solidFill>
                    <a:latin typeface="Microsoft JhengHei"/>
                    <a:ea typeface="Microsoft JhengHei"/>
                    <a:cs typeface="Microsoft JhengHei"/>
                    <a:sym typeface="Microsoft JhengHei"/>
                  </a:rPr>
                  <a:t>渴望</a:t>
                </a:r>
                <a:endParaRPr sz="2100" b="1" u="none">
                  <a:solidFill>
                    <a:srgbClr val="7030A0"/>
                  </a:solidFill>
                  <a:latin typeface="Microsoft JhengHei"/>
                  <a:ea typeface="Microsoft JhengHei"/>
                  <a:cs typeface="Microsoft JhengHei"/>
                  <a:sym typeface="Microsoft JhengHei"/>
                </a:endParaRPr>
              </a:p>
            </p:txBody>
          </p:sp>
          <p:sp>
            <p:nvSpPr>
              <p:cNvPr id="265" name="Google Shape;265;p34"/>
              <p:cNvSpPr/>
              <p:nvPr/>
            </p:nvSpPr>
            <p:spPr>
              <a:xfrm>
                <a:off x="3972572" y="3032191"/>
                <a:ext cx="1779000" cy="989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zh-TW" sz="2100" b="1" u="none">
                    <a:solidFill>
                      <a:srgbClr val="385623"/>
                    </a:solidFill>
                    <a:latin typeface="Microsoft JhengHei"/>
                    <a:ea typeface="Microsoft JhengHei"/>
                    <a:cs typeface="Microsoft JhengHei"/>
                    <a:sym typeface="Microsoft JhengHei"/>
                  </a:rPr>
                  <a:t>不顧</a:t>
                </a:r>
                <a:br>
                  <a:rPr lang="zh-TW" sz="2100" b="1" u="none">
                    <a:solidFill>
                      <a:srgbClr val="385623"/>
                    </a:solidFill>
                    <a:latin typeface="Microsoft JhengHei"/>
                    <a:ea typeface="Microsoft JhengHei"/>
                    <a:cs typeface="Microsoft JhengHei"/>
                    <a:sym typeface="Microsoft JhengHei"/>
                  </a:rPr>
                </a:br>
                <a:r>
                  <a:rPr lang="zh-TW" sz="2100" b="1" u="none">
                    <a:solidFill>
                      <a:srgbClr val="385623"/>
                    </a:solidFill>
                    <a:latin typeface="Microsoft JhengHei"/>
                    <a:ea typeface="Microsoft JhengHei"/>
                    <a:cs typeface="Microsoft JhengHei"/>
                    <a:sym typeface="Microsoft JhengHei"/>
                  </a:rPr>
                  <a:t>後果</a:t>
                </a:r>
                <a:endParaRPr sz="2100" b="1" u="none">
                  <a:solidFill>
                    <a:srgbClr val="385623"/>
                  </a:solidFill>
                  <a:latin typeface="Microsoft JhengHei"/>
                  <a:ea typeface="Microsoft JhengHei"/>
                  <a:cs typeface="Microsoft JhengHei"/>
                  <a:sym typeface="Microsoft JhengHei"/>
                </a:endParaRPr>
              </a:p>
            </p:txBody>
          </p:sp>
          <p:sp>
            <p:nvSpPr>
              <p:cNvPr id="266" name="Google Shape;266;p34"/>
              <p:cNvSpPr/>
              <p:nvPr/>
            </p:nvSpPr>
            <p:spPr>
              <a:xfrm>
                <a:off x="6613910" y="3483786"/>
                <a:ext cx="1249200" cy="1100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zh-TW" sz="2100" b="1" u="none">
                    <a:solidFill>
                      <a:srgbClr val="CC0066"/>
                    </a:solidFill>
                    <a:latin typeface="Microsoft JhengHei"/>
                    <a:ea typeface="Microsoft JhengHei"/>
                    <a:cs typeface="Microsoft JhengHei"/>
                    <a:sym typeface="Microsoft JhengHei"/>
                  </a:rPr>
                  <a:t>失去</a:t>
                </a:r>
                <a:br>
                  <a:rPr lang="zh-TW" sz="2100" b="1" u="none">
                    <a:solidFill>
                      <a:srgbClr val="CC0066"/>
                    </a:solidFill>
                    <a:latin typeface="Microsoft JhengHei"/>
                    <a:ea typeface="Microsoft JhengHei"/>
                    <a:cs typeface="Microsoft JhengHei"/>
                    <a:sym typeface="Microsoft JhengHei"/>
                  </a:rPr>
                </a:br>
                <a:r>
                  <a:rPr lang="zh-TW" sz="2100" b="1" u="none">
                    <a:solidFill>
                      <a:srgbClr val="CC0066"/>
                    </a:solidFill>
                    <a:latin typeface="Microsoft JhengHei"/>
                    <a:ea typeface="Microsoft JhengHei"/>
                    <a:cs typeface="Microsoft JhengHei"/>
                    <a:sym typeface="Microsoft JhengHei"/>
                  </a:rPr>
                  <a:t>控制 </a:t>
                </a:r>
                <a:endParaRPr sz="2100" b="1" u="none">
                  <a:solidFill>
                    <a:srgbClr val="FF0000"/>
                  </a:solidFill>
                  <a:latin typeface="Microsoft JhengHei"/>
                  <a:ea typeface="Microsoft JhengHei"/>
                  <a:cs typeface="Microsoft JhengHei"/>
                  <a:sym typeface="Microsoft JhengHei"/>
                </a:endParaRPr>
              </a:p>
            </p:txBody>
          </p:sp>
        </p:grpSp>
        <p:grpSp>
          <p:nvGrpSpPr>
            <p:cNvPr id="267" name="Google Shape;267;p34"/>
            <p:cNvGrpSpPr/>
            <p:nvPr/>
          </p:nvGrpSpPr>
          <p:grpSpPr>
            <a:xfrm>
              <a:off x="7091739" y="4320108"/>
              <a:ext cx="2027557" cy="1982364"/>
              <a:chOff x="7042624" y="4355726"/>
              <a:chExt cx="2042049" cy="1982364"/>
            </a:xfrm>
          </p:grpSpPr>
          <p:sp>
            <p:nvSpPr>
              <p:cNvPr id="268" name="Google Shape;268;p34"/>
              <p:cNvSpPr/>
              <p:nvPr/>
            </p:nvSpPr>
            <p:spPr>
              <a:xfrm>
                <a:off x="7042624" y="4355726"/>
                <a:ext cx="2042049" cy="1877062"/>
              </a:xfrm>
              <a:prstGeom prst="ellipse">
                <a:avLst/>
              </a:prstGeom>
              <a:solidFill>
                <a:srgbClr val="CC0066"/>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200" b="0" u="none">
                  <a:solidFill>
                    <a:schemeClr val="dk1"/>
                  </a:solidFill>
                  <a:latin typeface="Calibri"/>
                  <a:ea typeface="Calibri"/>
                  <a:cs typeface="Calibri"/>
                  <a:sym typeface="Calibri"/>
                </a:endParaRPr>
              </a:p>
            </p:txBody>
          </p:sp>
          <p:sp>
            <p:nvSpPr>
              <p:cNvPr id="269" name="Google Shape;269;p34"/>
              <p:cNvSpPr/>
              <p:nvPr/>
            </p:nvSpPr>
            <p:spPr>
              <a:xfrm>
                <a:off x="7231319" y="4709295"/>
                <a:ext cx="1853354" cy="162879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zh-TW" sz="1700" b="1" u="none">
                    <a:solidFill>
                      <a:schemeClr val="lt1"/>
                    </a:solidFill>
                    <a:latin typeface="Microsoft JhengHei"/>
                    <a:ea typeface="Microsoft JhengHei"/>
                    <a:cs typeface="Microsoft JhengHei"/>
                    <a:sym typeface="Microsoft JhengHei"/>
                  </a:rPr>
                  <a:t>減少或不上網時會影響心情</a:t>
                </a:r>
                <a:endParaRPr sz="1100"/>
              </a:p>
              <a:p>
                <a:pPr marL="0" marR="0" lvl="0" indent="0" algn="l" rtl="0">
                  <a:spcBef>
                    <a:spcPts val="0"/>
                  </a:spcBef>
                  <a:spcAft>
                    <a:spcPts val="0"/>
                  </a:spcAft>
                  <a:buNone/>
                </a:pPr>
                <a:endParaRPr sz="1700" b="0" u="sng">
                  <a:solidFill>
                    <a:schemeClr val="dk1"/>
                  </a:solidFill>
                  <a:latin typeface="Microsoft JhengHei"/>
                  <a:ea typeface="Microsoft JhengHei"/>
                  <a:cs typeface="Microsoft JhengHei"/>
                  <a:sym typeface="Microsoft JhengHei"/>
                </a:endParaRPr>
              </a:p>
            </p:txBody>
          </p:sp>
        </p:grpSp>
        <p:grpSp>
          <p:nvGrpSpPr>
            <p:cNvPr id="270" name="Google Shape;270;p34"/>
            <p:cNvGrpSpPr/>
            <p:nvPr/>
          </p:nvGrpSpPr>
          <p:grpSpPr>
            <a:xfrm>
              <a:off x="5189649" y="4914698"/>
              <a:ext cx="1904210" cy="1877062"/>
              <a:chOff x="5001282" y="4808951"/>
              <a:chExt cx="1969277" cy="1941201"/>
            </a:xfrm>
          </p:grpSpPr>
          <p:sp>
            <p:nvSpPr>
              <p:cNvPr id="271" name="Google Shape;271;p34"/>
              <p:cNvSpPr/>
              <p:nvPr/>
            </p:nvSpPr>
            <p:spPr>
              <a:xfrm>
                <a:off x="5001282" y="4808951"/>
                <a:ext cx="1940963" cy="1941201"/>
              </a:xfrm>
              <a:prstGeom prst="ellipse">
                <a:avLst/>
              </a:prstGeom>
              <a:solidFill>
                <a:srgbClr val="CC0066"/>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2" name="Google Shape;272;p34"/>
              <p:cNvSpPr txBox="1"/>
              <p:nvPr/>
            </p:nvSpPr>
            <p:spPr>
              <a:xfrm>
                <a:off x="5382059" y="5201360"/>
                <a:ext cx="1588500" cy="136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sz="1700" b="1" u="none">
                    <a:solidFill>
                      <a:schemeClr val="lt1"/>
                    </a:solidFill>
                    <a:latin typeface="Microsoft JhengHei"/>
                    <a:ea typeface="Microsoft JhengHei"/>
                    <a:cs typeface="Microsoft JhengHei"/>
                    <a:sym typeface="Microsoft JhengHei"/>
                  </a:rPr>
                  <a:t>上網時間比預期長</a:t>
                </a:r>
                <a:endParaRPr sz="1100"/>
              </a:p>
            </p:txBody>
          </p:sp>
        </p:grpSp>
      </p:grpSp>
      <p:sp>
        <p:nvSpPr>
          <p:cNvPr id="273" name="Google Shape;273;p34"/>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274" name="Google Shape;274;p34"/>
          <p:cNvSpPr txBox="1"/>
          <p:nvPr/>
        </p:nvSpPr>
        <p:spPr>
          <a:xfrm>
            <a:off x="869022" y="701189"/>
            <a:ext cx="7544400" cy="592500"/>
          </a:xfrm>
          <a:prstGeom prst="rect">
            <a:avLst/>
          </a:prstGeom>
          <a:noFill/>
          <a:ln>
            <a:noFill/>
          </a:ln>
        </p:spPr>
        <p:txBody>
          <a:bodyPr spcFirstLastPara="1" wrap="square" lIns="68575" tIns="34275" rIns="68575" bIns="34275" anchor="t" anchorCtr="0">
            <a:spAutoFit/>
          </a:bodyPr>
          <a:lstStyle/>
          <a:p>
            <a:pPr marL="215900" marR="0" lvl="0" indent="-209550" algn="l" rtl="0">
              <a:spcBef>
                <a:spcPts val="0"/>
              </a:spcBef>
              <a:spcAft>
                <a:spcPts val="0"/>
              </a:spcAft>
              <a:buClr>
                <a:srgbClr val="1F3864"/>
              </a:buClr>
              <a:buSzPts val="1700"/>
              <a:buFont typeface="Arial"/>
              <a:buChar char="•"/>
            </a:pPr>
            <a:r>
              <a:rPr lang="zh-TW" sz="1700" b="1" dirty="0">
                <a:solidFill>
                  <a:srgbClr val="1F3864"/>
                </a:solidFill>
                <a:latin typeface="Microsoft JhengHei"/>
                <a:ea typeface="Microsoft JhengHei"/>
                <a:cs typeface="Microsoft JhengHei"/>
                <a:sym typeface="Microsoft JhengHei"/>
              </a:rPr>
              <a:t>在1990年代，美國心理學博士Dr. Kimberly Young 參考精神病診斷統計手冊第四版，以病態賭博作為問卷，為上網成癮定下</a:t>
            </a:r>
            <a:r>
              <a:rPr lang="zh-TW" sz="1700" b="1" u="sng" dirty="0">
                <a:solidFill>
                  <a:srgbClr val="1F3864"/>
                </a:solidFill>
                <a:latin typeface="Microsoft JhengHei"/>
                <a:ea typeface="Microsoft JhengHei"/>
                <a:cs typeface="Microsoft JhengHei"/>
                <a:sym typeface="Microsoft JhengHei"/>
              </a:rPr>
              <a:t>8項診斷準則</a:t>
            </a:r>
            <a:r>
              <a:rPr lang="zh-TW" sz="1700" b="1" dirty="0">
                <a:solidFill>
                  <a:srgbClr val="1F3864"/>
                </a:solidFill>
                <a:latin typeface="Microsoft JhengHei"/>
                <a:ea typeface="Microsoft JhengHei"/>
                <a:cs typeface="Microsoft JhengHei"/>
                <a:sym typeface="Microsoft JhengHei"/>
              </a:rPr>
              <a:t>：</a:t>
            </a:r>
            <a:endParaRPr sz="1100" dirty="0"/>
          </a:p>
        </p:txBody>
      </p:sp>
      <p:sp>
        <p:nvSpPr>
          <p:cNvPr id="275" name="Google Shape;275;p34"/>
          <p:cNvSpPr txBox="1"/>
          <p:nvPr/>
        </p:nvSpPr>
        <p:spPr>
          <a:xfrm>
            <a:off x="6096500" y="1320249"/>
            <a:ext cx="2814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sz="1400" b="1" dirty="0">
                <a:solidFill>
                  <a:srgbClr val="1F3864"/>
                </a:solidFill>
                <a:latin typeface="Microsoft JhengHei"/>
                <a:ea typeface="Microsoft JhengHei"/>
                <a:cs typeface="Microsoft JhengHei"/>
                <a:sym typeface="Microsoft JhengHei"/>
              </a:rPr>
              <a:t>(上網成癮需出現五項或以上特性)</a:t>
            </a:r>
            <a:endParaRPr sz="1100" dirty="0"/>
          </a:p>
        </p:txBody>
      </p:sp>
      <p:sp>
        <p:nvSpPr>
          <p:cNvPr id="276" name="Google Shape;276;p34"/>
          <p:cNvSpPr txBox="1"/>
          <p:nvPr/>
        </p:nvSpPr>
        <p:spPr>
          <a:xfrm>
            <a:off x="6705415" y="1604953"/>
            <a:ext cx="21279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sz="1400" b="1" dirty="0">
                <a:solidFill>
                  <a:srgbClr val="1F3864"/>
                </a:solidFill>
                <a:latin typeface="Microsoft JhengHei"/>
                <a:ea typeface="Microsoft JhengHei"/>
                <a:cs typeface="Microsoft JhengHei"/>
                <a:sym typeface="Microsoft JhengHei"/>
              </a:rPr>
              <a:t>參考資料:Young (1998).</a:t>
            </a:r>
            <a:endParaRPr sz="1400" b="0" i="0" dirty="0">
              <a:solidFill>
                <a:srgbClr val="1F3864"/>
              </a:solidFill>
              <a:latin typeface="Microsoft JhengHei"/>
              <a:ea typeface="Microsoft JhengHei"/>
              <a:cs typeface="Microsoft JhengHei"/>
              <a:sym typeface="Microsoft JhengHei"/>
            </a:endParaRPr>
          </a:p>
        </p:txBody>
      </p:sp>
      <p:pic>
        <p:nvPicPr>
          <p:cNvPr id="277" name="Google Shape;277;p34" descr="ゲーム機の抽選に外れた人のイラスト"/>
          <p:cNvPicPr preferRelativeResize="0"/>
          <p:nvPr/>
        </p:nvPicPr>
        <p:blipFill rotWithShape="1">
          <a:blip r:embed="rId3">
            <a:alphaModFix/>
          </a:blip>
          <a:srcRect/>
          <a:stretch/>
        </p:blipFill>
        <p:spPr>
          <a:xfrm>
            <a:off x="7345226" y="2996351"/>
            <a:ext cx="1488100" cy="1488100"/>
          </a:xfrm>
          <a:prstGeom prst="rect">
            <a:avLst/>
          </a:prstGeom>
          <a:noFill/>
          <a:ln>
            <a:noFill/>
          </a:ln>
        </p:spPr>
      </p:pic>
      <p:pic>
        <p:nvPicPr>
          <p:cNvPr id="278" name="Google Shape;278;p34" descr="ゲーム機の抽選に当たった人のイラスト"/>
          <p:cNvPicPr preferRelativeResize="0"/>
          <p:nvPr/>
        </p:nvPicPr>
        <p:blipFill rotWithShape="1">
          <a:blip r:embed="rId4">
            <a:alphaModFix/>
          </a:blip>
          <a:srcRect/>
          <a:stretch/>
        </p:blipFill>
        <p:spPr>
          <a:xfrm>
            <a:off x="544617" y="2230698"/>
            <a:ext cx="1488097" cy="14880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 name="Google Shape;283;p35">
            <a:extLst>
              <a:ext uri="{FF2B5EF4-FFF2-40B4-BE49-F238E27FC236}">
                <a16:creationId xmlns:a16="http://schemas.microsoft.com/office/drawing/2014/main" id="{2EE59A18-EDC3-4B1C-C050-772EBEEA15CF}"/>
              </a:ext>
            </a:extLst>
          </p:cNvPr>
          <p:cNvSpPr txBox="1">
            <a:spLocks/>
          </p:cNvSpPr>
          <p:nvPr/>
        </p:nvSpPr>
        <p:spPr>
          <a:xfrm>
            <a:off x="655661" y="2236384"/>
            <a:ext cx="3049622" cy="2146567"/>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68575" tIns="34275" rIns="68575" bIns="34275" anchor="t" anchorCtr="0">
            <a:normAutofit lnSpcReduction="1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3652" indent="0">
              <a:buClr>
                <a:srgbClr val="C00000"/>
              </a:buClr>
              <a:buSzPct val="100000"/>
              <a:buFont typeface="Arial"/>
              <a:buNone/>
            </a:pPr>
            <a:r>
              <a:rPr lang="en-US" altLang="zh-TW" b="1" dirty="0">
                <a:solidFill>
                  <a:srgbClr val="C00000"/>
                </a:solidFill>
                <a:latin typeface="Microsoft JhengHei"/>
                <a:ea typeface="Microsoft JhengHei"/>
              </a:rPr>
              <a:t>1. </a:t>
            </a:r>
            <a:r>
              <a:rPr lang="zh-TW" altLang="en-US" b="1" dirty="0">
                <a:solidFill>
                  <a:srgbClr val="C00000"/>
                </a:solidFill>
                <a:latin typeface="Microsoft JhengHei"/>
                <a:ea typeface="Microsoft JhengHei"/>
              </a:rPr>
              <a:t>學業成績下降</a:t>
            </a:r>
          </a:p>
          <a:p>
            <a:pPr marL="342900" indent="-342900">
              <a:lnSpc>
                <a:spcPct val="110000"/>
              </a:lnSpc>
              <a:buFont typeface="Symbol" panose="05050102010706020507" pitchFamily="18" charset="2"/>
              <a:buChar char=""/>
            </a:pPr>
            <a:r>
              <a:rPr lang="zh-TW" altLang="en-US" sz="1500" b="1" dirty="0">
                <a:solidFill>
                  <a:srgbClr val="1F3864"/>
                </a:solidFill>
                <a:latin typeface="Microsoft JhengHei"/>
                <a:ea typeface="Microsoft JhengHei"/>
              </a:rPr>
              <a:t>上課打瞌睡，影響專注力</a:t>
            </a:r>
          </a:p>
          <a:p>
            <a:pPr marL="342900" indent="-342900">
              <a:lnSpc>
                <a:spcPct val="110000"/>
              </a:lnSpc>
              <a:spcAft>
                <a:spcPts val="800"/>
              </a:spcAft>
              <a:buFont typeface="Symbol" panose="05050102010706020507" pitchFamily="18" charset="2"/>
              <a:buChar char=""/>
            </a:pPr>
            <a:r>
              <a:rPr lang="zh-TW" altLang="en-US" sz="1500" b="1" dirty="0">
                <a:solidFill>
                  <a:srgbClr val="1F3864"/>
                </a:solidFill>
                <a:latin typeface="Microsoft JhengHei"/>
                <a:ea typeface="Microsoft JhengHei"/>
              </a:rPr>
              <a:t>導致成績退步、甚至欠功課</a:t>
            </a:r>
          </a:p>
          <a:p>
            <a:pPr marL="342900" indent="-342900">
              <a:lnSpc>
                <a:spcPct val="110000"/>
              </a:lnSpc>
              <a:spcAft>
                <a:spcPts val="800"/>
              </a:spcAft>
              <a:buFont typeface="Symbol" panose="05050102010706020507" pitchFamily="18" charset="2"/>
              <a:buChar char=""/>
            </a:pPr>
            <a:r>
              <a:rPr lang="zh-TW" altLang="en-US" sz="1500" b="1" dirty="0">
                <a:solidFill>
                  <a:srgbClr val="1F3864"/>
                </a:solidFill>
                <a:latin typeface="Microsoft JhengHei"/>
                <a:ea typeface="Microsoft JhengHei"/>
              </a:rPr>
              <a:t>經常找藉口請病假或說謊</a:t>
            </a:r>
          </a:p>
          <a:p>
            <a:pPr marL="342900" indent="-342900">
              <a:lnSpc>
                <a:spcPct val="110000"/>
              </a:lnSpc>
              <a:spcAft>
                <a:spcPts val="800"/>
              </a:spcAft>
              <a:buFont typeface="Symbol" panose="05050102010706020507" pitchFamily="18" charset="2"/>
              <a:buChar char=""/>
            </a:pPr>
            <a:r>
              <a:rPr lang="zh-TW" altLang="en-US" sz="1500" b="1" dirty="0">
                <a:solidFill>
                  <a:srgbClr val="1F3864"/>
                </a:solidFill>
                <a:latin typeface="Microsoft JhengHei"/>
                <a:ea typeface="Microsoft JhengHei"/>
              </a:rPr>
              <a:t>放學後常無故遲歸</a:t>
            </a:r>
          </a:p>
          <a:p>
            <a:pPr marL="3652" indent="0">
              <a:buClr>
                <a:srgbClr val="C00000"/>
              </a:buClr>
              <a:buSzPct val="100000"/>
              <a:buFont typeface="Arial"/>
              <a:buNone/>
            </a:pPr>
            <a:endParaRPr lang="zh-TW" altLang="en-US" dirty="0"/>
          </a:p>
        </p:txBody>
      </p:sp>
      <p:sp>
        <p:nvSpPr>
          <p:cNvPr id="283" name="Google Shape;283;p35"/>
          <p:cNvSpPr txBox="1">
            <a:spLocks noGrp="1"/>
          </p:cNvSpPr>
          <p:nvPr>
            <p:ph type="body" idx="1"/>
          </p:nvPr>
        </p:nvSpPr>
        <p:spPr>
          <a:xfrm>
            <a:off x="628650" y="1369219"/>
            <a:ext cx="7429070" cy="701275"/>
          </a:xfrm>
          <a:prstGeom prst="rect">
            <a:avLst/>
          </a:prstGeom>
          <a:noFill/>
          <a:ln>
            <a:noFill/>
          </a:ln>
        </p:spPr>
        <p:txBody>
          <a:bodyPr spcFirstLastPara="1" wrap="square" lIns="68575" tIns="34275" rIns="68575" bIns="34275" anchor="t" anchorCtr="0">
            <a:normAutofit lnSpcReduction="10000"/>
          </a:bodyPr>
          <a:lstStyle/>
          <a:p>
            <a:pPr marL="177800" lvl="0" indent="-174148" algn="l" rtl="0">
              <a:lnSpc>
                <a:spcPct val="90000"/>
              </a:lnSpc>
              <a:spcBef>
                <a:spcPts val="0"/>
              </a:spcBef>
              <a:spcAft>
                <a:spcPts val="0"/>
              </a:spcAft>
              <a:buClr>
                <a:srgbClr val="1F3864"/>
              </a:buClr>
              <a:buSzPct val="100000"/>
              <a:buChar char="•"/>
            </a:pPr>
            <a:r>
              <a:rPr lang="zh-TW" b="1" dirty="0">
                <a:solidFill>
                  <a:srgbClr val="1F3864"/>
                </a:solidFill>
                <a:latin typeface="Microsoft JhengHei"/>
                <a:ea typeface="Microsoft JhengHei"/>
                <a:cs typeface="Microsoft JhengHei"/>
                <a:sym typeface="Microsoft JhengHei"/>
              </a:rPr>
              <a:t>每天在家中上網8小時或以上及每周30小時或以上</a:t>
            </a:r>
            <a:endParaRPr dirty="0"/>
          </a:p>
          <a:p>
            <a:pPr marL="177800" lvl="0" indent="-174148" algn="l" rtl="0">
              <a:lnSpc>
                <a:spcPct val="90000"/>
              </a:lnSpc>
              <a:spcBef>
                <a:spcPts val="800"/>
              </a:spcBef>
              <a:spcAft>
                <a:spcPts val="0"/>
              </a:spcAft>
              <a:buClr>
                <a:srgbClr val="C00000"/>
              </a:buClr>
              <a:buSzPct val="100000"/>
              <a:buChar char="•"/>
            </a:pPr>
            <a:r>
              <a:rPr lang="zh-TW" altLang="en-US" b="1" dirty="0">
                <a:solidFill>
                  <a:srgbClr val="C00000"/>
                </a:solidFill>
                <a:latin typeface="Microsoft JhengHei"/>
                <a:ea typeface="Microsoft JhengHei"/>
                <a:sym typeface="Microsoft JhengHei"/>
              </a:rPr>
              <a:t>但時間並非唯一的標準</a:t>
            </a:r>
            <a:endParaRPr lang="en-HK" altLang="zh-TW" b="1" dirty="0">
              <a:solidFill>
                <a:srgbClr val="C00000"/>
              </a:solidFill>
              <a:latin typeface="Microsoft JhengHei"/>
              <a:ea typeface="Microsoft JhengHei"/>
              <a:sym typeface="Microsoft JhengHei"/>
            </a:endParaRPr>
          </a:p>
        </p:txBody>
      </p:sp>
      <p:sp>
        <p:nvSpPr>
          <p:cNvPr id="284" name="Google Shape;284;p35"/>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285" name="Google Shape;285;p35"/>
          <p:cNvSpPr/>
          <p:nvPr/>
        </p:nvSpPr>
        <p:spPr>
          <a:xfrm>
            <a:off x="1053888" y="574681"/>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altLang="en-US" sz="2600" b="1" dirty="0">
                <a:solidFill>
                  <a:schemeClr val="lt1"/>
                </a:solidFill>
                <a:latin typeface="Microsoft JhengHei"/>
                <a:ea typeface="Microsoft JhengHei"/>
                <a:cs typeface="Microsoft JhengHei"/>
                <a:sym typeface="Microsoft JhengHei"/>
              </a:rPr>
              <a:t>問題性網絡使用的警示訊號</a:t>
            </a:r>
            <a:endParaRPr sz="2600" dirty="0">
              <a:solidFill>
                <a:schemeClr val="lt1"/>
              </a:solidFill>
              <a:latin typeface="Calibri"/>
              <a:ea typeface="Calibri"/>
              <a:cs typeface="Calibri"/>
              <a:sym typeface="Calibri"/>
            </a:endParaRPr>
          </a:p>
        </p:txBody>
      </p:sp>
      <p:pic>
        <p:nvPicPr>
          <p:cNvPr id="286" name="Google Shape;286;p35" descr="疲れたの検索結果 | かわいいフリー素材集 いらすとや"/>
          <p:cNvPicPr preferRelativeResize="0"/>
          <p:nvPr/>
        </p:nvPicPr>
        <p:blipFill rotWithShape="1">
          <a:blip r:embed="rId3">
            <a:alphaModFix/>
          </a:blip>
          <a:srcRect/>
          <a:stretch/>
        </p:blipFill>
        <p:spPr>
          <a:xfrm>
            <a:off x="2603467" y="3817883"/>
            <a:ext cx="867612" cy="750936"/>
          </a:xfrm>
          <a:prstGeom prst="rect">
            <a:avLst/>
          </a:prstGeom>
          <a:noFill/>
          <a:ln>
            <a:noFill/>
          </a:ln>
        </p:spPr>
      </p:pic>
      <p:pic>
        <p:nvPicPr>
          <p:cNvPr id="288" name="Google Shape;288;p35" descr="勉強の検索結果 | かわいいフリー素材集 いらすとや"/>
          <p:cNvPicPr preferRelativeResize="0"/>
          <p:nvPr/>
        </p:nvPicPr>
        <p:blipFill rotWithShape="1">
          <a:blip r:embed="rId4">
            <a:alphaModFix/>
          </a:blip>
          <a:srcRect/>
          <a:stretch/>
        </p:blipFill>
        <p:spPr>
          <a:xfrm>
            <a:off x="3323590" y="3650725"/>
            <a:ext cx="867612" cy="918094"/>
          </a:xfrm>
          <a:prstGeom prst="rect">
            <a:avLst/>
          </a:prstGeom>
          <a:noFill/>
          <a:ln>
            <a:noFill/>
          </a:ln>
        </p:spPr>
      </p:pic>
      <p:sp>
        <p:nvSpPr>
          <p:cNvPr id="291" name="Google Shape;291;p35"/>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12</a:t>
            </a:fld>
            <a:endParaRPr/>
          </a:p>
        </p:txBody>
      </p:sp>
      <p:sp>
        <p:nvSpPr>
          <p:cNvPr id="3" name="Google Shape;283;p35">
            <a:extLst>
              <a:ext uri="{FF2B5EF4-FFF2-40B4-BE49-F238E27FC236}">
                <a16:creationId xmlns:a16="http://schemas.microsoft.com/office/drawing/2014/main" id="{D86B1AA0-EA79-0F2A-F336-B2EE46B0C55D}"/>
              </a:ext>
            </a:extLst>
          </p:cNvPr>
          <p:cNvSpPr txBox="1">
            <a:spLocks/>
          </p:cNvSpPr>
          <p:nvPr/>
        </p:nvSpPr>
        <p:spPr>
          <a:xfrm>
            <a:off x="4338588" y="2247396"/>
            <a:ext cx="3049622" cy="2146567"/>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3652" indent="0">
              <a:buClr>
                <a:srgbClr val="C00000"/>
              </a:buClr>
              <a:buSzPct val="100000"/>
              <a:buFont typeface="Arial"/>
              <a:buNone/>
            </a:pPr>
            <a:r>
              <a:rPr lang="en-HK" altLang="zh-TW" b="1" dirty="0">
                <a:solidFill>
                  <a:srgbClr val="C00000"/>
                </a:solidFill>
                <a:latin typeface="Microsoft JhengHei"/>
                <a:ea typeface="Microsoft JhengHei"/>
              </a:rPr>
              <a:t>2. </a:t>
            </a:r>
            <a:r>
              <a:rPr lang="zh-TW" altLang="en-US" b="1" dirty="0">
                <a:solidFill>
                  <a:srgbClr val="C00000"/>
                </a:solidFill>
                <a:latin typeface="Microsoft JhengHei"/>
                <a:ea typeface="Microsoft JhengHei"/>
              </a:rPr>
              <a:t>情緒容易波動</a:t>
            </a:r>
          </a:p>
          <a:p>
            <a:pPr marL="342900" indent="-342900">
              <a:lnSpc>
                <a:spcPct val="110000"/>
              </a:lnSpc>
              <a:buFont typeface="Symbol" panose="05050102010706020507" pitchFamily="18" charset="2"/>
              <a:buChar char=""/>
            </a:pPr>
            <a:r>
              <a:rPr lang="zh-TW" altLang="en-US" sz="1500" b="1" dirty="0">
                <a:solidFill>
                  <a:srgbClr val="1F3864"/>
                </a:solidFill>
                <a:latin typeface="Microsoft JhengHei"/>
                <a:ea typeface="Microsoft JhengHei"/>
              </a:rPr>
              <a:t>當無法上網時，可能會表現出易發怒、煩躁、焦慮或抑鬱 （如：擔心「錯過」上網，沒有網絡時感到失落）</a:t>
            </a:r>
          </a:p>
        </p:txBody>
      </p:sp>
      <p:pic>
        <p:nvPicPr>
          <p:cNvPr id="287" name="Google Shape;287;p35" descr="疲れの検索結果 | かわいいフリー素材集 いらすとや"/>
          <p:cNvPicPr preferRelativeResize="0"/>
          <p:nvPr/>
        </p:nvPicPr>
        <p:blipFill rotWithShape="1">
          <a:blip r:embed="rId5">
            <a:alphaModFix/>
          </a:blip>
          <a:srcRect/>
          <a:stretch/>
        </p:blipFill>
        <p:spPr>
          <a:xfrm>
            <a:off x="6550194" y="3712601"/>
            <a:ext cx="985401" cy="1036409"/>
          </a:xfrm>
          <a:prstGeom prst="rect">
            <a:avLst/>
          </a:prstGeom>
          <a:noFill/>
          <a:ln>
            <a:noFill/>
          </a:ln>
        </p:spPr>
      </p:pic>
      <p:pic>
        <p:nvPicPr>
          <p:cNvPr id="290" name="Google Shape;290;p35" descr="怒る男性のイラスト（5段階） | かわいいフリー素材集 いらすとや"/>
          <p:cNvPicPr preferRelativeResize="0"/>
          <p:nvPr/>
        </p:nvPicPr>
        <p:blipFill rotWithShape="1">
          <a:blip r:embed="rId6">
            <a:alphaModFix/>
          </a:blip>
          <a:srcRect/>
          <a:stretch/>
        </p:blipFill>
        <p:spPr>
          <a:xfrm>
            <a:off x="5863399" y="3817883"/>
            <a:ext cx="745808" cy="9180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218450FB-BFA7-B546-EE9C-052C28E1EE90}"/>
            </a:ext>
          </a:extLst>
        </p:cNvPr>
        <p:cNvGrpSpPr/>
        <p:nvPr/>
      </p:nvGrpSpPr>
      <p:grpSpPr>
        <a:xfrm>
          <a:off x="0" y="0"/>
          <a:ext cx="0" cy="0"/>
          <a:chOff x="0" y="0"/>
          <a:chExt cx="0" cy="0"/>
        </a:xfrm>
      </p:grpSpPr>
      <p:sp>
        <p:nvSpPr>
          <p:cNvPr id="2" name="Google Shape;283;p35">
            <a:extLst>
              <a:ext uri="{FF2B5EF4-FFF2-40B4-BE49-F238E27FC236}">
                <a16:creationId xmlns:a16="http://schemas.microsoft.com/office/drawing/2014/main" id="{C7C1E0E5-0FE3-4865-84BC-FD8E1DD03B9C}"/>
              </a:ext>
            </a:extLst>
          </p:cNvPr>
          <p:cNvSpPr txBox="1">
            <a:spLocks/>
          </p:cNvSpPr>
          <p:nvPr/>
        </p:nvSpPr>
        <p:spPr>
          <a:xfrm>
            <a:off x="755900" y="1329890"/>
            <a:ext cx="3049622" cy="162668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460852" indent="-457200">
              <a:buClr>
                <a:srgbClr val="C00000"/>
              </a:buClr>
              <a:buSzPct val="100000"/>
              <a:buFont typeface="Arial"/>
              <a:buAutoNum type="arabicPeriod" startAt="3"/>
            </a:pPr>
            <a:r>
              <a:rPr lang="zh-TW" altLang="en-US" b="1" dirty="0">
                <a:solidFill>
                  <a:srgbClr val="C00000"/>
                </a:solidFill>
                <a:latin typeface="Microsoft JhengHei"/>
                <a:ea typeface="Microsoft JhengHei"/>
              </a:rPr>
              <a:t>社交退縮</a:t>
            </a:r>
            <a:endParaRPr lang="en-HK" altLang="zh-TW" b="1" dirty="0">
              <a:solidFill>
                <a:srgbClr val="C00000"/>
              </a:solidFill>
              <a:latin typeface="Microsoft JhengHei"/>
              <a:ea typeface="Microsoft JhengHei"/>
            </a:endParaRPr>
          </a:p>
          <a:p>
            <a:pPr marL="342900" indent="-342900">
              <a:lnSpc>
                <a:spcPct val="110000"/>
              </a:lnSpc>
              <a:spcAft>
                <a:spcPts val="800"/>
              </a:spcAft>
              <a:buFont typeface="Symbol" panose="05050102010706020507" pitchFamily="18" charset="2"/>
              <a:buChar char=""/>
            </a:pPr>
            <a:r>
              <a:rPr lang="zh-TW" altLang="en-US" sz="1500" b="1" dirty="0">
                <a:solidFill>
                  <a:srgbClr val="1F3864"/>
                </a:solidFill>
                <a:latin typeface="Microsoft JhengHei"/>
                <a:ea typeface="Microsoft JhengHei"/>
              </a:rPr>
              <a:t>減少或不願參加與家人或朋友的面對面互動，傾向獨自上網</a:t>
            </a:r>
            <a:endParaRPr lang="en-HK" altLang="zh-TW" sz="1500" b="1" dirty="0">
              <a:solidFill>
                <a:srgbClr val="1F3864"/>
              </a:solidFill>
              <a:latin typeface="Microsoft JhengHei"/>
              <a:ea typeface="Microsoft JhengHei"/>
            </a:endParaRPr>
          </a:p>
          <a:p>
            <a:pPr marL="342900" indent="-342900">
              <a:lnSpc>
                <a:spcPct val="110000"/>
              </a:lnSpc>
              <a:spcAft>
                <a:spcPts val="800"/>
              </a:spcAft>
              <a:buFont typeface="Symbol" panose="05050102010706020507" pitchFamily="18" charset="2"/>
              <a:buChar char=""/>
            </a:pPr>
            <a:r>
              <a:rPr lang="zh-TW" altLang="en-US" sz="1500" b="1" dirty="0">
                <a:solidFill>
                  <a:srgbClr val="1F3864"/>
                </a:solidFill>
                <a:latin typeface="Microsoft JhengHei"/>
                <a:ea typeface="Microsoft JhengHei"/>
              </a:rPr>
              <a:t>只依賴網上社交</a:t>
            </a:r>
          </a:p>
        </p:txBody>
      </p:sp>
      <p:sp>
        <p:nvSpPr>
          <p:cNvPr id="284" name="Google Shape;284;p35">
            <a:extLst>
              <a:ext uri="{FF2B5EF4-FFF2-40B4-BE49-F238E27FC236}">
                <a16:creationId xmlns:a16="http://schemas.microsoft.com/office/drawing/2014/main" id="{85EAF0D6-137A-BA0C-C059-79F6294209B3}"/>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285" name="Google Shape;285;p35">
            <a:extLst>
              <a:ext uri="{FF2B5EF4-FFF2-40B4-BE49-F238E27FC236}">
                <a16:creationId xmlns:a16="http://schemas.microsoft.com/office/drawing/2014/main" id="{D0CA5937-979E-F0BE-99AD-8179C2320B79}"/>
              </a:ext>
            </a:extLst>
          </p:cNvPr>
          <p:cNvSpPr/>
          <p:nvPr/>
        </p:nvSpPr>
        <p:spPr>
          <a:xfrm>
            <a:off x="1053888" y="574681"/>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altLang="en-US" sz="2600" b="1" dirty="0">
                <a:solidFill>
                  <a:schemeClr val="lt1"/>
                </a:solidFill>
                <a:latin typeface="Microsoft JhengHei"/>
                <a:ea typeface="Microsoft JhengHei"/>
                <a:cs typeface="Microsoft JhengHei"/>
                <a:sym typeface="Microsoft JhengHei"/>
              </a:rPr>
              <a:t>問題性網絡使用的警示訊號</a:t>
            </a:r>
            <a:endParaRPr sz="2600" dirty="0">
              <a:solidFill>
                <a:schemeClr val="lt1"/>
              </a:solidFill>
              <a:latin typeface="Calibri"/>
              <a:ea typeface="Calibri"/>
              <a:cs typeface="Calibri"/>
              <a:sym typeface="Calibri"/>
            </a:endParaRPr>
          </a:p>
        </p:txBody>
      </p:sp>
      <p:sp>
        <p:nvSpPr>
          <p:cNvPr id="291" name="Google Shape;291;p35">
            <a:extLst>
              <a:ext uri="{FF2B5EF4-FFF2-40B4-BE49-F238E27FC236}">
                <a16:creationId xmlns:a16="http://schemas.microsoft.com/office/drawing/2014/main" id="{1042F47F-5723-ED89-5E71-8E0F67DE104C}"/>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13</a:t>
            </a:fld>
            <a:endParaRPr/>
          </a:p>
        </p:txBody>
      </p:sp>
      <p:sp>
        <p:nvSpPr>
          <p:cNvPr id="6" name="Google Shape;283;p35">
            <a:extLst>
              <a:ext uri="{FF2B5EF4-FFF2-40B4-BE49-F238E27FC236}">
                <a16:creationId xmlns:a16="http://schemas.microsoft.com/office/drawing/2014/main" id="{EFA2A38C-9EF4-FA1D-8F96-615B4901C28A}"/>
              </a:ext>
            </a:extLst>
          </p:cNvPr>
          <p:cNvSpPr txBox="1">
            <a:spLocks/>
          </p:cNvSpPr>
          <p:nvPr/>
        </p:nvSpPr>
        <p:spPr>
          <a:xfrm>
            <a:off x="755900" y="3277532"/>
            <a:ext cx="3049622" cy="162668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460852" indent="-457200">
              <a:buClr>
                <a:srgbClr val="C00000"/>
              </a:buClr>
              <a:buSzPct val="100000"/>
              <a:buAutoNum type="arabicPeriod" startAt="4"/>
            </a:pPr>
            <a:r>
              <a:rPr lang="zh-TW" altLang="en-US" b="1" dirty="0">
                <a:solidFill>
                  <a:srgbClr val="C00000"/>
                </a:solidFill>
                <a:latin typeface="Microsoft JhengHei"/>
                <a:ea typeface="Microsoft JhengHei"/>
              </a:rPr>
              <a:t>日夜顛倒</a:t>
            </a:r>
            <a:endParaRPr lang="en-HK" altLang="zh-TW" b="1" dirty="0">
              <a:solidFill>
                <a:srgbClr val="C00000"/>
              </a:solidFill>
              <a:latin typeface="Microsoft JhengHei"/>
              <a:ea typeface="Microsoft JhengHei"/>
            </a:endParaRPr>
          </a:p>
          <a:p>
            <a:pPr marL="342900" indent="-342900">
              <a:lnSpc>
                <a:spcPct val="110000"/>
              </a:lnSpc>
              <a:spcAft>
                <a:spcPts val="800"/>
              </a:spcAft>
              <a:buFont typeface="Symbol" panose="05050102010706020507" pitchFamily="18" charset="2"/>
              <a:buChar char=""/>
            </a:pPr>
            <a:r>
              <a:rPr lang="zh-TW" altLang="en-US" sz="1500" b="1" dirty="0">
                <a:solidFill>
                  <a:srgbClr val="1F3864"/>
                </a:solidFill>
                <a:latin typeface="Microsoft JhengHei"/>
                <a:ea typeface="Microsoft JhengHei"/>
              </a:rPr>
              <a:t>熬夜上網，影響作息，甚至導致失眠</a:t>
            </a:r>
          </a:p>
          <a:p>
            <a:pPr marL="342900" indent="-342900">
              <a:lnSpc>
                <a:spcPct val="110000"/>
              </a:lnSpc>
              <a:spcAft>
                <a:spcPts val="800"/>
              </a:spcAft>
              <a:buFont typeface="Symbol" panose="05050102010706020507" pitchFamily="18" charset="2"/>
              <a:buChar char=""/>
            </a:pPr>
            <a:r>
              <a:rPr lang="zh-TW" altLang="en-US" sz="1500" b="1" dirty="0">
                <a:solidFill>
                  <a:srgbClr val="1F3864"/>
                </a:solidFill>
                <a:latin typeface="Microsoft JhengHei"/>
                <a:ea typeface="Microsoft JhengHei"/>
              </a:rPr>
              <a:t>白天心神恍惚，精神不振</a:t>
            </a:r>
          </a:p>
        </p:txBody>
      </p:sp>
      <p:pic>
        <p:nvPicPr>
          <p:cNvPr id="289" name="Google Shape;289;p35" descr="英会話の検索結果 | かわいいフリー素材集 いらすとや">
            <a:extLst>
              <a:ext uri="{FF2B5EF4-FFF2-40B4-BE49-F238E27FC236}">
                <a16:creationId xmlns:a16="http://schemas.microsoft.com/office/drawing/2014/main" id="{13575280-8168-1F57-B85A-8CA34D364D6E}"/>
              </a:ext>
            </a:extLst>
          </p:cNvPr>
          <p:cNvPicPr preferRelativeResize="0"/>
          <p:nvPr/>
        </p:nvPicPr>
        <p:blipFill rotWithShape="1">
          <a:blip r:embed="rId3">
            <a:alphaModFix/>
          </a:blip>
          <a:srcRect/>
          <a:stretch/>
        </p:blipFill>
        <p:spPr>
          <a:xfrm>
            <a:off x="3227017" y="2313633"/>
            <a:ext cx="1285875" cy="1285875"/>
          </a:xfrm>
          <a:prstGeom prst="rect">
            <a:avLst/>
          </a:prstGeom>
          <a:noFill/>
          <a:ln>
            <a:noFill/>
          </a:ln>
        </p:spPr>
      </p:pic>
      <p:sp>
        <p:nvSpPr>
          <p:cNvPr id="7" name="Google Shape;283;p35">
            <a:extLst>
              <a:ext uri="{FF2B5EF4-FFF2-40B4-BE49-F238E27FC236}">
                <a16:creationId xmlns:a16="http://schemas.microsoft.com/office/drawing/2014/main" id="{24A3C0D3-A4D3-9ADF-CF3E-76D01A936D00}"/>
              </a:ext>
            </a:extLst>
          </p:cNvPr>
          <p:cNvSpPr txBox="1">
            <a:spLocks/>
          </p:cNvSpPr>
          <p:nvPr/>
        </p:nvSpPr>
        <p:spPr>
          <a:xfrm>
            <a:off x="4641527" y="2020519"/>
            <a:ext cx="3049622" cy="162668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68575" tIns="34275" rIns="68575" bIns="34275" anchor="t" anchorCtr="0">
            <a:normAutofit fontScale="92500" lnSpcReduction="2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460852" indent="-457200">
              <a:buClr>
                <a:srgbClr val="C00000"/>
              </a:buClr>
              <a:buSzPct val="100000"/>
              <a:buAutoNum type="arabicPeriod" startAt="5"/>
            </a:pPr>
            <a:r>
              <a:rPr lang="zh-TW" altLang="en-US" b="1" dirty="0">
                <a:solidFill>
                  <a:srgbClr val="C00000"/>
                </a:solidFill>
                <a:latin typeface="Microsoft JhengHei"/>
                <a:ea typeface="Microsoft JhengHei"/>
              </a:rPr>
              <a:t>上網時間失控</a:t>
            </a:r>
            <a:endParaRPr lang="en-HK" altLang="zh-TW" b="1" dirty="0">
              <a:solidFill>
                <a:srgbClr val="C00000"/>
              </a:solidFill>
              <a:latin typeface="Microsoft JhengHei"/>
              <a:ea typeface="Microsoft JhengHei"/>
            </a:endParaRPr>
          </a:p>
          <a:p>
            <a:pPr marL="342900" indent="-342900">
              <a:lnSpc>
                <a:spcPct val="110000"/>
              </a:lnSpc>
              <a:spcAft>
                <a:spcPts val="800"/>
              </a:spcAft>
              <a:buFont typeface="Symbol" panose="05050102010706020507" pitchFamily="18" charset="2"/>
              <a:buChar char=""/>
            </a:pPr>
            <a:r>
              <a:rPr lang="zh-TW" altLang="en-US" sz="1500" b="1" dirty="0">
                <a:solidFill>
                  <a:srgbClr val="1F3864"/>
                </a:solidFill>
                <a:latin typeface="Microsoft JhengHei"/>
                <a:ea typeface="Microsoft JhengHei"/>
              </a:rPr>
              <a:t>難以停止上網，即使已超過原定時間，仍持續使用</a:t>
            </a:r>
          </a:p>
          <a:p>
            <a:pPr marL="342900" indent="-342900">
              <a:lnSpc>
                <a:spcPct val="110000"/>
              </a:lnSpc>
              <a:spcAft>
                <a:spcPts val="800"/>
              </a:spcAft>
              <a:buFont typeface="Symbol" panose="05050102010706020507" pitchFamily="18" charset="2"/>
              <a:buChar char=""/>
            </a:pPr>
            <a:r>
              <a:rPr lang="zh-TW" altLang="en-US" sz="1500" b="1" dirty="0">
                <a:solidFill>
                  <a:srgbClr val="1F3864"/>
                </a:solidFill>
                <a:latin typeface="Microsoft JhengHei"/>
                <a:ea typeface="Microsoft JhengHei"/>
              </a:rPr>
              <a:t>如：原本說「只玩</a:t>
            </a:r>
            <a:r>
              <a:rPr lang="en-US" altLang="zh-TW" sz="1500" b="1" dirty="0">
                <a:solidFill>
                  <a:srgbClr val="1F3864"/>
                </a:solidFill>
                <a:latin typeface="Microsoft JhengHei"/>
                <a:ea typeface="Microsoft JhengHei"/>
              </a:rPr>
              <a:t>10</a:t>
            </a:r>
            <a:r>
              <a:rPr lang="zh-TW" altLang="en-US" sz="1500" b="1" dirty="0">
                <a:solidFill>
                  <a:srgbClr val="1F3864"/>
                </a:solidFill>
                <a:latin typeface="Microsoft JhengHei"/>
                <a:ea typeface="Microsoft JhengHei"/>
              </a:rPr>
              <a:t>分鐘」，結果一玩就是幾小時</a:t>
            </a:r>
          </a:p>
        </p:txBody>
      </p:sp>
    </p:spTree>
    <p:extLst>
      <p:ext uri="{BB962C8B-B14F-4D97-AF65-F5344CB8AC3E}">
        <p14:creationId xmlns:p14="http://schemas.microsoft.com/office/powerpoint/2010/main" val="287996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6"/>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298" name="Google Shape;298;p36"/>
          <p:cNvSpPr/>
          <p:nvPr/>
        </p:nvSpPr>
        <p:spPr>
          <a:xfrm>
            <a:off x="1124338" y="601682"/>
            <a:ext cx="6569417"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2900" b="1" dirty="0">
                <a:solidFill>
                  <a:schemeClr val="lt1"/>
                </a:solidFill>
                <a:latin typeface="Microsoft JhengHei"/>
                <a:ea typeface="Microsoft JhengHei"/>
                <a:cs typeface="Microsoft JhengHei"/>
                <a:sym typeface="Microsoft JhengHei"/>
              </a:rPr>
              <a:t>上網成癮：</a:t>
            </a:r>
            <a:r>
              <a:rPr lang="zh-TW" altLang="en-US" sz="2900" b="1" dirty="0">
                <a:solidFill>
                  <a:schemeClr val="lt1"/>
                </a:solidFill>
                <a:latin typeface="Microsoft JhengHei"/>
                <a:ea typeface="Microsoft JhengHei"/>
                <a:sym typeface="Microsoft JhengHei"/>
              </a:rPr>
              <a:t>問題的背後 </a:t>
            </a:r>
            <a:r>
              <a:rPr lang="en-US" altLang="zh-TW" sz="2900" b="1" dirty="0">
                <a:solidFill>
                  <a:schemeClr val="lt1"/>
                </a:solidFill>
                <a:latin typeface="Microsoft JhengHei"/>
                <a:ea typeface="Microsoft JhengHei"/>
                <a:sym typeface="Microsoft JhengHei"/>
              </a:rPr>
              <a:t>- </a:t>
            </a:r>
            <a:r>
              <a:rPr lang="zh-TW" sz="2900" b="1" dirty="0">
                <a:solidFill>
                  <a:schemeClr val="lt1"/>
                </a:solidFill>
                <a:latin typeface="Microsoft JhengHei"/>
                <a:ea typeface="Microsoft JhengHei"/>
                <a:cs typeface="Microsoft JhengHei"/>
                <a:sym typeface="Microsoft JhengHei"/>
              </a:rPr>
              <a:t>背後的問題</a:t>
            </a:r>
            <a:endParaRPr sz="2900" dirty="0">
              <a:solidFill>
                <a:schemeClr val="lt1"/>
              </a:solidFill>
              <a:latin typeface="Calibri"/>
              <a:ea typeface="Calibri"/>
              <a:cs typeface="Calibri"/>
              <a:sym typeface="Calibri"/>
            </a:endParaRPr>
          </a:p>
        </p:txBody>
      </p:sp>
      <p:grpSp>
        <p:nvGrpSpPr>
          <p:cNvPr id="299" name="Google Shape;299;p36"/>
          <p:cNvGrpSpPr/>
          <p:nvPr/>
        </p:nvGrpSpPr>
        <p:grpSpPr>
          <a:xfrm>
            <a:off x="1136127" y="1400206"/>
            <a:ext cx="7306589" cy="3056315"/>
            <a:chOff x="47" y="1570"/>
            <a:chExt cx="9742119" cy="4075087"/>
          </a:xfrm>
        </p:grpSpPr>
        <p:sp>
          <p:nvSpPr>
            <p:cNvPr id="300" name="Google Shape;300;p36"/>
            <p:cNvSpPr/>
            <p:nvPr/>
          </p:nvSpPr>
          <p:spPr>
            <a:xfrm>
              <a:off x="47" y="1570"/>
              <a:ext cx="4552392" cy="1584000"/>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1" name="Google Shape;301;p36"/>
            <p:cNvSpPr txBox="1"/>
            <p:nvPr/>
          </p:nvSpPr>
          <p:spPr>
            <a:xfrm>
              <a:off x="47" y="1570"/>
              <a:ext cx="4552392" cy="1584000"/>
            </a:xfrm>
            <a:prstGeom prst="rect">
              <a:avLst/>
            </a:prstGeom>
            <a:noFill/>
            <a:ln>
              <a:noFill/>
            </a:ln>
          </p:spPr>
          <p:txBody>
            <a:bodyPr spcFirstLastPara="1" wrap="square" lIns="149350" tIns="85325" rIns="149350" bIns="85325" anchor="ctr" anchorCtr="0">
              <a:noAutofit/>
            </a:bodyPr>
            <a:lstStyle/>
            <a:p>
              <a:pPr marL="0" marR="0" lvl="0" indent="0" algn="ctr" rtl="0">
                <a:lnSpc>
                  <a:spcPct val="90000"/>
                </a:lnSpc>
                <a:spcBef>
                  <a:spcPts val="0"/>
                </a:spcBef>
                <a:spcAft>
                  <a:spcPts val="0"/>
                </a:spcAft>
                <a:buClr>
                  <a:schemeClr val="lt1"/>
                </a:buClr>
                <a:buSzPts val="2100"/>
                <a:buFont typeface="Microsoft JhengHei"/>
                <a:buNone/>
              </a:pPr>
              <a:r>
                <a:rPr lang="zh-TW" sz="2100" b="1" dirty="0">
                  <a:solidFill>
                    <a:schemeClr val="lt1"/>
                  </a:solidFill>
                  <a:latin typeface="Microsoft JhengHei"/>
                  <a:ea typeface="Microsoft JhengHei"/>
                  <a:cs typeface="Microsoft JhengHei"/>
                  <a:sym typeface="Microsoft JhengHei"/>
                </a:rPr>
                <a:t>家長對子女上網／</a:t>
              </a:r>
              <a:br>
                <a:rPr lang="zh-TW" sz="2100" b="1" dirty="0">
                  <a:solidFill>
                    <a:schemeClr val="lt1"/>
                  </a:solidFill>
                  <a:latin typeface="Microsoft JhengHei"/>
                  <a:ea typeface="Microsoft JhengHei"/>
                  <a:cs typeface="Microsoft JhengHei"/>
                  <a:sym typeface="Microsoft JhengHei"/>
                </a:rPr>
              </a:br>
              <a:r>
                <a:rPr lang="zh-TW" sz="2100" b="1" dirty="0">
                  <a:solidFill>
                    <a:schemeClr val="lt1"/>
                  </a:solidFill>
                  <a:latin typeface="Microsoft JhengHei"/>
                  <a:ea typeface="Microsoft JhengHei"/>
                  <a:cs typeface="Microsoft JhengHei"/>
                  <a:sym typeface="Microsoft JhengHei"/>
                </a:rPr>
                <a:t>打機的看法</a:t>
              </a:r>
              <a:endParaRPr sz="2100" dirty="0">
                <a:solidFill>
                  <a:schemeClr val="lt1"/>
                </a:solidFill>
                <a:latin typeface="Calibri"/>
                <a:ea typeface="Calibri"/>
                <a:cs typeface="Calibri"/>
                <a:sym typeface="Calibri"/>
              </a:endParaRPr>
            </a:p>
          </p:txBody>
        </p:sp>
        <p:sp>
          <p:nvSpPr>
            <p:cNvPr id="302" name="Google Shape;302;p36"/>
            <p:cNvSpPr/>
            <p:nvPr/>
          </p:nvSpPr>
          <p:spPr>
            <a:xfrm>
              <a:off x="47" y="1585570"/>
              <a:ext cx="4552392" cy="2491087"/>
            </a:xfrm>
            <a:prstGeom prst="rect">
              <a:avLst/>
            </a:prstGeom>
            <a:solidFill>
              <a:srgbClr val="CCD3EA">
                <a:alpha val="8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3" name="Google Shape;303;p36"/>
            <p:cNvSpPr txBox="1"/>
            <p:nvPr/>
          </p:nvSpPr>
          <p:spPr>
            <a:xfrm>
              <a:off x="47" y="1585570"/>
              <a:ext cx="4552392" cy="2491087"/>
            </a:xfrm>
            <a:prstGeom prst="rect">
              <a:avLst/>
            </a:prstGeom>
            <a:noFill/>
            <a:ln>
              <a:noFill/>
            </a:ln>
          </p:spPr>
          <p:txBody>
            <a:bodyPr spcFirstLastPara="1" wrap="square" lIns="92000" tIns="92000" rIns="122675" bIns="138000" anchor="t" anchorCtr="0">
              <a:noAutofit/>
            </a:bodyPr>
            <a:lstStyle/>
            <a:p>
              <a:pPr marL="177800" marR="0" lvl="1" indent="-171450" algn="l" rtl="0">
                <a:lnSpc>
                  <a:spcPct val="90000"/>
                </a:lnSpc>
                <a:spcBef>
                  <a:spcPts val="0"/>
                </a:spcBef>
                <a:spcAft>
                  <a:spcPts val="0"/>
                </a:spcAft>
                <a:buClr>
                  <a:srgbClr val="1F3864"/>
                </a:buClr>
                <a:buSzPts val="1700"/>
                <a:buFont typeface="Microsoft JhengHei"/>
                <a:buChar char="•"/>
              </a:pPr>
              <a:r>
                <a:rPr lang="zh-TW" sz="1700" b="1" i="0" u="none" strike="noStrike" cap="none" dirty="0">
                  <a:solidFill>
                    <a:srgbClr val="1F3864"/>
                  </a:solidFill>
                  <a:latin typeface="Microsoft JhengHei"/>
                  <a:ea typeface="Microsoft JhengHei"/>
                  <a:cs typeface="Microsoft JhengHei"/>
                  <a:sym typeface="Microsoft JhengHei"/>
                </a:rPr>
                <a:t>抽離現實，逃避責任？</a:t>
              </a:r>
              <a:endParaRPr sz="1700" b="1" i="0" u="none" strike="noStrike" cap="none" dirty="0">
                <a:solidFill>
                  <a:srgbClr val="1F3864"/>
                </a:solidFill>
                <a:latin typeface="Microsoft JhengHei"/>
                <a:ea typeface="Microsoft JhengHei"/>
                <a:cs typeface="Microsoft JhengHei"/>
                <a:sym typeface="Microsoft JhengHei"/>
              </a:endParaRPr>
            </a:p>
            <a:p>
              <a:pPr marL="177800" marR="0" lvl="1" indent="-171450" algn="l" rtl="0">
                <a:lnSpc>
                  <a:spcPct val="90000"/>
                </a:lnSpc>
                <a:spcBef>
                  <a:spcPts val="300"/>
                </a:spcBef>
                <a:spcAft>
                  <a:spcPts val="0"/>
                </a:spcAft>
                <a:buClr>
                  <a:srgbClr val="1F3864"/>
                </a:buClr>
                <a:buSzPts val="1700"/>
                <a:buFont typeface="Microsoft JhengHei"/>
                <a:buChar char="•"/>
              </a:pPr>
              <a:r>
                <a:rPr lang="zh-TW" sz="1700" b="1" i="0" u="none" strike="noStrike" cap="none" dirty="0">
                  <a:solidFill>
                    <a:srgbClr val="1F3864"/>
                  </a:solidFill>
                  <a:latin typeface="Microsoft JhengHei"/>
                  <a:ea typeface="Microsoft JhengHei"/>
                  <a:cs typeface="Microsoft JhengHei"/>
                  <a:sym typeface="Microsoft JhengHei"/>
                </a:rPr>
                <a:t>自閉，不願與人真實交往？</a:t>
              </a:r>
              <a:endParaRPr sz="1700" b="1" i="0" u="none" strike="noStrike" cap="none" dirty="0">
                <a:solidFill>
                  <a:srgbClr val="1F3864"/>
                </a:solidFill>
                <a:latin typeface="Microsoft JhengHei"/>
                <a:ea typeface="Microsoft JhengHei"/>
                <a:cs typeface="Microsoft JhengHei"/>
                <a:sym typeface="Microsoft JhengHei"/>
              </a:endParaRPr>
            </a:p>
            <a:p>
              <a:pPr marL="177800" marR="0" lvl="1" indent="-171450" algn="l" rtl="0">
                <a:lnSpc>
                  <a:spcPct val="90000"/>
                </a:lnSpc>
                <a:spcBef>
                  <a:spcPts val="300"/>
                </a:spcBef>
                <a:spcAft>
                  <a:spcPts val="0"/>
                </a:spcAft>
                <a:buClr>
                  <a:srgbClr val="1F3864"/>
                </a:buClr>
                <a:buSzPts val="1700"/>
                <a:buFont typeface="Microsoft JhengHei"/>
                <a:buChar char="•"/>
              </a:pPr>
              <a:r>
                <a:rPr lang="zh-TW" sz="1700" b="1" i="0" u="none" strike="noStrike" cap="none" dirty="0">
                  <a:solidFill>
                    <a:srgbClr val="1F3864"/>
                  </a:solidFill>
                  <a:latin typeface="Microsoft JhengHei"/>
                  <a:ea typeface="Microsoft JhengHei"/>
                  <a:cs typeface="Microsoft JhengHei"/>
                  <a:sym typeface="Microsoft JhengHei"/>
                </a:rPr>
                <a:t>沒動力，沒大志，不上進？</a:t>
              </a:r>
              <a:endParaRPr sz="1700" b="1" i="0" u="none" strike="noStrike" cap="none" dirty="0">
                <a:solidFill>
                  <a:srgbClr val="1F3864"/>
                </a:solidFill>
                <a:latin typeface="Microsoft JhengHei"/>
                <a:ea typeface="Microsoft JhengHei"/>
                <a:cs typeface="Microsoft JhengHei"/>
                <a:sym typeface="Microsoft JhengHei"/>
              </a:endParaRPr>
            </a:p>
            <a:p>
              <a:pPr marL="177800" marR="0" lvl="1" indent="-171450" algn="l" rtl="0">
                <a:lnSpc>
                  <a:spcPct val="90000"/>
                </a:lnSpc>
                <a:spcBef>
                  <a:spcPts val="300"/>
                </a:spcBef>
                <a:spcAft>
                  <a:spcPts val="0"/>
                </a:spcAft>
                <a:buClr>
                  <a:srgbClr val="1F3864"/>
                </a:buClr>
                <a:buSzPts val="1700"/>
                <a:buFont typeface="Microsoft JhengHei"/>
                <a:buChar char="•"/>
              </a:pPr>
              <a:r>
                <a:rPr lang="zh-TW" sz="1700" b="1" i="0" u="none" strike="noStrike" cap="none" dirty="0">
                  <a:solidFill>
                    <a:srgbClr val="1F3864"/>
                  </a:solidFill>
                  <a:latin typeface="Microsoft JhengHei"/>
                  <a:ea typeface="Microsoft JhengHei"/>
                  <a:cs typeface="Microsoft JhengHei"/>
                  <a:sym typeface="Microsoft JhengHei"/>
                </a:rPr>
                <a:t>不願跟家人相處？　</a:t>
              </a:r>
              <a:endParaRPr sz="1700" b="1" i="0" u="none" strike="noStrike" cap="none" dirty="0">
                <a:solidFill>
                  <a:srgbClr val="1F3864"/>
                </a:solidFill>
                <a:latin typeface="Microsoft JhengHei"/>
                <a:ea typeface="Microsoft JhengHei"/>
                <a:cs typeface="Microsoft JhengHei"/>
                <a:sym typeface="Microsoft JhengHei"/>
              </a:endParaRPr>
            </a:p>
          </p:txBody>
        </p:sp>
        <p:sp>
          <p:nvSpPr>
            <p:cNvPr id="304" name="Google Shape;304;p36"/>
            <p:cNvSpPr/>
            <p:nvPr/>
          </p:nvSpPr>
          <p:spPr>
            <a:xfrm>
              <a:off x="5189774" y="1570"/>
              <a:ext cx="4552392" cy="1584000"/>
            </a:xfrm>
            <a:prstGeom prst="rect">
              <a:avLst/>
            </a:prstGeom>
            <a:solidFill>
              <a:srgbClr val="CC00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5" name="Google Shape;305;p36"/>
            <p:cNvSpPr txBox="1"/>
            <p:nvPr/>
          </p:nvSpPr>
          <p:spPr>
            <a:xfrm>
              <a:off x="5189774" y="1570"/>
              <a:ext cx="4552392" cy="1584000"/>
            </a:xfrm>
            <a:prstGeom prst="rect">
              <a:avLst/>
            </a:prstGeom>
            <a:noFill/>
            <a:ln>
              <a:noFill/>
            </a:ln>
          </p:spPr>
          <p:txBody>
            <a:bodyPr spcFirstLastPara="1" wrap="square" lIns="149350" tIns="85325" rIns="149350" bIns="85325" anchor="ctr" anchorCtr="0">
              <a:noAutofit/>
            </a:bodyPr>
            <a:lstStyle/>
            <a:p>
              <a:pPr marL="0" marR="0" lvl="0" indent="0" algn="ctr" rtl="0">
                <a:lnSpc>
                  <a:spcPct val="90000"/>
                </a:lnSpc>
                <a:spcBef>
                  <a:spcPts val="0"/>
                </a:spcBef>
                <a:spcAft>
                  <a:spcPts val="0"/>
                </a:spcAft>
                <a:buClr>
                  <a:srgbClr val="FFFFFF"/>
                </a:buClr>
                <a:buSzPts val="2100"/>
                <a:buFont typeface="Microsoft JhengHei"/>
                <a:buNone/>
              </a:pPr>
              <a:r>
                <a:rPr lang="zh-TW" sz="2100" b="1" dirty="0">
                  <a:solidFill>
                    <a:srgbClr val="FFFFFF"/>
                  </a:solidFill>
                  <a:latin typeface="Microsoft JhengHei"/>
                  <a:ea typeface="Microsoft JhengHei"/>
                  <a:cs typeface="Microsoft JhengHei"/>
                  <a:sym typeface="Microsoft JhengHei"/>
                </a:rPr>
                <a:t>上網/ 打機對子女</a:t>
              </a:r>
              <a:br>
                <a:rPr lang="zh-TW" sz="2100" b="1" dirty="0">
                  <a:solidFill>
                    <a:srgbClr val="FFFFFF"/>
                  </a:solidFill>
                  <a:latin typeface="Microsoft JhengHei"/>
                  <a:ea typeface="Microsoft JhengHei"/>
                  <a:cs typeface="Microsoft JhengHei"/>
                  <a:sym typeface="Microsoft JhengHei"/>
                </a:rPr>
              </a:br>
              <a:r>
                <a:rPr lang="zh-TW" sz="2100" b="1" dirty="0">
                  <a:solidFill>
                    <a:srgbClr val="FFFFFF"/>
                  </a:solidFill>
                  <a:latin typeface="Microsoft JhengHei"/>
                  <a:ea typeface="Microsoft JhengHei"/>
                  <a:cs typeface="Microsoft JhengHei"/>
                  <a:sym typeface="Microsoft JhengHei"/>
                </a:rPr>
                <a:t>有甚麼意義?</a:t>
              </a:r>
              <a:endParaRPr sz="2100" b="1" dirty="0">
                <a:solidFill>
                  <a:srgbClr val="FFFFFF"/>
                </a:solidFill>
                <a:latin typeface="Microsoft JhengHei"/>
                <a:ea typeface="Microsoft JhengHei"/>
                <a:cs typeface="Microsoft JhengHei"/>
                <a:sym typeface="Microsoft JhengHei"/>
              </a:endParaRPr>
            </a:p>
          </p:txBody>
        </p:sp>
        <p:sp>
          <p:nvSpPr>
            <p:cNvPr id="306" name="Google Shape;306;p36"/>
            <p:cNvSpPr/>
            <p:nvPr/>
          </p:nvSpPr>
          <p:spPr>
            <a:xfrm>
              <a:off x="5189774" y="1585570"/>
              <a:ext cx="4552392" cy="2491087"/>
            </a:xfrm>
            <a:prstGeom prst="rect">
              <a:avLst/>
            </a:prstGeom>
            <a:solidFill>
              <a:srgbClr val="FEE2EB">
                <a:alpha val="8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7" name="Google Shape;307;p36"/>
            <p:cNvSpPr txBox="1"/>
            <p:nvPr/>
          </p:nvSpPr>
          <p:spPr>
            <a:xfrm>
              <a:off x="5189774" y="1585570"/>
              <a:ext cx="4552392" cy="2491087"/>
            </a:xfrm>
            <a:prstGeom prst="rect">
              <a:avLst/>
            </a:prstGeom>
            <a:noFill/>
            <a:ln>
              <a:noFill/>
            </a:ln>
          </p:spPr>
          <p:txBody>
            <a:bodyPr spcFirstLastPara="1" wrap="square" lIns="96000" tIns="96000" rIns="128000" bIns="144000" anchor="t" anchorCtr="0">
              <a:noAutofit/>
            </a:bodyPr>
            <a:lstStyle/>
            <a:p>
              <a:pPr marL="177800" marR="0" lvl="1" indent="-177800" algn="l" rtl="0">
                <a:lnSpc>
                  <a:spcPct val="90000"/>
                </a:lnSpc>
                <a:spcBef>
                  <a:spcPts val="0"/>
                </a:spcBef>
                <a:spcAft>
                  <a:spcPts val="0"/>
                </a:spcAft>
                <a:buClr>
                  <a:srgbClr val="CC0066"/>
                </a:buClr>
                <a:buSzPts val="1800"/>
                <a:buFont typeface="Microsoft JhengHei"/>
                <a:buChar char="•"/>
              </a:pPr>
              <a:r>
                <a:rPr lang="zh-TW" altLang="en-US" sz="1800" b="1" i="0" u="none" strike="noStrike" cap="none" dirty="0">
                  <a:solidFill>
                    <a:srgbClr val="CC0066"/>
                  </a:solidFill>
                  <a:latin typeface="Microsoft JhengHei"/>
                  <a:ea typeface="Microsoft JhengHei"/>
                  <a:cs typeface="Microsoft JhengHei"/>
                  <a:sym typeface="Microsoft JhengHei"/>
                </a:rPr>
                <a:t>舒</a:t>
              </a:r>
              <a:r>
                <a:rPr lang="zh-TW" sz="1800" b="1" i="0" u="none" strike="noStrike" cap="none" dirty="0">
                  <a:solidFill>
                    <a:srgbClr val="CC0066"/>
                  </a:solidFill>
                  <a:latin typeface="Microsoft JhengHei"/>
                  <a:ea typeface="Microsoft JhengHei"/>
                  <a:cs typeface="Microsoft JhengHei"/>
                  <a:sym typeface="Microsoft JhengHei"/>
                </a:rPr>
                <a:t>緩生活壓力</a:t>
              </a:r>
              <a:endParaRPr sz="1800" b="1" i="0" u="none" strike="noStrike" cap="none" dirty="0">
                <a:solidFill>
                  <a:srgbClr val="CC0066"/>
                </a:solidFill>
                <a:latin typeface="Microsoft JhengHei"/>
                <a:ea typeface="Microsoft JhengHei"/>
                <a:cs typeface="Microsoft JhengHei"/>
                <a:sym typeface="Microsoft JhengHei"/>
              </a:endParaRPr>
            </a:p>
            <a:p>
              <a:pPr marL="177800" marR="0" lvl="1" indent="-177800" algn="l" rtl="0">
                <a:lnSpc>
                  <a:spcPct val="90000"/>
                </a:lnSpc>
                <a:spcBef>
                  <a:spcPts val="300"/>
                </a:spcBef>
                <a:spcAft>
                  <a:spcPts val="0"/>
                </a:spcAft>
                <a:buClr>
                  <a:srgbClr val="CC0066"/>
                </a:buClr>
                <a:buSzPts val="1800"/>
                <a:buFont typeface="Microsoft JhengHei"/>
                <a:buChar char="•"/>
              </a:pPr>
              <a:r>
                <a:rPr lang="zh-TW" sz="1800" b="1" i="0" u="none" strike="noStrike" cap="none" dirty="0">
                  <a:solidFill>
                    <a:srgbClr val="CC0066"/>
                  </a:solidFill>
                  <a:latin typeface="Microsoft JhengHei"/>
                  <a:ea typeface="Microsoft JhengHei"/>
                  <a:cs typeface="Microsoft JhengHei"/>
                  <a:sym typeface="Microsoft JhengHei"/>
                </a:rPr>
                <a:t>獲得成功感</a:t>
              </a:r>
              <a:endParaRPr sz="1800" b="1" i="0" u="none" strike="noStrike" cap="none" dirty="0">
                <a:solidFill>
                  <a:srgbClr val="CC0066"/>
                </a:solidFill>
                <a:latin typeface="Microsoft JhengHei"/>
                <a:ea typeface="Microsoft JhengHei"/>
                <a:cs typeface="Microsoft JhengHei"/>
                <a:sym typeface="Microsoft JhengHei"/>
              </a:endParaRPr>
            </a:p>
            <a:p>
              <a:pPr marL="177800" marR="0" lvl="1" indent="-177800" algn="l" rtl="0">
                <a:lnSpc>
                  <a:spcPct val="90000"/>
                </a:lnSpc>
                <a:spcBef>
                  <a:spcPts val="300"/>
                </a:spcBef>
                <a:spcAft>
                  <a:spcPts val="0"/>
                </a:spcAft>
                <a:buClr>
                  <a:srgbClr val="CC0066"/>
                </a:buClr>
                <a:buSzPts val="1800"/>
                <a:buFont typeface="Microsoft JhengHei"/>
                <a:buChar char="•"/>
              </a:pPr>
              <a:r>
                <a:rPr lang="zh-TW" sz="1800" b="1" i="0" u="none" strike="noStrike" cap="none" dirty="0">
                  <a:solidFill>
                    <a:srgbClr val="CC0066"/>
                  </a:solidFill>
                  <a:latin typeface="Microsoft JhengHei"/>
                  <a:ea typeface="Microsoft JhengHei"/>
                  <a:cs typeface="Microsoft JhengHei"/>
                  <a:sym typeface="Microsoft JhengHei"/>
                </a:rPr>
                <a:t>在網上更容易獲取／維持友誼</a:t>
              </a:r>
              <a:endParaRPr sz="1800" b="1" i="0" u="none" strike="noStrike" cap="none" dirty="0">
                <a:solidFill>
                  <a:srgbClr val="CC0066"/>
                </a:solidFill>
                <a:latin typeface="Microsoft JhengHei"/>
                <a:ea typeface="Microsoft JhengHei"/>
                <a:cs typeface="Microsoft JhengHei"/>
                <a:sym typeface="Microsoft JhengHei"/>
              </a:endParaRPr>
            </a:p>
            <a:p>
              <a:pPr marL="177800" marR="0" lvl="1" indent="-177800" algn="l" rtl="0">
                <a:lnSpc>
                  <a:spcPct val="90000"/>
                </a:lnSpc>
                <a:spcBef>
                  <a:spcPts val="300"/>
                </a:spcBef>
                <a:spcAft>
                  <a:spcPts val="0"/>
                </a:spcAft>
                <a:buClr>
                  <a:srgbClr val="CC0066"/>
                </a:buClr>
                <a:buSzPts val="1800"/>
                <a:buFont typeface="Microsoft JhengHei"/>
                <a:buChar char="•"/>
              </a:pPr>
              <a:r>
                <a:rPr lang="zh-TW" sz="1800" b="1" i="0" u="none" strike="noStrike" cap="none" dirty="0">
                  <a:solidFill>
                    <a:srgbClr val="CC0066"/>
                  </a:solidFill>
                  <a:latin typeface="Microsoft JhengHei"/>
                  <a:ea typeface="Microsoft JhengHei"/>
                  <a:cs typeface="Microsoft JhengHei"/>
                  <a:sym typeface="Microsoft JhengHei"/>
                </a:rPr>
                <a:t>學習需要（需上網搜尋資料）</a:t>
              </a:r>
              <a:endParaRPr sz="1800" b="1" i="0" u="none" strike="noStrike" cap="none" dirty="0">
                <a:solidFill>
                  <a:srgbClr val="CC0066"/>
                </a:solidFill>
                <a:latin typeface="Microsoft JhengHei"/>
                <a:ea typeface="Microsoft JhengHei"/>
                <a:cs typeface="Microsoft JhengHei"/>
                <a:sym typeface="Microsoft JhengHei"/>
              </a:endParaRPr>
            </a:p>
          </p:txBody>
        </p:sp>
      </p:grpSp>
      <p:sp>
        <p:nvSpPr>
          <p:cNvPr id="308" name="Google Shape;308;p36"/>
          <p:cNvSpPr txBox="1"/>
          <p:nvPr/>
        </p:nvSpPr>
        <p:spPr>
          <a:xfrm>
            <a:off x="1753658" y="3929469"/>
            <a:ext cx="5995160" cy="1054104"/>
          </a:xfrm>
          <a:prstGeom prst="rect">
            <a:avLst/>
          </a:prstGeom>
          <a:solidFill>
            <a:srgbClr val="FFF2CC"/>
          </a:solidFill>
          <a:ln w="28575" cap="flat" cmpd="sng">
            <a:solidFill>
              <a:srgbClr val="BF9000"/>
            </a:solidFill>
            <a:prstDash val="solid"/>
            <a:round/>
            <a:headEnd type="none" w="sm" len="sm"/>
            <a:tailEnd type="none" w="sm" len="sm"/>
          </a:ln>
        </p:spPr>
        <p:txBody>
          <a:bodyPr spcFirstLastPara="1" wrap="square" lIns="68575" tIns="34275" rIns="68575" bIns="34275" anchor="t" anchorCtr="0">
            <a:spAutoFit/>
          </a:bodyPr>
          <a:lstStyle/>
          <a:p>
            <a:pPr algn="ctr"/>
            <a:r>
              <a:rPr lang="zh-TW" altLang="en-US" sz="1600" b="1" dirty="0">
                <a:solidFill>
                  <a:srgbClr val="833C0B"/>
                </a:solidFill>
                <a:latin typeface="Microsoft JhengHei"/>
                <a:ea typeface="Microsoft JhengHei"/>
              </a:rPr>
              <a:t>上網已是</a:t>
            </a:r>
            <a:r>
              <a:rPr lang="zh-TW" altLang="en-US" sz="1600" b="1" dirty="0">
                <a:solidFill>
                  <a:srgbClr val="833C0B"/>
                </a:solidFill>
                <a:latin typeface="Microsoft JhengHei"/>
                <a:ea typeface="Microsoft JhengHei"/>
                <a:sym typeface="Microsoft JhengHei"/>
              </a:rPr>
              <a:t>生活的一部分，也是子女其中一個減壓方法。</a:t>
            </a:r>
            <a:br>
              <a:rPr lang="en-HK" altLang="zh-TW" sz="1600" b="1" dirty="0">
                <a:solidFill>
                  <a:srgbClr val="833C0B"/>
                </a:solidFill>
                <a:latin typeface="Microsoft JhengHei"/>
                <a:ea typeface="Microsoft JhengHei"/>
                <a:sym typeface="Microsoft JhengHei"/>
              </a:rPr>
            </a:br>
            <a:r>
              <a:rPr lang="zh-TW" altLang="en-US" sz="1600" b="1" dirty="0">
                <a:solidFill>
                  <a:srgbClr val="833C0B"/>
                </a:solidFill>
                <a:latin typeface="Microsoft JhengHei"/>
                <a:ea typeface="Microsoft JhengHei"/>
                <a:cs typeface="Microsoft JhengHei"/>
                <a:sym typeface="Microsoft JhengHei"/>
              </a:rPr>
              <a:t>上網</a:t>
            </a:r>
            <a:r>
              <a:rPr lang="zh-TW" altLang="en-US" sz="1600" b="1" dirty="0">
                <a:solidFill>
                  <a:srgbClr val="833C0B"/>
                </a:solidFill>
                <a:latin typeface="Microsoft JhengHei"/>
                <a:ea typeface="Microsoft JhengHei"/>
                <a:sym typeface="Microsoft JhengHei"/>
              </a:rPr>
              <a:t>成癮往往是源自於青少年未獲滿足的情感需求。</a:t>
            </a:r>
            <a:br>
              <a:rPr lang="en-HK" altLang="zh-TW" sz="1600" b="1" dirty="0">
                <a:solidFill>
                  <a:srgbClr val="833C0B"/>
                </a:solidFill>
                <a:latin typeface="Microsoft JhengHei"/>
                <a:ea typeface="Microsoft JhengHei"/>
                <a:sym typeface="Microsoft JhengHei"/>
              </a:rPr>
            </a:br>
            <a:r>
              <a:rPr lang="zh-TW" altLang="en-US" sz="1600" b="1" dirty="0">
                <a:solidFill>
                  <a:srgbClr val="833C0B"/>
                </a:solidFill>
                <a:latin typeface="Microsoft JhengHei"/>
                <a:ea typeface="Microsoft JhengHei"/>
                <a:sym typeface="Microsoft JhengHei"/>
              </a:rPr>
              <a:t>因此，家長應先理</a:t>
            </a:r>
            <a:r>
              <a:rPr lang="zh-TW" altLang="en-US" sz="1600" b="1" dirty="0">
                <a:solidFill>
                  <a:srgbClr val="833C0B"/>
                </a:solidFill>
                <a:latin typeface="Microsoft JhengHei"/>
                <a:ea typeface="Microsoft JhengHei"/>
                <a:cs typeface="Microsoft JhengHei"/>
                <a:sym typeface="Microsoft JhengHei"/>
              </a:rPr>
              <a:t>解子女上網成癮背後的需求，才能從根源入手，</a:t>
            </a:r>
            <a:br>
              <a:rPr lang="en-HK" altLang="zh-TW" sz="1600" b="1" dirty="0">
                <a:solidFill>
                  <a:srgbClr val="833C0B"/>
                </a:solidFill>
                <a:latin typeface="Microsoft JhengHei"/>
                <a:ea typeface="Microsoft JhengHei"/>
                <a:cs typeface="Microsoft JhengHei"/>
                <a:sym typeface="Microsoft JhengHei"/>
              </a:rPr>
            </a:br>
            <a:r>
              <a:rPr lang="zh-TW" altLang="en-US" sz="1600" b="1" dirty="0">
                <a:solidFill>
                  <a:srgbClr val="833C0B"/>
                </a:solidFill>
                <a:latin typeface="Microsoft JhengHei"/>
                <a:ea typeface="Microsoft JhengHei"/>
                <a:cs typeface="Microsoft JhengHei"/>
                <a:sym typeface="Microsoft JhengHei"/>
              </a:rPr>
              <a:t>引導子女以更健康</a:t>
            </a:r>
            <a:r>
              <a:rPr lang="zh-TW" altLang="en-US" sz="1600" b="1" dirty="0">
                <a:solidFill>
                  <a:srgbClr val="833C0B"/>
                </a:solidFill>
                <a:latin typeface="Microsoft JhengHei"/>
                <a:ea typeface="Microsoft JhengHei"/>
                <a:sym typeface="Microsoft JhengHei"/>
              </a:rPr>
              <a:t>的</a:t>
            </a:r>
            <a:r>
              <a:rPr lang="zh-TW" altLang="en-US" sz="1600" b="1" dirty="0">
                <a:solidFill>
                  <a:srgbClr val="833C0B"/>
                </a:solidFill>
                <a:latin typeface="Microsoft JhengHei"/>
                <a:ea typeface="Microsoft JhengHei"/>
                <a:cs typeface="Microsoft JhengHei"/>
                <a:sym typeface="Microsoft JhengHei"/>
              </a:rPr>
              <a:t>方式去滿足這些需求，逐步減少上網時間。</a:t>
            </a:r>
          </a:p>
        </p:txBody>
      </p:sp>
      <p:pic>
        <p:nvPicPr>
          <p:cNvPr id="309" name="Google Shape;309;p36" descr="据置型ゲーム機で遊ぶ子供達のイラスト | かわいいフリー素材集 いらすとや"/>
          <p:cNvPicPr preferRelativeResize="0"/>
          <p:nvPr/>
        </p:nvPicPr>
        <p:blipFill rotWithShape="1">
          <a:blip r:embed="rId3">
            <a:alphaModFix/>
          </a:blip>
          <a:srcRect/>
          <a:stretch/>
        </p:blipFill>
        <p:spPr>
          <a:xfrm>
            <a:off x="7514452" y="1802542"/>
            <a:ext cx="1329897" cy="1329897"/>
          </a:xfrm>
          <a:prstGeom prst="rect">
            <a:avLst/>
          </a:prstGeom>
          <a:noFill/>
          <a:ln>
            <a:noFill/>
          </a:ln>
        </p:spPr>
      </p:pic>
      <p:pic>
        <p:nvPicPr>
          <p:cNvPr id="310" name="Google Shape;310;p36" descr="真剣に子供を叱るお母さんのイラスト（躾） | かわいいフリー素材集 ..."/>
          <p:cNvPicPr preferRelativeResize="0"/>
          <p:nvPr/>
        </p:nvPicPr>
        <p:blipFill rotWithShape="1">
          <a:blip r:embed="rId4">
            <a:alphaModFix/>
          </a:blip>
          <a:srcRect/>
          <a:stretch/>
        </p:blipFill>
        <p:spPr>
          <a:xfrm>
            <a:off x="593537" y="1506557"/>
            <a:ext cx="1250140" cy="1153236"/>
          </a:xfrm>
          <a:prstGeom prst="rect">
            <a:avLst/>
          </a:prstGeom>
          <a:noFill/>
          <a:ln>
            <a:noFill/>
          </a:ln>
        </p:spPr>
      </p:pic>
      <p:sp>
        <p:nvSpPr>
          <p:cNvPr id="311" name="Google Shape;311;p36"/>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7"/>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318" name="Google Shape;318;p37"/>
          <p:cNvSpPr/>
          <p:nvPr/>
        </p:nvSpPr>
        <p:spPr>
          <a:xfrm>
            <a:off x="2718359" y="187715"/>
            <a:ext cx="3527981" cy="565774"/>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dirty="0">
                <a:solidFill>
                  <a:schemeClr val="lt1"/>
                </a:solidFill>
                <a:latin typeface="Microsoft JhengHei"/>
                <a:ea typeface="Microsoft JhengHei"/>
                <a:cs typeface="Microsoft JhengHei"/>
                <a:sym typeface="Microsoft JhengHei"/>
              </a:rPr>
              <a:t>上網成癮的原因</a:t>
            </a:r>
            <a:endParaRPr sz="3300" dirty="0">
              <a:solidFill>
                <a:schemeClr val="lt1"/>
              </a:solidFill>
              <a:latin typeface="Calibri"/>
              <a:ea typeface="Calibri"/>
              <a:cs typeface="Calibri"/>
              <a:sym typeface="Calibri"/>
            </a:endParaRPr>
          </a:p>
        </p:txBody>
      </p:sp>
      <p:grpSp>
        <p:nvGrpSpPr>
          <p:cNvPr id="319" name="Google Shape;319;p37"/>
          <p:cNvGrpSpPr/>
          <p:nvPr/>
        </p:nvGrpSpPr>
        <p:grpSpPr>
          <a:xfrm>
            <a:off x="1272619" y="1475009"/>
            <a:ext cx="7953117" cy="3520232"/>
            <a:chOff x="0" y="575"/>
            <a:chExt cx="10604156" cy="4693642"/>
          </a:xfrm>
        </p:grpSpPr>
        <p:cxnSp>
          <p:nvCxnSpPr>
            <p:cNvPr id="320" name="Google Shape;320;p37"/>
            <p:cNvCxnSpPr/>
            <p:nvPr/>
          </p:nvCxnSpPr>
          <p:spPr>
            <a:xfrm>
              <a:off x="0" y="3662595"/>
              <a:ext cx="10604156" cy="0"/>
            </a:xfrm>
            <a:prstGeom prst="straightConnector1">
              <a:avLst/>
            </a:prstGeom>
            <a:noFill/>
            <a:ln w="12700" cap="flat" cmpd="sng">
              <a:solidFill>
                <a:srgbClr val="345A99"/>
              </a:solidFill>
              <a:prstDash val="solid"/>
              <a:miter lim="800000"/>
              <a:headEnd type="none" w="sm" len="sm"/>
              <a:tailEnd type="none" w="sm" len="sm"/>
            </a:ln>
          </p:spPr>
        </p:cxnSp>
        <p:cxnSp>
          <p:nvCxnSpPr>
            <p:cNvPr id="321" name="Google Shape;321;p37"/>
            <p:cNvCxnSpPr/>
            <p:nvPr/>
          </p:nvCxnSpPr>
          <p:spPr>
            <a:xfrm>
              <a:off x="0" y="2089452"/>
              <a:ext cx="10604156" cy="0"/>
            </a:xfrm>
            <a:prstGeom prst="straightConnector1">
              <a:avLst/>
            </a:prstGeom>
            <a:noFill/>
            <a:ln w="12700" cap="flat" cmpd="sng">
              <a:solidFill>
                <a:srgbClr val="345A99"/>
              </a:solidFill>
              <a:prstDash val="solid"/>
              <a:miter lim="800000"/>
              <a:headEnd type="none" w="sm" len="sm"/>
              <a:tailEnd type="none" w="sm" len="sm"/>
            </a:ln>
          </p:spPr>
        </p:cxnSp>
        <p:cxnSp>
          <p:nvCxnSpPr>
            <p:cNvPr id="322" name="Google Shape;322;p37"/>
            <p:cNvCxnSpPr/>
            <p:nvPr/>
          </p:nvCxnSpPr>
          <p:spPr>
            <a:xfrm>
              <a:off x="0" y="516309"/>
              <a:ext cx="10604156" cy="0"/>
            </a:xfrm>
            <a:prstGeom prst="straightConnector1">
              <a:avLst/>
            </a:prstGeom>
            <a:noFill/>
            <a:ln w="12700" cap="flat" cmpd="sng">
              <a:solidFill>
                <a:srgbClr val="345A99"/>
              </a:solidFill>
              <a:prstDash val="solid"/>
              <a:miter lim="800000"/>
              <a:headEnd type="none" w="sm" len="sm"/>
              <a:tailEnd type="none" w="sm" len="sm"/>
            </a:ln>
          </p:spPr>
        </p:cxnSp>
        <p:sp>
          <p:nvSpPr>
            <p:cNvPr id="323" name="Google Shape;323;p37"/>
            <p:cNvSpPr/>
            <p:nvPr/>
          </p:nvSpPr>
          <p:spPr>
            <a:xfrm>
              <a:off x="2757080" y="575"/>
              <a:ext cx="7847075" cy="515733"/>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4" name="Google Shape;324;p37"/>
            <p:cNvSpPr txBox="1"/>
            <p:nvPr/>
          </p:nvSpPr>
          <p:spPr>
            <a:xfrm>
              <a:off x="2757080" y="575"/>
              <a:ext cx="7847075" cy="515733"/>
            </a:xfrm>
            <a:prstGeom prst="rect">
              <a:avLst/>
            </a:prstGeom>
            <a:noFill/>
            <a:ln>
              <a:noFill/>
            </a:ln>
          </p:spPr>
          <p:txBody>
            <a:bodyPr spcFirstLastPara="1" wrap="square" lIns="41425" tIns="41425" rIns="41425" bIns="41425" anchor="b" anchorCtr="0">
              <a:noAutofit/>
            </a:bodyPr>
            <a:lstStyle/>
            <a:p>
              <a:pPr marL="0" marR="0" lvl="0" indent="0" algn="l" rtl="0">
                <a:lnSpc>
                  <a:spcPct val="90000"/>
                </a:lnSpc>
                <a:spcBef>
                  <a:spcPts val="0"/>
                </a:spcBef>
                <a:spcAft>
                  <a:spcPts val="0"/>
                </a:spcAft>
                <a:buClr>
                  <a:schemeClr val="dk1"/>
                </a:buClr>
                <a:buSzPts val="2200"/>
                <a:buFont typeface="Calibri"/>
                <a:buNone/>
              </a:pPr>
              <a:endParaRPr sz="2200">
                <a:solidFill>
                  <a:schemeClr val="dk1"/>
                </a:solidFill>
                <a:latin typeface="Calibri"/>
                <a:ea typeface="Calibri"/>
                <a:cs typeface="Calibri"/>
                <a:sym typeface="Calibri"/>
              </a:endParaRPr>
            </a:p>
          </p:txBody>
        </p:sp>
        <p:sp>
          <p:nvSpPr>
            <p:cNvPr id="325" name="Google Shape;325;p37"/>
            <p:cNvSpPr/>
            <p:nvPr/>
          </p:nvSpPr>
          <p:spPr>
            <a:xfrm>
              <a:off x="0" y="575"/>
              <a:ext cx="2757080" cy="515733"/>
            </a:xfrm>
            <a:prstGeom prst="round2SameRect">
              <a:avLst>
                <a:gd name="adj1" fmla="val 16670"/>
                <a:gd name="adj2" fmla="val 0"/>
              </a:avLst>
            </a:prstGeom>
            <a:solidFill>
              <a:srgbClr val="CC00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6" name="Google Shape;326;p37"/>
            <p:cNvSpPr txBox="1"/>
            <p:nvPr/>
          </p:nvSpPr>
          <p:spPr>
            <a:xfrm>
              <a:off x="25181" y="25756"/>
              <a:ext cx="2706718" cy="490552"/>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chemeClr val="lt1"/>
                </a:buClr>
                <a:buSzPts val="1500"/>
                <a:buFont typeface="Microsoft JhengHei"/>
                <a:buNone/>
              </a:pPr>
              <a:r>
                <a:rPr lang="en-US" altLang="zh-TW" sz="1500" b="1" dirty="0">
                  <a:solidFill>
                    <a:schemeClr val="lt1"/>
                  </a:solidFill>
                  <a:latin typeface="Microsoft JhengHei"/>
                  <a:ea typeface="Microsoft JhengHei"/>
                  <a:sym typeface="Microsoft JhengHei"/>
                </a:rPr>
                <a:t>1.</a:t>
              </a:r>
              <a:r>
                <a:rPr lang="zh-TW" altLang="en-US" sz="1500" b="1" dirty="0">
                  <a:solidFill>
                    <a:schemeClr val="lt1"/>
                  </a:solidFill>
                  <a:latin typeface="Microsoft JhengHei"/>
                  <a:ea typeface="Microsoft JhengHei"/>
                </a:rPr>
                <a:t>資訊可自由取用</a:t>
              </a:r>
              <a:endParaRPr sz="1500" b="1" dirty="0">
                <a:solidFill>
                  <a:schemeClr val="lt1"/>
                </a:solidFill>
                <a:latin typeface="Microsoft JhengHei"/>
                <a:ea typeface="Microsoft JhengHei"/>
                <a:sym typeface="Microsoft JhengHei"/>
              </a:endParaRPr>
            </a:p>
          </p:txBody>
        </p:sp>
        <p:sp>
          <p:nvSpPr>
            <p:cNvPr id="327" name="Google Shape;327;p37"/>
            <p:cNvSpPr/>
            <p:nvPr/>
          </p:nvSpPr>
          <p:spPr>
            <a:xfrm>
              <a:off x="0" y="516309"/>
              <a:ext cx="10604156" cy="103162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8" name="Google Shape;328;p37"/>
            <p:cNvSpPr txBox="1"/>
            <p:nvPr/>
          </p:nvSpPr>
          <p:spPr>
            <a:xfrm>
              <a:off x="0" y="516309"/>
              <a:ext cx="10604156" cy="1031622"/>
            </a:xfrm>
            <a:prstGeom prst="rect">
              <a:avLst/>
            </a:prstGeom>
            <a:noFill/>
            <a:ln>
              <a:noFill/>
            </a:ln>
          </p:spPr>
          <p:txBody>
            <a:bodyPr spcFirstLastPara="1" wrap="square" lIns="28575" tIns="28575" rIns="28575" bIns="28575" anchor="t" anchorCtr="0">
              <a:noAutofit/>
            </a:bodyPr>
            <a:lstStyle/>
            <a:p>
              <a:pPr marL="177800" marR="0" lvl="1" indent="-171450" algn="l" rtl="0">
                <a:lnSpc>
                  <a:spcPct val="90000"/>
                </a:lnSpc>
                <a:spcBef>
                  <a:spcPts val="0"/>
                </a:spcBef>
                <a:spcAft>
                  <a:spcPts val="0"/>
                </a:spcAft>
                <a:buClr>
                  <a:srgbClr val="1F3864"/>
                </a:buClr>
                <a:buSzPts val="1500"/>
                <a:buFont typeface="Microsoft JhengHei"/>
                <a:buChar char="•"/>
              </a:pPr>
              <a:r>
                <a:rPr lang="zh-TW" sz="1500" b="1" i="0" u="none" strike="noStrike" cap="none">
                  <a:solidFill>
                    <a:srgbClr val="1F3864"/>
                  </a:solidFill>
                  <a:latin typeface="Microsoft JhengHei"/>
                  <a:ea typeface="Microsoft JhengHei"/>
                  <a:cs typeface="Microsoft JhengHei"/>
                  <a:sym typeface="Microsoft JhengHei"/>
                </a:rPr>
                <a:t>網絡世界沒有地域時間的界限</a:t>
              </a:r>
              <a:endParaRPr sz="1500" b="1" i="0" u="none" strike="noStrike" cap="none">
                <a:solidFill>
                  <a:srgbClr val="1F3864"/>
                </a:solidFill>
                <a:latin typeface="Microsoft JhengHei"/>
                <a:ea typeface="Microsoft JhengHei"/>
                <a:cs typeface="Microsoft JhengHei"/>
                <a:sym typeface="Microsoft JhengHei"/>
              </a:endParaRPr>
            </a:p>
          </p:txBody>
        </p:sp>
        <p:sp>
          <p:nvSpPr>
            <p:cNvPr id="329" name="Google Shape;329;p37"/>
            <p:cNvSpPr/>
            <p:nvPr/>
          </p:nvSpPr>
          <p:spPr>
            <a:xfrm>
              <a:off x="2757080" y="1573718"/>
              <a:ext cx="7847075" cy="515733"/>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0" name="Google Shape;330;p37"/>
            <p:cNvSpPr txBox="1"/>
            <p:nvPr/>
          </p:nvSpPr>
          <p:spPr>
            <a:xfrm>
              <a:off x="2757080" y="1573718"/>
              <a:ext cx="7847075" cy="515733"/>
            </a:xfrm>
            <a:prstGeom prst="rect">
              <a:avLst/>
            </a:prstGeom>
            <a:noFill/>
            <a:ln>
              <a:noFill/>
            </a:ln>
          </p:spPr>
          <p:txBody>
            <a:bodyPr spcFirstLastPara="1" wrap="square" lIns="41425" tIns="41425" rIns="41425" bIns="41425" anchor="b" anchorCtr="0">
              <a:noAutofit/>
            </a:bodyPr>
            <a:lstStyle/>
            <a:p>
              <a:pPr marL="0" marR="0" lvl="0" indent="0" algn="l" rtl="0">
                <a:lnSpc>
                  <a:spcPct val="90000"/>
                </a:lnSpc>
                <a:spcBef>
                  <a:spcPts val="0"/>
                </a:spcBef>
                <a:spcAft>
                  <a:spcPts val="0"/>
                </a:spcAft>
                <a:buClr>
                  <a:schemeClr val="dk1"/>
                </a:buClr>
                <a:buSzPts val="2200"/>
                <a:buFont typeface="Calibri"/>
                <a:buNone/>
              </a:pPr>
              <a:endParaRPr sz="2200">
                <a:solidFill>
                  <a:schemeClr val="dk1"/>
                </a:solidFill>
                <a:latin typeface="Calibri"/>
                <a:ea typeface="Calibri"/>
                <a:cs typeface="Calibri"/>
                <a:sym typeface="Calibri"/>
              </a:endParaRPr>
            </a:p>
          </p:txBody>
        </p:sp>
        <p:sp>
          <p:nvSpPr>
            <p:cNvPr id="331" name="Google Shape;331;p37"/>
            <p:cNvSpPr/>
            <p:nvPr/>
          </p:nvSpPr>
          <p:spPr>
            <a:xfrm>
              <a:off x="0" y="1573718"/>
              <a:ext cx="2757080" cy="515733"/>
            </a:xfrm>
            <a:prstGeom prst="round2SameRect">
              <a:avLst>
                <a:gd name="adj1" fmla="val 16670"/>
                <a:gd name="adj2" fmla="val 0"/>
              </a:avLst>
            </a:prstGeom>
            <a:solidFill>
              <a:srgbClr val="CC00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2" name="Google Shape;332;p37"/>
            <p:cNvSpPr txBox="1"/>
            <p:nvPr/>
          </p:nvSpPr>
          <p:spPr>
            <a:xfrm>
              <a:off x="25181" y="1598899"/>
              <a:ext cx="2706718" cy="490552"/>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chemeClr val="lt1"/>
                </a:buClr>
                <a:buSzPts val="1500"/>
                <a:buFont typeface="Microsoft JhengHei"/>
                <a:buNone/>
              </a:pPr>
              <a:r>
                <a:rPr lang="zh-TW" sz="1500" b="1" dirty="0">
                  <a:solidFill>
                    <a:schemeClr val="lt1"/>
                  </a:solidFill>
                  <a:latin typeface="Microsoft JhengHei"/>
                  <a:ea typeface="Microsoft JhengHei"/>
                  <a:cs typeface="Microsoft JhengHei"/>
                  <a:sym typeface="Microsoft JhengHei"/>
                </a:rPr>
                <a:t>2. 自我控制的溝通環境</a:t>
              </a:r>
              <a:endParaRPr sz="1500" b="1" dirty="0">
                <a:solidFill>
                  <a:schemeClr val="lt1"/>
                </a:solidFill>
                <a:latin typeface="Microsoft JhengHei"/>
                <a:ea typeface="Microsoft JhengHei"/>
                <a:cs typeface="Microsoft JhengHei"/>
                <a:sym typeface="Microsoft JhengHei"/>
              </a:endParaRPr>
            </a:p>
          </p:txBody>
        </p:sp>
        <p:sp>
          <p:nvSpPr>
            <p:cNvPr id="333" name="Google Shape;333;p37"/>
            <p:cNvSpPr/>
            <p:nvPr/>
          </p:nvSpPr>
          <p:spPr>
            <a:xfrm>
              <a:off x="0" y="2089452"/>
              <a:ext cx="10604156" cy="103162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4" name="Google Shape;334;p37"/>
            <p:cNvSpPr txBox="1"/>
            <p:nvPr/>
          </p:nvSpPr>
          <p:spPr>
            <a:xfrm>
              <a:off x="0" y="2089452"/>
              <a:ext cx="10604156" cy="1031622"/>
            </a:xfrm>
            <a:prstGeom prst="rect">
              <a:avLst/>
            </a:prstGeom>
            <a:noFill/>
            <a:ln>
              <a:noFill/>
            </a:ln>
          </p:spPr>
          <p:txBody>
            <a:bodyPr spcFirstLastPara="1" wrap="square" lIns="28575" tIns="28575" rIns="28575" bIns="28575" anchor="t" anchorCtr="0">
              <a:noAutofit/>
            </a:bodyPr>
            <a:lstStyle/>
            <a:p>
              <a:pPr marL="177800" marR="0" lvl="1" indent="-171450" algn="l" rtl="0">
                <a:lnSpc>
                  <a:spcPct val="90000"/>
                </a:lnSpc>
                <a:spcBef>
                  <a:spcPts val="0"/>
                </a:spcBef>
                <a:spcAft>
                  <a:spcPts val="0"/>
                </a:spcAft>
                <a:buClr>
                  <a:srgbClr val="1F3864"/>
                </a:buClr>
                <a:buSzPts val="1500"/>
                <a:buFont typeface="Arial"/>
                <a:buChar char="•"/>
              </a:pPr>
              <a:r>
                <a:rPr lang="zh-TW" sz="1500" b="1" i="0" u="none" strike="noStrike" cap="none" dirty="0">
                  <a:solidFill>
                    <a:srgbClr val="1F3864"/>
                  </a:solidFill>
                  <a:latin typeface="Microsoft JhengHei"/>
                  <a:ea typeface="Microsoft JhengHei"/>
                  <a:cs typeface="Microsoft JhengHei"/>
                  <a:sym typeface="Microsoft JhengHei"/>
                </a:rPr>
                <a:t>網絡的匿名性、私穩性、自我調控性</a:t>
              </a:r>
              <a:endParaRPr sz="1500" b="1" i="0" u="none" strike="noStrike" cap="none" dirty="0">
                <a:solidFill>
                  <a:srgbClr val="1F3864"/>
                </a:solidFill>
                <a:latin typeface="Microsoft JhengHei"/>
                <a:ea typeface="Microsoft JhengHei"/>
                <a:cs typeface="Microsoft JhengHei"/>
                <a:sym typeface="Microsoft JhengHei"/>
              </a:endParaRPr>
            </a:p>
            <a:p>
              <a:pPr marL="177800" marR="0" lvl="1" indent="-171450" algn="l" rtl="0">
                <a:lnSpc>
                  <a:spcPct val="90000"/>
                </a:lnSpc>
                <a:spcBef>
                  <a:spcPts val="200"/>
                </a:spcBef>
                <a:spcAft>
                  <a:spcPts val="0"/>
                </a:spcAft>
                <a:buClr>
                  <a:srgbClr val="1F3864"/>
                </a:buClr>
                <a:buSzPts val="1500"/>
                <a:buFont typeface="Arial"/>
                <a:buChar char="•"/>
              </a:pPr>
              <a:r>
                <a:rPr lang="zh-TW" sz="1500" b="1" i="0" u="none" strike="noStrike" cap="none" dirty="0">
                  <a:solidFill>
                    <a:srgbClr val="1F3864"/>
                  </a:solidFill>
                  <a:latin typeface="Microsoft JhengHei"/>
                  <a:ea typeface="Microsoft JhengHei"/>
                  <a:cs typeface="Microsoft JhengHei"/>
                  <a:sym typeface="Microsoft JhengHei"/>
                </a:rPr>
                <a:t>使用者可隱藏自己的真實身份，分享自己想說的話</a:t>
              </a:r>
              <a:endParaRPr sz="1500" b="1" i="0" u="none" strike="noStrike" cap="none" dirty="0">
                <a:solidFill>
                  <a:srgbClr val="1F3864"/>
                </a:solidFill>
                <a:latin typeface="Microsoft JhengHei"/>
                <a:ea typeface="Microsoft JhengHei"/>
                <a:cs typeface="Microsoft JhengHei"/>
                <a:sym typeface="Microsoft JhengHei"/>
              </a:endParaRPr>
            </a:p>
          </p:txBody>
        </p:sp>
        <p:sp>
          <p:nvSpPr>
            <p:cNvPr id="335" name="Google Shape;335;p37"/>
            <p:cNvSpPr/>
            <p:nvPr/>
          </p:nvSpPr>
          <p:spPr>
            <a:xfrm>
              <a:off x="2757080" y="3146861"/>
              <a:ext cx="7847075" cy="515733"/>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6" name="Google Shape;336;p37"/>
            <p:cNvSpPr txBox="1"/>
            <p:nvPr/>
          </p:nvSpPr>
          <p:spPr>
            <a:xfrm>
              <a:off x="2757080" y="3146861"/>
              <a:ext cx="7847075" cy="515733"/>
            </a:xfrm>
            <a:prstGeom prst="rect">
              <a:avLst/>
            </a:prstGeom>
            <a:noFill/>
            <a:ln>
              <a:noFill/>
            </a:ln>
          </p:spPr>
          <p:txBody>
            <a:bodyPr spcFirstLastPara="1" wrap="square" lIns="41425" tIns="41425" rIns="41425" bIns="41425" anchor="b" anchorCtr="0">
              <a:noAutofit/>
            </a:bodyPr>
            <a:lstStyle/>
            <a:p>
              <a:pPr marL="0" marR="0" lvl="0" indent="0" algn="l" rtl="0">
                <a:lnSpc>
                  <a:spcPct val="90000"/>
                </a:lnSpc>
                <a:spcBef>
                  <a:spcPts val="0"/>
                </a:spcBef>
                <a:spcAft>
                  <a:spcPts val="0"/>
                </a:spcAft>
                <a:buClr>
                  <a:schemeClr val="dk1"/>
                </a:buClr>
                <a:buSzPts val="2200"/>
                <a:buFont typeface="Calibri"/>
                <a:buNone/>
              </a:pPr>
              <a:endParaRPr sz="2200">
                <a:solidFill>
                  <a:schemeClr val="dk1"/>
                </a:solidFill>
                <a:latin typeface="Calibri"/>
                <a:ea typeface="Calibri"/>
                <a:cs typeface="Calibri"/>
                <a:sym typeface="Calibri"/>
              </a:endParaRPr>
            </a:p>
          </p:txBody>
        </p:sp>
        <p:sp>
          <p:nvSpPr>
            <p:cNvPr id="337" name="Google Shape;337;p37"/>
            <p:cNvSpPr/>
            <p:nvPr/>
          </p:nvSpPr>
          <p:spPr>
            <a:xfrm>
              <a:off x="0" y="3146861"/>
              <a:ext cx="2757080" cy="515733"/>
            </a:xfrm>
            <a:prstGeom prst="round2SameRect">
              <a:avLst>
                <a:gd name="adj1" fmla="val 16670"/>
                <a:gd name="adj2" fmla="val 0"/>
              </a:avLst>
            </a:prstGeom>
            <a:solidFill>
              <a:srgbClr val="CC0066"/>
            </a:solidFill>
            <a:ln w="12700" cap="flat" cmpd="sng">
              <a:solidFill>
                <a:srgbClr val="CC006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8" name="Google Shape;338;p37"/>
            <p:cNvSpPr txBox="1"/>
            <p:nvPr/>
          </p:nvSpPr>
          <p:spPr>
            <a:xfrm>
              <a:off x="25181" y="3172042"/>
              <a:ext cx="2706718" cy="490552"/>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chemeClr val="lt1"/>
                </a:buClr>
                <a:buSzPts val="1500"/>
                <a:buFont typeface="Microsoft JhengHei"/>
                <a:buNone/>
              </a:pPr>
              <a:r>
                <a:rPr lang="zh-TW" sz="1700" b="1" dirty="0">
                  <a:solidFill>
                    <a:schemeClr val="lt1"/>
                  </a:solidFill>
                  <a:latin typeface="Microsoft JhengHei"/>
                  <a:ea typeface="Microsoft JhengHei"/>
                  <a:cs typeface="Microsoft JhengHei"/>
                  <a:sym typeface="Microsoft JhengHei"/>
                </a:rPr>
                <a:t>3. 刺激感</a:t>
              </a:r>
              <a:endParaRPr sz="1700" b="1" dirty="0">
                <a:solidFill>
                  <a:schemeClr val="lt1"/>
                </a:solidFill>
                <a:latin typeface="Microsoft JhengHei"/>
                <a:ea typeface="Microsoft JhengHei"/>
                <a:cs typeface="Microsoft JhengHei"/>
                <a:sym typeface="Microsoft JhengHei"/>
              </a:endParaRPr>
            </a:p>
          </p:txBody>
        </p:sp>
        <p:sp>
          <p:nvSpPr>
            <p:cNvPr id="339" name="Google Shape;339;p37"/>
            <p:cNvSpPr/>
            <p:nvPr/>
          </p:nvSpPr>
          <p:spPr>
            <a:xfrm>
              <a:off x="0" y="3662595"/>
              <a:ext cx="10604156" cy="103162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40" name="Google Shape;340;p37"/>
            <p:cNvSpPr txBox="1"/>
            <p:nvPr/>
          </p:nvSpPr>
          <p:spPr>
            <a:xfrm>
              <a:off x="0" y="3662595"/>
              <a:ext cx="10604156" cy="1031622"/>
            </a:xfrm>
            <a:prstGeom prst="rect">
              <a:avLst/>
            </a:prstGeom>
            <a:noFill/>
            <a:ln>
              <a:noFill/>
            </a:ln>
          </p:spPr>
          <p:txBody>
            <a:bodyPr spcFirstLastPara="1" wrap="square" lIns="28575" tIns="28575" rIns="28575" bIns="28575" anchor="t" anchorCtr="0">
              <a:noAutofit/>
            </a:bodyPr>
            <a:lstStyle/>
            <a:p>
              <a:pPr marL="177800" marR="0" lvl="1" indent="-171450" algn="l" rtl="0">
                <a:lnSpc>
                  <a:spcPct val="90000"/>
                </a:lnSpc>
                <a:spcBef>
                  <a:spcPts val="0"/>
                </a:spcBef>
                <a:spcAft>
                  <a:spcPts val="0"/>
                </a:spcAft>
                <a:buClr>
                  <a:srgbClr val="1F3864"/>
                </a:buClr>
                <a:buSzPts val="1500"/>
                <a:buFont typeface="Arial"/>
                <a:buChar char="•"/>
              </a:pPr>
              <a:r>
                <a:rPr lang="zh-TW" sz="1500" b="1" i="0" u="none" strike="noStrike" cap="none">
                  <a:solidFill>
                    <a:srgbClr val="1F3864"/>
                  </a:solidFill>
                  <a:latin typeface="Microsoft JhengHei"/>
                  <a:ea typeface="Microsoft JhengHei"/>
                  <a:cs typeface="Microsoft JhengHei"/>
                  <a:sym typeface="Microsoft JhengHei"/>
                </a:rPr>
                <a:t>網絡遊戲提供大量的視覺和聽覺回報，及新鮮和刺激</a:t>
              </a:r>
              <a:endParaRPr sz="1500" b="1" i="0" u="none" strike="noStrike" cap="none">
                <a:solidFill>
                  <a:srgbClr val="1F3864"/>
                </a:solidFill>
                <a:latin typeface="Microsoft JhengHei"/>
                <a:ea typeface="Microsoft JhengHei"/>
                <a:cs typeface="Microsoft JhengHei"/>
                <a:sym typeface="Microsoft JhengHei"/>
              </a:endParaRPr>
            </a:p>
          </p:txBody>
        </p:sp>
      </p:grpSp>
      <p:grpSp>
        <p:nvGrpSpPr>
          <p:cNvPr id="341" name="Google Shape;341;p37"/>
          <p:cNvGrpSpPr/>
          <p:nvPr/>
        </p:nvGrpSpPr>
        <p:grpSpPr>
          <a:xfrm>
            <a:off x="4171995" y="1326749"/>
            <a:ext cx="2224217" cy="1185228"/>
            <a:chOff x="7583900" y="1987506"/>
            <a:chExt cx="3754513" cy="2036597"/>
          </a:xfrm>
        </p:grpSpPr>
        <p:pic>
          <p:nvPicPr>
            <p:cNvPr id="342" name="Google Shape;342;p37" descr="夜のイラスト | かわいいフリー素材集 いらすとや"/>
            <p:cNvPicPr preferRelativeResize="0"/>
            <p:nvPr/>
          </p:nvPicPr>
          <p:blipFill rotWithShape="1">
            <a:blip r:embed="rId3">
              <a:alphaModFix/>
            </a:blip>
            <a:srcRect/>
            <a:stretch/>
          </p:blipFill>
          <p:spPr>
            <a:xfrm>
              <a:off x="7583900" y="1987506"/>
              <a:ext cx="2054370" cy="1901271"/>
            </a:xfrm>
            <a:prstGeom prst="rect">
              <a:avLst/>
            </a:prstGeom>
            <a:noFill/>
            <a:ln>
              <a:noFill/>
            </a:ln>
          </p:spPr>
        </p:pic>
        <p:pic>
          <p:nvPicPr>
            <p:cNvPr id="343" name="Google Shape;343;p37" descr="太陽の検索結果 | かわいいフリー素材集 いらすとや"/>
            <p:cNvPicPr preferRelativeResize="0"/>
            <p:nvPr/>
          </p:nvPicPr>
          <p:blipFill rotWithShape="1">
            <a:blip r:embed="rId4">
              <a:alphaModFix/>
            </a:blip>
            <a:srcRect/>
            <a:stretch/>
          </p:blipFill>
          <p:spPr>
            <a:xfrm>
              <a:off x="9623913" y="2038949"/>
              <a:ext cx="1714500" cy="1849827"/>
            </a:xfrm>
            <a:prstGeom prst="rect">
              <a:avLst/>
            </a:prstGeom>
            <a:noFill/>
            <a:ln>
              <a:noFill/>
            </a:ln>
          </p:spPr>
        </p:pic>
        <p:pic>
          <p:nvPicPr>
            <p:cNvPr id="344" name="Google Shape;344;p37" descr="睡眠 | かわいいフリー素材集 いらすとや"/>
            <p:cNvPicPr preferRelativeResize="0"/>
            <p:nvPr/>
          </p:nvPicPr>
          <p:blipFill rotWithShape="1">
            <a:blip r:embed="rId5">
              <a:alphaModFix/>
            </a:blip>
            <a:srcRect/>
            <a:stretch/>
          </p:blipFill>
          <p:spPr>
            <a:xfrm>
              <a:off x="8433456" y="2174276"/>
              <a:ext cx="1714500" cy="1849827"/>
            </a:xfrm>
            <a:prstGeom prst="rect">
              <a:avLst/>
            </a:prstGeom>
            <a:noFill/>
            <a:ln>
              <a:noFill/>
            </a:ln>
          </p:spPr>
        </p:pic>
      </p:grpSp>
      <p:sp>
        <p:nvSpPr>
          <p:cNvPr id="345" name="Google Shape;345;p37"/>
          <p:cNvSpPr txBox="1"/>
          <p:nvPr/>
        </p:nvSpPr>
        <p:spPr>
          <a:xfrm>
            <a:off x="1124338" y="879233"/>
            <a:ext cx="2342417" cy="392385"/>
          </a:xfrm>
          <a:prstGeom prst="rect">
            <a:avLst/>
          </a:prstGeom>
          <a:solidFill>
            <a:srgbClr val="004AAD"/>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altLang="en-US" sz="2100" b="1" dirty="0">
                <a:solidFill>
                  <a:schemeClr val="lt1"/>
                </a:solidFill>
                <a:latin typeface="Microsoft JhengHei"/>
                <a:ea typeface="Microsoft JhengHei"/>
                <a:sym typeface="Microsoft JhengHei"/>
              </a:rPr>
              <a:t>（</a:t>
            </a:r>
            <a:r>
              <a:rPr lang="en-US" altLang="zh-TW" sz="2100" b="1" dirty="0">
                <a:solidFill>
                  <a:schemeClr val="lt1"/>
                </a:solidFill>
                <a:latin typeface="Microsoft JhengHei"/>
                <a:ea typeface="Microsoft JhengHei"/>
                <a:sym typeface="Microsoft JhengHei"/>
              </a:rPr>
              <a:t>1</a:t>
            </a:r>
            <a:r>
              <a:rPr lang="zh-TW" altLang="en-US" sz="2100" b="1" dirty="0">
                <a:solidFill>
                  <a:schemeClr val="lt1"/>
                </a:solidFill>
                <a:latin typeface="Microsoft JhengHei"/>
                <a:ea typeface="Microsoft JhengHei"/>
                <a:sym typeface="Microsoft JhengHei"/>
              </a:rPr>
              <a:t>） </a:t>
            </a:r>
            <a:r>
              <a:rPr lang="zh-TW" sz="2100" b="1" dirty="0">
                <a:solidFill>
                  <a:schemeClr val="lt1"/>
                </a:solidFill>
                <a:latin typeface="Microsoft JhengHei"/>
                <a:ea typeface="Microsoft JhengHei"/>
                <a:cs typeface="Microsoft JhengHei"/>
                <a:sym typeface="Microsoft JhengHei"/>
              </a:rPr>
              <a:t>網絡的特質</a:t>
            </a:r>
            <a:endParaRPr sz="1100" dirty="0"/>
          </a:p>
        </p:txBody>
      </p:sp>
      <p:pic>
        <p:nvPicPr>
          <p:cNvPr id="346" name="Google Shape;346;p37"/>
          <p:cNvPicPr preferRelativeResize="0"/>
          <p:nvPr/>
        </p:nvPicPr>
        <p:blipFill rotWithShape="1">
          <a:blip r:embed="rId6">
            <a:alphaModFix/>
          </a:blip>
          <a:srcRect/>
          <a:stretch/>
        </p:blipFill>
        <p:spPr>
          <a:xfrm>
            <a:off x="5665403" y="2983788"/>
            <a:ext cx="1141502" cy="737586"/>
          </a:xfrm>
          <a:prstGeom prst="rect">
            <a:avLst/>
          </a:prstGeom>
          <a:noFill/>
          <a:ln>
            <a:noFill/>
          </a:ln>
        </p:spPr>
      </p:pic>
      <p:pic>
        <p:nvPicPr>
          <p:cNvPr id="347" name="Google Shape;347;p37" descr="ノリノリで音楽を聴く人のイラスト（女性） | かわいいフリー素材集 ..."/>
          <p:cNvPicPr preferRelativeResize="0"/>
          <p:nvPr/>
        </p:nvPicPr>
        <p:blipFill rotWithShape="1">
          <a:blip r:embed="rId7">
            <a:alphaModFix/>
          </a:blip>
          <a:srcRect/>
          <a:stretch/>
        </p:blipFill>
        <p:spPr>
          <a:xfrm>
            <a:off x="5888367" y="3866292"/>
            <a:ext cx="1037618" cy="1129380"/>
          </a:xfrm>
          <a:prstGeom prst="rect">
            <a:avLst/>
          </a:prstGeom>
          <a:noFill/>
          <a:ln>
            <a:noFill/>
          </a:ln>
        </p:spPr>
      </p:pic>
      <p:sp>
        <p:nvSpPr>
          <p:cNvPr id="348" name="Google Shape;348;p3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8">
            <a:hlinkClick r:id="rId3"/>
          </p:cNvPr>
          <p:cNvPicPr preferRelativeResize="0"/>
          <p:nvPr/>
        </p:nvPicPr>
        <p:blipFill rotWithShape="1">
          <a:blip r:embed="rId4">
            <a:alphaModFix/>
          </a:blip>
          <a:srcRect/>
          <a:stretch/>
        </p:blipFill>
        <p:spPr>
          <a:xfrm>
            <a:off x="4497860" y="1725485"/>
            <a:ext cx="3616759" cy="2530594"/>
          </a:xfrm>
          <a:prstGeom prst="rect">
            <a:avLst/>
          </a:prstGeom>
          <a:noFill/>
          <a:ln>
            <a:noFill/>
          </a:ln>
        </p:spPr>
      </p:pic>
      <p:sp>
        <p:nvSpPr>
          <p:cNvPr id="355" name="Google Shape;355;p38"/>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356" name="Google Shape;356;p38"/>
          <p:cNvSpPr/>
          <p:nvPr/>
        </p:nvSpPr>
        <p:spPr>
          <a:xfrm>
            <a:off x="799972" y="555217"/>
            <a:ext cx="6569417"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000" b="1" dirty="0">
                <a:solidFill>
                  <a:schemeClr val="lt1"/>
                </a:solidFill>
                <a:latin typeface="Microsoft JhengHei"/>
                <a:ea typeface="Microsoft JhengHei"/>
                <a:cs typeface="Microsoft JhengHei"/>
                <a:sym typeface="Microsoft JhengHei"/>
              </a:rPr>
              <a:t>上網成癮的原</a:t>
            </a:r>
            <a:r>
              <a:rPr lang="zh-TW" altLang="en-US" sz="3000" b="1" dirty="0">
                <a:solidFill>
                  <a:schemeClr val="lt1"/>
                </a:solidFill>
                <a:latin typeface="Microsoft JhengHei"/>
                <a:ea typeface="Microsoft JhengHei"/>
                <a:sym typeface="Microsoft JhengHei"/>
              </a:rPr>
              <a:t>因</a:t>
            </a:r>
            <a:r>
              <a:rPr lang="en-US" altLang="zh-TW" sz="3000" b="1" dirty="0">
                <a:solidFill>
                  <a:schemeClr val="lt1"/>
                </a:solidFill>
                <a:latin typeface="Microsoft JhengHei"/>
                <a:ea typeface="Microsoft JhengHei"/>
                <a:sym typeface="Microsoft JhengHei"/>
              </a:rPr>
              <a:t>︰</a:t>
            </a:r>
            <a:r>
              <a:rPr lang="zh-TW" altLang="en-US" sz="3000" b="1" dirty="0">
                <a:solidFill>
                  <a:schemeClr val="lt1"/>
                </a:solidFill>
                <a:latin typeface="Microsoft JhengHei"/>
                <a:ea typeface="Microsoft JhengHei"/>
                <a:sym typeface="Microsoft JhengHei"/>
              </a:rPr>
              <a:t>（</a:t>
            </a:r>
            <a:r>
              <a:rPr lang="en-US" altLang="zh-TW" sz="3000" b="1" dirty="0">
                <a:solidFill>
                  <a:schemeClr val="lt1"/>
                </a:solidFill>
                <a:latin typeface="Microsoft JhengHei"/>
                <a:ea typeface="Microsoft JhengHei"/>
                <a:sym typeface="Microsoft JhengHei"/>
              </a:rPr>
              <a:t>2</a:t>
            </a:r>
            <a:r>
              <a:rPr lang="zh-TW" altLang="en-US" sz="3000" b="1" dirty="0">
                <a:solidFill>
                  <a:schemeClr val="lt1"/>
                </a:solidFill>
                <a:latin typeface="Microsoft JhengHei"/>
                <a:ea typeface="Microsoft JhengHei"/>
                <a:sym typeface="Microsoft JhengHei"/>
              </a:rPr>
              <a:t>）神</a:t>
            </a:r>
            <a:r>
              <a:rPr lang="zh-TW" sz="3000" b="1" dirty="0">
                <a:solidFill>
                  <a:schemeClr val="lt1"/>
                </a:solidFill>
                <a:latin typeface="Microsoft JhengHei"/>
                <a:ea typeface="Microsoft JhengHei"/>
                <a:cs typeface="Microsoft JhengHei"/>
                <a:sym typeface="Microsoft JhengHei"/>
              </a:rPr>
              <a:t>經生理因素</a:t>
            </a:r>
            <a:endParaRPr sz="3000" b="1" dirty="0">
              <a:solidFill>
                <a:schemeClr val="lt1"/>
              </a:solidFill>
              <a:latin typeface="Microsoft JhengHei"/>
              <a:ea typeface="Microsoft JhengHei"/>
              <a:cs typeface="Microsoft JhengHei"/>
              <a:sym typeface="Microsoft JhengHei"/>
            </a:endParaRPr>
          </a:p>
        </p:txBody>
      </p:sp>
      <p:grpSp>
        <p:nvGrpSpPr>
          <p:cNvPr id="357" name="Google Shape;357;p38"/>
          <p:cNvGrpSpPr/>
          <p:nvPr/>
        </p:nvGrpSpPr>
        <p:grpSpPr>
          <a:xfrm>
            <a:off x="772297" y="1380839"/>
            <a:ext cx="3616759" cy="3207443"/>
            <a:chOff x="0" y="2045"/>
            <a:chExt cx="4578420" cy="4276590"/>
          </a:xfrm>
        </p:grpSpPr>
        <p:sp>
          <p:nvSpPr>
            <p:cNvPr id="358" name="Google Shape;358;p38"/>
            <p:cNvSpPr/>
            <p:nvPr/>
          </p:nvSpPr>
          <p:spPr>
            <a:xfrm>
              <a:off x="0" y="3675908"/>
              <a:ext cx="4578420" cy="602727"/>
            </a:xfrm>
            <a:prstGeom prst="rect">
              <a:avLst/>
            </a:prstGeom>
            <a:gradFill>
              <a:gsLst>
                <a:gs pos="0">
                  <a:srgbClr val="FFDC9B"/>
                </a:gs>
                <a:gs pos="50000">
                  <a:srgbClr val="FFD68D"/>
                </a:gs>
                <a:gs pos="100000">
                  <a:srgbClr val="FFD478"/>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9" name="Google Shape;359;p38"/>
            <p:cNvSpPr txBox="1"/>
            <p:nvPr/>
          </p:nvSpPr>
          <p:spPr>
            <a:xfrm>
              <a:off x="0" y="3675908"/>
              <a:ext cx="4578420" cy="602727"/>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2060"/>
                </a:buClr>
                <a:buSzPts val="1800"/>
                <a:buFont typeface="Microsoft JhengHei"/>
                <a:buNone/>
              </a:pPr>
              <a:r>
                <a:rPr lang="zh-TW" sz="1800" b="1" dirty="0">
                  <a:solidFill>
                    <a:srgbClr val="002060"/>
                  </a:solidFill>
                  <a:latin typeface="Microsoft JhengHei"/>
                  <a:ea typeface="Microsoft JhengHei"/>
                  <a:cs typeface="Microsoft JhengHei"/>
                  <a:sym typeface="Microsoft JhengHei"/>
                </a:rPr>
                <a:t>產生興奮感</a:t>
              </a:r>
              <a:endParaRPr sz="1800" b="1" dirty="0">
                <a:solidFill>
                  <a:srgbClr val="002060"/>
                </a:solidFill>
                <a:latin typeface="Microsoft JhengHei"/>
                <a:ea typeface="Microsoft JhengHei"/>
                <a:cs typeface="Microsoft JhengHei"/>
                <a:sym typeface="Microsoft JhengHei"/>
              </a:endParaRPr>
            </a:p>
          </p:txBody>
        </p:sp>
        <p:sp>
          <p:nvSpPr>
            <p:cNvPr id="360" name="Google Shape;360;p38"/>
            <p:cNvSpPr/>
            <p:nvPr/>
          </p:nvSpPr>
          <p:spPr>
            <a:xfrm rot="10800000">
              <a:off x="0" y="2755908"/>
              <a:ext cx="4578420" cy="926995"/>
            </a:xfrm>
            <a:prstGeom prst="upArrowCallout">
              <a:avLst>
                <a:gd name="adj1" fmla="val 25000"/>
                <a:gd name="adj2" fmla="val 25000"/>
                <a:gd name="adj3" fmla="val 25000"/>
                <a:gd name="adj4" fmla="val 64977"/>
              </a:avLst>
            </a:prstGeom>
            <a:gradFill>
              <a:gsLst>
                <a:gs pos="0">
                  <a:srgbClr val="C5FA9D"/>
                </a:gs>
                <a:gs pos="50000">
                  <a:srgbClr val="BBF88E"/>
                </a:gs>
                <a:gs pos="100000">
                  <a:srgbClr val="B2FD79"/>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1" name="Google Shape;361;p38"/>
            <p:cNvSpPr txBox="1"/>
            <p:nvPr/>
          </p:nvSpPr>
          <p:spPr>
            <a:xfrm>
              <a:off x="0" y="2755908"/>
              <a:ext cx="4578420" cy="602334"/>
            </a:xfrm>
            <a:prstGeom prst="rect">
              <a:avLst/>
            </a:prstGeom>
            <a:noFill/>
            <a:ln>
              <a:noFill/>
            </a:ln>
          </p:spPr>
          <p:txBody>
            <a:bodyPr spcFirstLastPara="1" wrap="square" lIns="117350" tIns="117350" rIns="117350" bIns="117350" anchor="ctr" anchorCtr="0">
              <a:noAutofit/>
            </a:bodyPr>
            <a:lstStyle/>
            <a:p>
              <a:pPr marL="0" marR="0" lvl="0" indent="0" algn="ctr" rtl="0">
                <a:lnSpc>
                  <a:spcPct val="90000"/>
                </a:lnSpc>
                <a:spcBef>
                  <a:spcPts val="0"/>
                </a:spcBef>
                <a:spcAft>
                  <a:spcPts val="0"/>
                </a:spcAft>
                <a:buClr>
                  <a:srgbClr val="002060"/>
                </a:buClr>
                <a:buSzPts val="1700"/>
                <a:buFont typeface="Microsoft JhengHei"/>
                <a:buNone/>
              </a:pPr>
              <a:r>
                <a:rPr lang="zh-TW" sz="1700" b="1" u="sng" dirty="0">
                  <a:solidFill>
                    <a:srgbClr val="002060"/>
                  </a:solidFill>
                  <a:latin typeface="Microsoft JhengHei"/>
                  <a:ea typeface="Microsoft JhengHei"/>
                  <a:cs typeface="Microsoft JhengHei"/>
                  <a:sym typeface="Microsoft JhengHei"/>
                </a:rPr>
                <a:t>伏隔核</a:t>
              </a:r>
              <a:r>
                <a:rPr lang="zh-TW" sz="1700" b="1" dirty="0">
                  <a:solidFill>
                    <a:srgbClr val="002060"/>
                  </a:solidFill>
                  <a:latin typeface="Microsoft JhengHei"/>
                  <a:ea typeface="Microsoft JhengHei"/>
                  <a:cs typeface="Microsoft JhengHei"/>
                  <a:sym typeface="Microsoft JhengHei"/>
                </a:rPr>
                <a:t>和</a:t>
              </a:r>
              <a:r>
                <a:rPr lang="zh-TW" sz="1700" b="1" u="sng" dirty="0">
                  <a:solidFill>
                    <a:srgbClr val="002060"/>
                  </a:solidFill>
                  <a:latin typeface="Microsoft JhengHei"/>
                  <a:ea typeface="Microsoft JhengHei"/>
                  <a:cs typeface="Microsoft JhengHei"/>
                  <a:sym typeface="Microsoft JhengHei"/>
                </a:rPr>
                <a:t>前額葉皮質</a:t>
              </a:r>
              <a:r>
                <a:rPr lang="zh-TW" sz="1700" b="1" dirty="0">
                  <a:solidFill>
                    <a:srgbClr val="002060"/>
                  </a:solidFill>
                  <a:latin typeface="Microsoft JhengHei"/>
                  <a:ea typeface="Microsoft JhengHei"/>
                  <a:cs typeface="Microsoft JhengHei"/>
                  <a:sym typeface="Microsoft JhengHei"/>
                </a:rPr>
                <a:t>中釋放多巴胺</a:t>
              </a:r>
              <a:endParaRPr sz="1700" b="1" dirty="0">
                <a:solidFill>
                  <a:srgbClr val="002060"/>
                </a:solidFill>
                <a:latin typeface="Microsoft JhengHei"/>
                <a:ea typeface="Microsoft JhengHei"/>
                <a:cs typeface="Microsoft JhengHei"/>
                <a:sym typeface="Microsoft JhengHei"/>
              </a:endParaRPr>
            </a:p>
          </p:txBody>
        </p:sp>
        <p:sp>
          <p:nvSpPr>
            <p:cNvPr id="362" name="Google Shape;362;p38"/>
            <p:cNvSpPr/>
            <p:nvPr/>
          </p:nvSpPr>
          <p:spPr>
            <a:xfrm rot="10800000">
              <a:off x="0" y="1837954"/>
              <a:ext cx="4578420" cy="926995"/>
            </a:xfrm>
            <a:prstGeom prst="upArrowCallout">
              <a:avLst>
                <a:gd name="adj1" fmla="val 25000"/>
                <a:gd name="adj2" fmla="val 25000"/>
                <a:gd name="adj3" fmla="val 25000"/>
                <a:gd name="adj4" fmla="val 64977"/>
              </a:avLst>
            </a:prstGeom>
            <a:gradFill>
              <a:gsLst>
                <a:gs pos="0">
                  <a:srgbClr val="A1F4A6"/>
                </a:gs>
                <a:gs pos="50000">
                  <a:srgbClr val="92F198"/>
                </a:gs>
                <a:gs pos="100000">
                  <a:srgbClr val="7EF386"/>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3" name="Google Shape;363;p38"/>
            <p:cNvSpPr txBox="1"/>
            <p:nvPr/>
          </p:nvSpPr>
          <p:spPr>
            <a:xfrm>
              <a:off x="0" y="1837954"/>
              <a:ext cx="4578420" cy="602334"/>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2060"/>
                </a:buClr>
                <a:buSzPts val="1800"/>
                <a:buFont typeface="Microsoft JhengHei"/>
                <a:buNone/>
              </a:pPr>
              <a:r>
                <a:rPr lang="zh-TW" sz="1800" b="1" u="sng" dirty="0">
                  <a:solidFill>
                    <a:srgbClr val="002060"/>
                  </a:solidFill>
                  <a:latin typeface="Microsoft JhengHei"/>
                  <a:ea typeface="Microsoft JhengHei"/>
                  <a:cs typeface="Microsoft JhengHei"/>
                  <a:sym typeface="Microsoft JhengHei"/>
                </a:rPr>
                <a:t>中腦腹側被蓋區</a:t>
              </a:r>
              <a:r>
                <a:rPr lang="zh-TW" sz="1800" b="1" dirty="0">
                  <a:solidFill>
                    <a:srgbClr val="002060"/>
                  </a:solidFill>
                  <a:latin typeface="Microsoft JhengHei"/>
                  <a:ea typeface="Microsoft JhengHei"/>
                  <a:cs typeface="Microsoft JhengHei"/>
                  <a:sym typeface="Microsoft JhengHei"/>
                </a:rPr>
                <a:t>產生信號</a:t>
              </a:r>
              <a:endParaRPr sz="1800" b="1" dirty="0">
                <a:solidFill>
                  <a:srgbClr val="002060"/>
                </a:solidFill>
                <a:latin typeface="Microsoft JhengHei"/>
                <a:ea typeface="Microsoft JhengHei"/>
                <a:cs typeface="Microsoft JhengHei"/>
                <a:sym typeface="Microsoft JhengHei"/>
              </a:endParaRPr>
            </a:p>
          </p:txBody>
        </p:sp>
        <p:sp>
          <p:nvSpPr>
            <p:cNvPr id="364" name="Google Shape;364;p38"/>
            <p:cNvSpPr/>
            <p:nvPr/>
          </p:nvSpPr>
          <p:spPr>
            <a:xfrm rot="10800000">
              <a:off x="0" y="919999"/>
              <a:ext cx="4578420" cy="926995"/>
            </a:xfrm>
            <a:prstGeom prst="upArrowCallout">
              <a:avLst>
                <a:gd name="adj1" fmla="val 25000"/>
                <a:gd name="adj2" fmla="val 25000"/>
                <a:gd name="adj3" fmla="val 25000"/>
                <a:gd name="adj4" fmla="val 64977"/>
              </a:avLst>
            </a:prstGeom>
            <a:gradFill>
              <a:gsLst>
                <a:gs pos="0">
                  <a:srgbClr val="A7EEDB"/>
                </a:gs>
                <a:gs pos="50000">
                  <a:srgbClr val="98EAD5"/>
                </a:gs>
                <a:gs pos="100000">
                  <a:srgbClr val="86EBD2"/>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5" name="Google Shape;365;p38"/>
            <p:cNvSpPr txBox="1"/>
            <p:nvPr/>
          </p:nvSpPr>
          <p:spPr>
            <a:xfrm>
              <a:off x="0" y="920000"/>
              <a:ext cx="4578420" cy="602335"/>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2060"/>
                </a:buClr>
                <a:buSzPts val="1800"/>
                <a:buFont typeface="Microsoft JhengHei"/>
                <a:buNone/>
              </a:pPr>
              <a:r>
                <a:rPr lang="zh-TW" sz="1800" b="1" dirty="0">
                  <a:solidFill>
                    <a:srgbClr val="002060"/>
                  </a:solidFill>
                  <a:latin typeface="Microsoft JhengHei"/>
                  <a:ea typeface="Microsoft JhengHei"/>
                  <a:cs typeface="Microsoft JhengHei"/>
                  <a:sym typeface="Microsoft JhengHei"/>
                </a:rPr>
                <a:t>刺激獎賞系統</a:t>
              </a:r>
              <a:endParaRPr sz="1800" b="1" dirty="0">
                <a:solidFill>
                  <a:srgbClr val="002060"/>
                </a:solidFill>
                <a:latin typeface="Microsoft JhengHei"/>
                <a:ea typeface="Microsoft JhengHei"/>
                <a:cs typeface="Microsoft JhengHei"/>
                <a:sym typeface="Microsoft JhengHei"/>
              </a:endParaRPr>
            </a:p>
          </p:txBody>
        </p:sp>
        <p:sp>
          <p:nvSpPr>
            <p:cNvPr id="366" name="Google Shape;366;p38"/>
            <p:cNvSpPr/>
            <p:nvPr/>
          </p:nvSpPr>
          <p:spPr>
            <a:xfrm rot="10800000">
              <a:off x="0" y="2045"/>
              <a:ext cx="4578420" cy="926995"/>
            </a:xfrm>
            <a:prstGeom prst="upArrowCallout">
              <a:avLst>
                <a:gd name="adj1" fmla="val 25000"/>
                <a:gd name="adj2" fmla="val 25000"/>
                <a:gd name="adj3" fmla="val 25000"/>
                <a:gd name="adj4" fmla="val 64977"/>
              </a:avLst>
            </a:prstGeom>
            <a:gradFill>
              <a:gsLst>
                <a:gs pos="0">
                  <a:srgbClr val="AFC9E9"/>
                </a:gs>
                <a:gs pos="50000">
                  <a:srgbClr val="A0BFE4"/>
                </a:gs>
                <a:gs pos="100000">
                  <a:srgbClr val="8FB7E4"/>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7" name="Google Shape;367;p38"/>
            <p:cNvSpPr txBox="1"/>
            <p:nvPr/>
          </p:nvSpPr>
          <p:spPr>
            <a:xfrm>
              <a:off x="0" y="2045"/>
              <a:ext cx="4578420" cy="602334"/>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2060"/>
                </a:buClr>
                <a:buSzPts val="1800"/>
                <a:buFont typeface="Microsoft JhengHei"/>
                <a:buNone/>
              </a:pPr>
              <a:r>
                <a:rPr lang="zh-TW" altLang="en-US" sz="1800" b="1" dirty="0">
                  <a:solidFill>
                    <a:srgbClr val="002060"/>
                  </a:solidFill>
                  <a:latin typeface="Microsoft JhengHei"/>
                  <a:ea typeface="Microsoft JhengHei"/>
                  <a:sym typeface="Microsoft JhengHei"/>
                </a:rPr>
                <a:t>上網</a:t>
              </a:r>
              <a:r>
                <a:rPr lang="zh-TW" altLang="en-US" sz="1800" b="1" dirty="0">
                  <a:solidFill>
                    <a:srgbClr val="002060"/>
                  </a:solidFill>
                  <a:latin typeface="Microsoft JhengHei"/>
                  <a:ea typeface="Microsoft JhengHei"/>
                </a:rPr>
                <a:t>／</a:t>
              </a:r>
              <a:r>
                <a:rPr lang="zh-TW" altLang="en-US" sz="1800" b="1" dirty="0">
                  <a:solidFill>
                    <a:srgbClr val="002060"/>
                  </a:solidFill>
                  <a:latin typeface="Microsoft JhengHei"/>
                  <a:ea typeface="Microsoft JhengHei"/>
                  <a:sym typeface="Microsoft JhengHei"/>
                </a:rPr>
                <a:t>打機</a:t>
              </a:r>
              <a:endParaRPr sz="1800" b="1" dirty="0">
                <a:solidFill>
                  <a:srgbClr val="002060"/>
                </a:solidFill>
                <a:latin typeface="Microsoft JhengHei"/>
                <a:ea typeface="Microsoft JhengHei"/>
                <a:sym typeface="Microsoft JhengHei"/>
              </a:endParaRPr>
            </a:p>
          </p:txBody>
        </p:sp>
      </p:grpSp>
      <p:sp>
        <p:nvSpPr>
          <p:cNvPr id="368" name="Google Shape;368;p38"/>
          <p:cNvSpPr txBox="1">
            <a:spLocks noGrp="1"/>
          </p:cNvSpPr>
          <p:nvPr>
            <p:ph type="body" idx="1"/>
          </p:nvPr>
        </p:nvSpPr>
        <p:spPr>
          <a:xfrm>
            <a:off x="5637770" y="1332064"/>
            <a:ext cx="1431356" cy="363559"/>
          </a:xfrm>
          <a:prstGeom prst="rect">
            <a:avLst/>
          </a:prstGeom>
          <a:solidFill>
            <a:srgbClr val="C00000"/>
          </a:solidFill>
          <a:ln>
            <a:noFill/>
          </a:ln>
        </p:spPr>
        <p:txBody>
          <a:bodyPr spcFirstLastPara="1" wrap="square" lIns="68575" tIns="34275" rIns="68575" bIns="34275" anchor="t" anchorCtr="0">
            <a:spAutoFit/>
          </a:bodyPr>
          <a:lstStyle/>
          <a:p>
            <a:pPr marL="0" marR="0" lvl="0" indent="0" algn="ctr" rtl="0">
              <a:lnSpc>
                <a:spcPct val="90000"/>
              </a:lnSpc>
              <a:spcBef>
                <a:spcPts val="0"/>
              </a:spcBef>
              <a:spcAft>
                <a:spcPts val="0"/>
              </a:spcAft>
              <a:buClr>
                <a:schemeClr val="lt1"/>
              </a:buClr>
              <a:buSzPts val="2100"/>
              <a:buFont typeface="Arial"/>
              <a:buNone/>
            </a:pPr>
            <a:r>
              <a:rPr lang="zh-TW" sz="2100" b="1" i="0" u="none" strike="noStrike" cap="none">
                <a:solidFill>
                  <a:schemeClr val="lt1"/>
                </a:solidFill>
                <a:latin typeface="Microsoft JhengHei"/>
                <a:ea typeface="Microsoft JhengHei"/>
                <a:cs typeface="Microsoft JhengHei"/>
                <a:sym typeface="Microsoft JhengHei"/>
              </a:rPr>
              <a:t>獎賞系統</a:t>
            </a:r>
            <a:endParaRPr/>
          </a:p>
        </p:txBody>
      </p:sp>
      <p:sp>
        <p:nvSpPr>
          <p:cNvPr id="369" name="Google Shape;369;p38"/>
          <p:cNvSpPr txBox="1"/>
          <p:nvPr/>
        </p:nvSpPr>
        <p:spPr>
          <a:xfrm>
            <a:off x="4497860" y="1904999"/>
            <a:ext cx="1016875" cy="2539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sz="1200" b="1">
                <a:solidFill>
                  <a:schemeClr val="dk1"/>
                </a:solidFill>
                <a:latin typeface="Microsoft JhengHei"/>
                <a:ea typeface="Microsoft JhengHei"/>
                <a:cs typeface="Microsoft JhengHei"/>
                <a:sym typeface="Microsoft JhengHei"/>
              </a:rPr>
              <a:t>前額葉皮質</a:t>
            </a:r>
            <a:endParaRPr sz="1200" b="1">
              <a:solidFill>
                <a:schemeClr val="dk1"/>
              </a:solidFill>
              <a:latin typeface="Microsoft JhengHei"/>
              <a:ea typeface="Microsoft JhengHei"/>
              <a:cs typeface="Microsoft JhengHei"/>
              <a:sym typeface="Microsoft JhengHei"/>
            </a:endParaRPr>
          </a:p>
        </p:txBody>
      </p:sp>
      <p:sp>
        <p:nvSpPr>
          <p:cNvPr id="370" name="Google Shape;370;p38"/>
          <p:cNvSpPr txBox="1"/>
          <p:nvPr/>
        </p:nvSpPr>
        <p:spPr>
          <a:xfrm>
            <a:off x="5306422" y="3693640"/>
            <a:ext cx="662698" cy="2539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sz="1200" b="1">
                <a:solidFill>
                  <a:schemeClr val="dk1"/>
                </a:solidFill>
                <a:latin typeface="Microsoft JhengHei"/>
                <a:ea typeface="Microsoft JhengHei"/>
                <a:cs typeface="Microsoft JhengHei"/>
                <a:sym typeface="Microsoft JhengHei"/>
              </a:rPr>
              <a:t>伏隔核</a:t>
            </a:r>
            <a:endParaRPr sz="1200" b="1">
              <a:solidFill>
                <a:schemeClr val="dk1"/>
              </a:solidFill>
              <a:latin typeface="Microsoft JhengHei"/>
              <a:ea typeface="Microsoft JhengHei"/>
              <a:cs typeface="Microsoft JhengHei"/>
              <a:sym typeface="Microsoft JhengHei"/>
            </a:endParaRPr>
          </a:p>
        </p:txBody>
      </p:sp>
      <p:sp>
        <p:nvSpPr>
          <p:cNvPr id="371" name="Google Shape;371;p38"/>
          <p:cNvSpPr txBox="1"/>
          <p:nvPr/>
        </p:nvSpPr>
        <p:spPr>
          <a:xfrm>
            <a:off x="5817098" y="3899370"/>
            <a:ext cx="1466193" cy="2539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sz="1200" b="1">
                <a:solidFill>
                  <a:schemeClr val="dk1"/>
                </a:solidFill>
                <a:latin typeface="Microsoft JhengHei"/>
                <a:ea typeface="Microsoft JhengHei"/>
                <a:cs typeface="Microsoft JhengHei"/>
                <a:sym typeface="Microsoft JhengHei"/>
              </a:rPr>
              <a:t>中腦腹側被蓋區</a:t>
            </a:r>
            <a:endParaRPr sz="1200" b="1">
              <a:solidFill>
                <a:schemeClr val="dk1"/>
              </a:solidFill>
              <a:latin typeface="Microsoft JhengHei"/>
              <a:ea typeface="Microsoft JhengHei"/>
              <a:cs typeface="Microsoft JhengHei"/>
              <a:sym typeface="Microsoft JhengHei"/>
            </a:endParaRPr>
          </a:p>
        </p:txBody>
      </p:sp>
      <p:sp>
        <p:nvSpPr>
          <p:cNvPr id="372" name="Google Shape;372;p38"/>
          <p:cNvSpPr txBox="1"/>
          <p:nvPr/>
        </p:nvSpPr>
        <p:spPr>
          <a:xfrm>
            <a:off x="4485978" y="4229955"/>
            <a:ext cx="2303585" cy="346249"/>
          </a:xfrm>
          <a:prstGeom prst="rect">
            <a:avLst/>
          </a:prstGeom>
          <a:solidFill>
            <a:srgbClr val="C00000"/>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sz="1800" b="1" dirty="0">
                <a:solidFill>
                  <a:schemeClr val="lt1"/>
                </a:solidFill>
                <a:latin typeface="Microsoft JhengHei"/>
                <a:ea typeface="Microsoft JhengHei"/>
                <a:cs typeface="Microsoft JhengHei"/>
                <a:sym typeface="Microsoft JhengHei"/>
              </a:rPr>
              <a:t>為了繼續獲得興奮感</a:t>
            </a:r>
            <a:endParaRPr sz="1800" b="1" dirty="0">
              <a:solidFill>
                <a:schemeClr val="lt1"/>
              </a:solidFill>
              <a:latin typeface="Microsoft JhengHei"/>
              <a:ea typeface="Microsoft JhengHei"/>
              <a:cs typeface="Microsoft JhengHei"/>
              <a:sym typeface="Microsoft JhengHei"/>
            </a:endParaRPr>
          </a:p>
        </p:txBody>
      </p:sp>
      <p:sp>
        <p:nvSpPr>
          <p:cNvPr id="373" name="Google Shape;373;p38"/>
          <p:cNvSpPr/>
          <p:nvPr/>
        </p:nvSpPr>
        <p:spPr>
          <a:xfrm>
            <a:off x="7296087" y="4212257"/>
            <a:ext cx="1193162" cy="346249"/>
          </a:xfrm>
          <a:prstGeom prst="rect">
            <a:avLst/>
          </a:prstGeom>
          <a:solidFill>
            <a:srgbClr val="C00000"/>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zh-TW" sz="1800" b="1" dirty="0">
                <a:solidFill>
                  <a:schemeClr val="lt1"/>
                </a:solidFill>
                <a:latin typeface="Microsoft JhengHei"/>
                <a:ea typeface="Microsoft JhengHei"/>
                <a:cs typeface="Microsoft JhengHei"/>
                <a:sym typeface="Microsoft JhengHei"/>
              </a:rPr>
              <a:t>形成渴求</a:t>
            </a:r>
            <a:endParaRPr sz="1800" b="1" dirty="0">
              <a:solidFill>
                <a:schemeClr val="lt1"/>
              </a:solidFill>
              <a:latin typeface="Microsoft JhengHei"/>
              <a:ea typeface="Microsoft JhengHei"/>
              <a:cs typeface="Microsoft JhengHei"/>
              <a:sym typeface="Microsoft JhengHei"/>
            </a:endParaRPr>
          </a:p>
        </p:txBody>
      </p:sp>
      <p:sp>
        <p:nvSpPr>
          <p:cNvPr id="374" name="Google Shape;374;p38"/>
          <p:cNvSpPr/>
          <p:nvPr/>
        </p:nvSpPr>
        <p:spPr>
          <a:xfrm>
            <a:off x="6664425" y="4210482"/>
            <a:ext cx="809403" cy="327997"/>
          </a:xfrm>
          <a:prstGeom prst="rightArrow">
            <a:avLst>
              <a:gd name="adj1" fmla="val 50000"/>
              <a:gd name="adj2" fmla="val 50000"/>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75" name="Google Shape;375;p38"/>
          <p:cNvSpPr/>
          <p:nvPr/>
        </p:nvSpPr>
        <p:spPr>
          <a:xfrm>
            <a:off x="7181675" y="1196900"/>
            <a:ext cx="1812900" cy="633900"/>
          </a:xfrm>
          <a:prstGeom prst="rect">
            <a:avLst/>
          </a:prstGeom>
          <a:solidFill>
            <a:srgbClr val="C5F1FA"/>
          </a:solidFill>
          <a:ln w="12700" cap="flat" cmpd="sng">
            <a:solidFill>
              <a:srgbClr val="004A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None/>
            </a:pPr>
            <a:r>
              <a:rPr lang="zh-TW" sz="900" b="1" dirty="0">
                <a:solidFill>
                  <a:srgbClr val="004AAD"/>
                </a:solidFill>
                <a:latin typeface="Microsoft JhengHei"/>
                <a:ea typeface="Microsoft JhengHei"/>
                <a:cs typeface="Microsoft JhengHei"/>
                <a:sym typeface="Microsoft JhengHei"/>
              </a:rPr>
              <a:t>圖片取自：http://sites.bu.edu/bryantlab/files/2015/04/dopamine-pathways.jpg</a:t>
            </a:r>
            <a:endParaRPr sz="900" dirty="0">
              <a:solidFill>
                <a:srgbClr val="004AAD"/>
              </a:solidFill>
            </a:endParaRPr>
          </a:p>
        </p:txBody>
      </p:sp>
      <p:sp>
        <p:nvSpPr>
          <p:cNvPr id="376" name="Google Shape;376;p38"/>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39">
            <a:hlinkClick r:id="rId3"/>
          </p:cNvPr>
          <p:cNvPicPr preferRelativeResize="0"/>
          <p:nvPr/>
        </p:nvPicPr>
        <p:blipFill rotWithShape="1">
          <a:blip r:embed="rId4">
            <a:alphaModFix/>
          </a:blip>
          <a:srcRect/>
          <a:stretch/>
        </p:blipFill>
        <p:spPr>
          <a:xfrm>
            <a:off x="5650065" y="1036573"/>
            <a:ext cx="2719676" cy="1902918"/>
          </a:xfrm>
          <a:prstGeom prst="rect">
            <a:avLst/>
          </a:prstGeom>
          <a:noFill/>
          <a:ln>
            <a:noFill/>
          </a:ln>
        </p:spPr>
      </p:pic>
      <p:sp>
        <p:nvSpPr>
          <p:cNvPr id="383" name="Google Shape;383;p39"/>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384" name="Google Shape;384;p39"/>
          <p:cNvSpPr/>
          <p:nvPr/>
        </p:nvSpPr>
        <p:spPr>
          <a:xfrm>
            <a:off x="288055" y="227534"/>
            <a:ext cx="6424808" cy="653209"/>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上網成癮</a:t>
            </a:r>
            <a:r>
              <a:rPr lang="zh-TW" altLang="en-US" sz="2800" b="1" dirty="0">
                <a:solidFill>
                  <a:schemeClr val="lt1"/>
                </a:solidFill>
                <a:latin typeface="Microsoft JhengHei"/>
                <a:ea typeface="Microsoft JhengHei"/>
                <a:sym typeface="Microsoft JhengHei"/>
              </a:rPr>
              <a:t>的原因</a:t>
            </a:r>
            <a:r>
              <a:rPr lang="en-US" altLang="zh-TW" sz="2800" b="1" dirty="0">
                <a:solidFill>
                  <a:schemeClr val="lt1"/>
                </a:solidFill>
                <a:latin typeface="Microsoft JhengHei"/>
                <a:ea typeface="Microsoft JhengHei"/>
                <a:sym typeface="Microsoft JhengHei"/>
              </a:rPr>
              <a:t>︰</a:t>
            </a:r>
            <a:r>
              <a:rPr lang="zh-TW" altLang="en-US" sz="2800" b="1" dirty="0">
                <a:solidFill>
                  <a:schemeClr val="lt1"/>
                </a:solidFill>
                <a:latin typeface="Microsoft JhengHei"/>
                <a:ea typeface="Microsoft JhengHei"/>
                <a:sym typeface="Microsoft JhengHei"/>
              </a:rPr>
              <a:t>（</a:t>
            </a:r>
            <a:r>
              <a:rPr lang="en-US" altLang="zh-TW" sz="2800" b="1" dirty="0">
                <a:solidFill>
                  <a:schemeClr val="lt1"/>
                </a:solidFill>
                <a:latin typeface="Microsoft JhengHei"/>
                <a:ea typeface="Microsoft JhengHei"/>
                <a:sym typeface="Microsoft JhengHei"/>
              </a:rPr>
              <a:t>2</a:t>
            </a:r>
            <a:r>
              <a:rPr lang="zh-TW" altLang="en-US" sz="2800" b="1" dirty="0">
                <a:solidFill>
                  <a:schemeClr val="lt1"/>
                </a:solidFill>
                <a:latin typeface="Microsoft JhengHei"/>
                <a:ea typeface="Microsoft JhengHei"/>
                <a:sym typeface="Microsoft JhengHei"/>
              </a:rPr>
              <a:t>）神經生理因</a:t>
            </a:r>
            <a:r>
              <a:rPr lang="zh-TW" sz="2800" b="1" dirty="0">
                <a:solidFill>
                  <a:schemeClr val="lt1"/>
                </a:solidFill>
                <a:latin typeface="Microsoft JhengHei"/>
                <a:ea typeface="Microsoft JhengHei"/>
                <a:cs typeface="Microsoft JhengHei"/>
                <a:sym typeface="Microsoft JhengHei"/>
              </a:rPr>
              <a:t>素</a:t>
            </a:r>
            <a:endParaRPr sz="2800" b="1" dirty="0">
              <a:solidFill>
                <a:schemeClr val="lt1"/>
              </a:solidFill>
              <a:latin typeface="Microsoft JhengHei"/>
              <a:ea typeface="Microsoft JhengHei"/>
              <a:cs typeface="Microsoft JhengHei"/>
              <a:sym typeface="Microsoft JhengHei"/>
            </a:endParaRPr>
          </a:p>
        </p:txBody>
      </p:sp>
      <p:grpSp>
        <p:nvGrpSpPr>
          <p:cNvPr id="385" name="Google Shape;385;p39"/>
          <p:cNvGrpSpPr/>
          <p:nvPr/>
        </p:nvGrpSpPr>
        <p:grpSpPr>
          <a:xfrm>
            <a:off x="5276336" y="1172560"/>
            <a:ext cx="2719675" cy="1663316"/>
            <a:chOff x="5997146" y="2539999"/>
            <a:chExt cx="3713909" cy="2997715"/>
          </a:xfrm>
        </p:grpSpPr>
        <p:sp>
          <p:nvSpPr>
            <p:cNvPr id="386" name="Google Shape;386;p39"/>
            <p:cNvSpPr txBox="1"/>
            <p:nvPr/>
          </p:nvSpPr>
          <p:spPr>
            <a:xfrm>
              <a:off x="5997146" y="2539999"/>
              <a:ext cx="1355834" cy="33855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sz="1200" b="1">
                  <a:solidFill>
                    <a:schemeClr val="dk1"/>
                  </a:solidFill>
                  <a:latin typeface="Microsoft JhengHei"/>
                  <a:ea typeface="Microsoft JhengHei"/>
                  <a:cs typeface="Microsoft JhengHei"/>
                  <a:sym typeface="Microsoft JhengHei"/>
                </a:rPr>
                <a:t>前額葉皮質</a:t>
              </a:r>
              <a:endParaRPr sz="1200" b="1">
                <a:solidFill>
                  <a:schemeClr val="dk1"/>
                </a:solidFill>
                <a:latin typeface="Microsoft JhengHei"/>
                <a:ea typeface="Microsoft JhengHei"/>
                <a:cs typeface="Microsoft JhengHei"/>
                <a:sym typeface="Microsoft JhengHei"/>
              </a:endParaRPr>
            </a:p>
          </p:txBody>
        </p:sp>
        <p:sp>
          <p:nvSpPr>
            <p:cNvPr id="387" name="Google Shape;387;p39"/>
            <p:cNvSpPr txBox="1"/>
            <p:nvPr/>
          </p:nvSpPr>
          <p:spPr>
            <a:xfrm>
              <a:off x="7075229" y="4924853"/>
              <a:ext cx="883597" cy="33855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sz="1200" b="1">
                  <a:solidFill>
                    <a:schemeClr val="dk1"/>
                  </a:solidFill>
                  <a:latin typeface="Microsoft JhengHei"/>
                  <a:ea typeface="Microsoft JhengHei"/>
                  <a:cs typeface="Microsoft JhengHei"/>
                  <a:sym typeface="Microsoft JhengHei"/>
                </a:rPr>
                <a:t>伏隔核</a:t>
              </a:r>
              <a:endParaRPr sz="1200" b="1">
                <a:solidFill>
                  <a:schemeClr val="dk1"/>
                </a:solidFill>
                <a:latin typeface="Microsoft JhengHei"/>
                <a:ea typeface="Microsoft JhengHei"/>
                <a:cs typeface="Microsoft JhengHei"/>
                <a:sym typeface="Microsoft JhengHei"/>
              </a:endParaRPr>
            </a:p>
          </p:txBody>
        </p:sp>
        <p:sp>
          <p:nvSpPr>
            <p:cNvPr id="388" name="Google Shape;388;p39"/>
            <p:cNvSpPr txBox="1"/>
            <p:nvPr/>
          </p:nvSpPr>
          <p:spPr>
            <a:xfrm>
              <a:off x="7756131" y="5199160"/>
              <a:ext cx="1954924" cy="33855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sz="1200" b="1">
                  <a:solidFill>
                    <a:schemeClr val="dk1"/>
                  </a:solidFill>
                  <a:latin typeface="Microsoft JhengHei"/>
                  <a:ea typeface="Microsoft JhengHei"/>
                  <a:cs typeface="Microsoft JhengHei"/>
                  <a:sym typeface="Microsoft JhengHei"/>
                </a:rPr>
                <a:t>中腦腹側被蓋區</a:t>
              </a:r>
              <a:endParaRPr sz="1200" b="1">
                <a:solidFill>
                  <a:schemeClr val="dk1"/>
                </a:solidFill>
                <a:latin typeface="Microsoft JhengHei"/>
                <a:ea typeface="Microsoft JhengHei"/>
                <a:cs typeface="Microsoft JhengHei"/>
                <a:sym typeface="Microsoft JhengHei"/>
              </a:endParaRPr>
            </a:p>
          </p:txBody>
        </p:sp>
      </p:grpSp>
      <p:grpSp>
        <p:nvGrpSpPr>
          <p:cNvPr id="389" name="Google Shape;389;p39"/>
          <p:cNvGrpSpPr/>
          <p:nvPr/>
        </p:nvGrpSpPr>
        <p:grpSpPr>
          <a:xfrm>
            <a:off x="2203715" y="1840910"/>
            <a:ext cx="3446350" cy="1615615"/>
            <a:chOff x="-16713" y="2225"/>
            <a:chExt cx="4595133" cy="2154153"/>
          </a:xfrm>
        </p:grpSpPr>
        <p:sp>
          <p:nvSpPr>
            <p:cNvPr id="390" name="Google Shape;390;p39"/>
            <p:cNvSpPr/>
            <p:nvPr/>
          </p:nvSpPr>
          <p:spPr>
            <a:xfrm>
              <a:off x="0" y="1623507"/>
              <a:ext cx="4578420" cy="532871"/>
            </a:xfrm>
            <a:prstGeom prst="rect">
              <a:avLst/>
            </a:prstGeom>
            <a:gradFill>
              <a:gsLst>
                <a:gs pos="0">
                  <a:srgbClr val="FFDC9B"/>
                </a:gs>
                <a:gs pos="50000">
                  <a:srgbClr val="FFD68D"/>
                </a:gs>
                <a:gs pos="100000">
                  <a:srgbClr val="FFD478"/>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1" name="Google Shape;391;p39"/>
            <p:cNvSpPr txBox="1"/>
            <p:nvPr/>
          </p:nvSpPr>
          <p:spPr>
            <a:xfrm>
              <a:off x="0" y="1623507"/>
              <a:ext cx="4578420" cy="532871"/>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2060"/>
                </a:buClr>
                <a:buSzPts val="1800"/>
                <a:buFont typeface="Microsoft JhengHei"/>
                <a:buNone/>
              </a:pPr>
              <a:r>
                <a:rPr lang="zh-TW" sz="1800" b="1" dirty="0">
                  <a:solidFill>
                    <a:srgbClr val="002060"/>
                  </a:solidFill>
                  <a:latin typeface="Microsoft JhengHei"/>
                  <a:ea typeface="Microsoft JhengHei"/>
                  <a:cs typeface="Microsoft JhengHei"/>
                  <a:sym typeface="Microsoft JhengHei"/>
                </a:rPr>
                <a:t>被刺激的區域就會產生耐受性</a:t>
              </a:r>
              <a:endParaRPr sz="1800" b="1" dirty="0">
                <a:solidFill>
                  <a:srgbClr val="002060"/>
                </a:solidFill>
                <a:latin typeface="Microsoft JhengHei"/>
                <a:ea typeface="Microsoft JhengHei"/>
                <a:cs typeface="Microsoft JhengHei"/>
                <a:sym typeface="Microsoft JhengHei"/>
              </a:endParaRPr>
            </a:p>
          </p:txBody>
        </p:sp>
        <p:sp>
          <p:nvSpPr>
            <p:cNvPr id="392" name="Google Shape;392;p39"/>
            <p:cNvSpPr/>
            <p:nvPr/>
          </p:nvSpPr>
          <p:spPr>
            <a:xfrm rot="10800000">
              <a:off x="0" y="811944"/>
              <a:ext cx="4578420" cy="819556"/>
            </a:xfrm>
            <a:prstGeom prst="upArrowCallout">
              <a:avLst>
                <a:gd name="adj1" fmla="val 25000"/>
                <a:gd name="adj2" fmla="val 25000"/>
                <a:gd name="adj3" fmla="val 25000"/>
                <a:gd name="adj4" fmla="val 64977"/>
              </a:avLst>
            </a:prstGeom>
            <a:gradFill>
              <a:gsLst>
                <a:gs pos="0">
                  <a:srgbClr val="A1F4A6"/>
                </a:gs>
                <a:gs pos="50000">
                  <a:srgbClr val="92F198"/>
                </a:gs>
                <a:gs pos="100000">
                  <a:srgbClr val="7EF386"/>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3" name="Google Shape;393;p39"/>
            <p:cNvSpPr txBox="1"/>
            <p:nvPr/>
          </p:nvSpPr>
          <p:spPr>
            <a:xfrm>
              <a:off x="-16713" y="822057"/>
              <a:ext cx="4578420" cy="532523"/>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2060"/>
                </a:buClr>
                <a:buSzPts val="1800"/>
                <a:buFont typeface="Microsoft JhengHei"/>
                <a:buNone/>
              </a:pPr>
              <a:r>
                <a:rPr lang="zh-TW" sz="1800" b="1" dirty="0">
                  <a:solidFill>
                    <a:srgbClr val="002060"/>
                  </a:solidFill>
                  <a:latin typeface="Microsoft JhengHei"/>
                  <a:ea typeface="Microsoft JhengHei"/>
                  <a:cs typeface="Microsoft JhengHei"/>
                  <a:sym typeface="Microsoft JhengHei"/>
                </a:rPr>
                <a:t>弱化獎賞系統功能</a:t>
              </a:r>
              <a:endParaRPr sz="1800" b="1" dirty="0">
                <a:solidFill>
                  <a:srgbClr val="002060"/>
                </a:solidFill>
                <a:latin typeface="Microsoft JhengHei"/>
                <a:ea typeface="Microsoft JhengHei"/>
                <a:cs typeface="Microsoft JhengHei"/>
                <a:sym typeface="Microsoft JhengHei"/>
              </a:endParaRPr>
            </a:p>
          </p:txBody>
        </p:sp>
        <p:sp>
          <p:nvSpPr>
            <p:cNvPr id="394" name="Google Shape;394;p39"/>
            <p:cNvSpPr/>
            <p:nvPr/>
          </p:nvSpPr>
          <p:spPr>
            <a:xfrm rot="10800000">
              <a:off x="0" y="2225"/>
              <a:ext cx="4578420" cy="819556"/>
            </a:xfrm>
            <a:prstGeom prst="upArrowCallout">
              <a:avLst>
                <a:gd name="adj1" fmla="val 25000"/>
                <a:gd name="adj2" fmla="val 25000"/>
                <a:gd name="adj3" fmla="val 25000"/>
                <a:gd name="adj4" fmla="val 64977"/>
              </a:avLst>
            </a:prstGeom>
            <a:gradFill>
              <a:gsLst>
                <a:gs pos="0">
                  <a:srgbClr val="AFC9E9"/>
                </a:gs>
                <a:gs pos="50000">
                  <a:srgbClr val="A0BFE4"/>
                </a:gs>
                <a:gs pos="100000">
                  <a:srgbClr val="8FB7E4"/>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5" name="Google Shape;395;p39"/>
            <p:cNvSpPr txBox="1"/>
            <p:nvPr/>
          </p:nvSpPr>
          <p:spPr>
            <a:xfrm>
              <a:off x="0" y="2225"/>
              <a:ext cx="4578420" cy="532523"/>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2060"/>
                </a:buClr>
                <a:buSzPts val="1800"/>
                <a:buFont typeface="Microsoft JhengHei"/>
                <a:buNone/>
              </a:pPr>
              <a:r>
                <a:rPr lang="zh-TW" sz="1800" b="1" dirty="0">
                  <a:solidFill>
                    <a:srgbClr val="002060"/>
                  </a:solidFill>
                  <a:latin typeface="Microsoft JhengHei"/>
                  <a:ea typeface="Microsoft JhengHei"/>
                  <a:cs typeface="Microsoft JhengHei"/>
                  <a:sym typeface="Microsoft JhengHei"/>
                </a:rPr>
                <a:t>重覆上</a:t>
              </a:r>
              <a:r>
                <a:rPr lang="zh-TW" altLang="en-US" sz="1800" b="1" dirty="0">
                  <a:solidFill>
                    <a:srgbClr val="002060"/>
                  </a:solidFill>
                  <a:latin typeface="Microsoft JhengHei"/>
                  <a:ea typeface="Microsoft JhengHei"/>
                  <a:sym typeface="Microsoft JhengHei"/>
                </a:rPr>
                <a:t>網</a:t>
              </a:r>
              <a:r>
                <a:rPr lang="zh-TW" altLang="en-US" sz="1800" b="1" dirty="0">
                  <a:solidFill>
                    <a:srgbClr val="002060"/>
                  </a:solidFill>
                  <a:latin typeface="Microsoft JhengHei"/>
                  <a:ea typeface="Microsoft JhengHei"/>
                </a:rPr>
                <a:t>／</a:t>
              </a:r>
              <a:r>
                <a:rPr lang="zh-TW" altLang="en-US" sz="1800" b="1" dirty="0">
                  <a:solidFill>
                    <a:srgbClr val="002060"/>
                  </a:solidFill>
                  <a:latin typeface="Microsoft JhengHei"/>
                  <a:ea typeface="Microsoft JhengHei"/>
                  <a:sym typeface="Microsoft JhengHei"/>
                </a:rPr>
                <a:t>打</a:t>
              </a:r>
              <a:r>
                <a:rPr lang="zh-TW" sz="1800" b="1" dirty="0">
                  <a:solidFill>
                    <a:srgbClr val="002060"/>
                  </a:solidFill>
                  <a:latin typeface="Microsoft JhengHei"/>
                  <a:ea typeface="Microsoft JhengHei"/>
                  <a:cs typeface="Microsoft JhengHei"/>
                  <a:sym typeface="Microsoft JhengHei"/>
                </a:rPr>
                <a:t>機</a:t>
              </a:r>
              <a:endParaRPr sz="1800" b="1" dirty="0">
                <a:solidFill>
                  <a:srgbClr val="002060"/>
                </a:solidFill>
                <a:latin typeface="Microsoft JhengHei"/>
                <a:ea typeface="Microsoft JhengHei"/>
                <a:cs typeface="Microsoft JhengHei"/>
                <a:sym typeface="Microsoft JhengHei"/>
              </a:endParaRPr>
            </a:p>
          </p:txBody>
        </p:sp>
      </p:grpSp>
      <p:grpSp>
        <p:nvGrpSpPr>
          <p:cNvPr id="396" name="Google Shape;396;p39"/>
          <p:cNvGrpSpPr/>
          <p:nvPr/>
        </p:nvGrpSpPr>
        <p:grpSpPr>
          <a:xfrm>
            <a:off x="752850" y="3727322"/>
            <a:ext cx="1779212" cy="1254967"/>
            <a:chOff x="0" y="867"/>
            <a:chExt cx="2372283" cy="1673289"/>
          </a:xfrm>
        </p:grpSpPr>
        <p:sp>
          <p:nvSpPr>
            <p:cNvPr id="397" name="Google Shape;397;p39"/>
            <p:cNvSpPr/>
            <p:nvPr/>
          </p:nvSpPr>
          <p:spPr>
            <a:xfrm>
              <a:off x="0" y="1010898"/>
              <a:ext cx="2372283" cy="663258"/>
            </a:xfrm>
            <a:prstGeom prst="rect">
              <a:avLst/>
            </a:prstGeom>
            <a:gradFill>
              <a:gsLst>
                <a:gs pos="0">
                  <a:srgbClr val="A6B6DE">
                    <a:alpha val="89803"/>
                  </a:srgbClr>
                </a:gs>
                <a:gs pos="50000">
                  <a:srgbClr val="97AAD8">
                    <a:alpha val="89803"/>
                  </a:srgbClr>
                </a:gs>
                <a:gs pos="100000">
                  <a:srgbClr val="859CD6">
                    <a:alpha val="89803"/>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8" name="Google Shape;398;p39"/>
            <p:cNvSpPr txBox="1"/>
            <p:nvPr/>
          </p:nvSpPr>
          <p:spPr>
            <a:xfrm>
              <a:off x="0" y="1010898"/>
              <a:ext cx="2372283" cy="663258"/>
            </a:xfrm>
            <a:prstGeom prst="rect">
              <a:avLst/>
            </a:prstGeom>
            <a:noFill/>
            <a:ln>
              <a:noFill/>
            </a:ln>
          </p:spPr>
          <p:txBody>
            <a:bodyPr spcFirstLastPara="1" wrap="square" lIns="101350" tIns="101350" rIns="101350" bIns="101350" anchor="ctr" anchorCtr="0">
              <a:noAutofit/>
            </a:bodyPr>
            <a:lstStyle/>
            <a:p>
              <a:pPr marL="0" marR="0" lvl="0" indent="0" algn="ctr" rtl="0">
                <a:lnSpc>
                  <a:spcPct val="90000"/>
                </a:lnSpc>
                <a:spcBef>
                  <a:spcPts val="0"/>
                </a:spcBef>
                <a:spcAft>
                  <a:spcPts val="0"/>
                </a:spcAft>
                <a:buClr>
                  <a:srgbClr val="002060"/>
                </a:buClr>
                <a:buSzPts val="1400"/>
                <a:buFont typeface="Microsoft JhengHei"/>
                <a:buNone/>
              </a:pPr>
              <a:r>
                <a:rPr lang="zh-TW" sz="1400" b="1">
                  <a:solidFill>
                    <a:srgbClr val="002060"/>
                  </a:solidFill>
                  <a:latin typeface="Microsoft JhengHei"/>
                  <a:ea typeface="Microsoft JhengHei"/>
                  <a:cs typeface="Microsoft JhengHei"/>
                  <a:sym typeface="Microsoft JhengHei"/>
                </a:rPr>
                <a:t>產生較少興奮感</a:t>
              </a:r>
              <a:endParaRPr sz="1400" b="1">
                <a:solidFill>
                  <a:srgbClr val="002060"/>
                </a:solidFill>
                <a:latin typeface="Microsoft JhengHei"/>
                <a:ea typeface="Microsoft JhengHei"/>
                <a:cs typeface="Microsoft JhengHei"/>
                <a:sym typeface="Microsoft JhengHei"/>
              </a:endParaRPr>
            </a:p>
          </p:txBody>
        </p:sp>
        <p:sp>
          <p:nvSpPr>
            <p:cNvPr id="399" name="Google Shape;399;p39"/>
            <p:cNvSpPr/>
            <p:nvPr/>
          </p:nvSpPr>
          <p:spPr>
            <a:xfrm rot="10800000">
              <a:off x="0" y="867"/>
              <a:ext cx="2372283" cy="1020091"/>
            </a:xfrm>
            <a:prstGeom prst="upArrowCallout">
              <a:avLst>
                <a:gd name="adj1" fmla="val 25000"/>
                <a:gd name="adj2" fmla="val 25000"/>
                <a:gd name="adj3" fmla="val 25000"/>
                <a:gd name="adj4" fmla="val 64977"/>
              </a:avLst>
            </a:prstGeom>
            <a:gradFill>
              <a:gsLst>
                <a:gs pos="0">
                  <a:srgbClr val="A6B6DE">
                    <a:alpha val="49803"/>
                  </a:srgbClr>
                </a:gs>
                <a:gs pos="50000">
                  <a:srgbClr val="97AAD8">
                    <a:alpha val="49803"/>
                  </a:srgbClr>
                </a:gs>
                <a:gs pos="100000">
                  <a:srgbClr val="859CD6">
                    <a:alpha val="49803"/>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0" name="Google Shape;400;p39"/>
            <p:cNvSpPr txBox="1"/>
            <p:nvPr/>
          </p:nvSpPr>
          <p:spPr>
            <a:xfrm>
              <a:off x="0" y="867"/>
              <a:ext cx="2372283" cy="662825"/>
            </a:xfrm>
            <a:prstGeom prst="rect">
              <a:avLst/>
            </a:prstGeom>
            <a:noFill/>
            <a:ln>
              <a:noFill/>
            </a:ln>
          </p:spPr>
          <p:txBody>
            <a:bodyPr spcFirstLastPara="1" wrap="square" lIns="101350" tIns="101350" rIns="101350" bIns="101350" anchor="ctr" anchorCtr="0">
              <a:noAutofit/>
            </a:bodyPr>
            <a:lstStyle/>
            <a:p>
              <a:pPr marL="0" marR="0" lvl="0" indent="0" algn="ctr" rtl="0">
                <a:lnSpc>
                  <a:spcPct val="90000"/>
                </a:lnSpc>
                <a:spcBef>
                  <a:spcPts val="0"/>
                </a:spcBef>
                <a:spcAft>
                  <a:spcPts val="0"/>
                </a:spcAft>
                <a:buClr>
                  <a:srgbClr val="002060"/>
                </a:buClr>
                <a:buSzPts val="1400"/>
                <a:buFont typeface="Microsoft JhengHei"/>
                <a:buNone/>
              </a:pPr>
              <a:r>
                <a:rPr lang="zh-TW" sz="1400" b="1">
                  <a:solidFill>
                    <a:srgbClr val="002060"/>
                  </a:solidFill>
                  <a:latin typeface="Microsoft JhengHei"/>
                  <a:ea typeface="Microsoft JhengHei"/>
                  <a:cs typeface="Microsoft JhengHei"/>
                  <a:sym typeface="Microsoft JhengHei"/>
                </a:rPr>
                <a:t>同樣的刺激下</a:t>
              </a:r>
              <a:endParaRPr sz="1400" b="1">
                <a:solidFill>
                  <a:srgbClr val="002060"/>
                </a:solidFill>
                <a:latin typeface="Microsoft JhengHei"/>
                <a:ea typeface="Microsoft JhengHei"/>
                <a:cs typeface="Microsoft JhengHei"/>
                <a:sym typeface="Microsoft JhengHei"/>
              </a:endParaRPr>
            </a:p>
          </p:txBody>
        </p:sp>
      </p:grpSp>
      <p:grpSp>
        <p:nvGrpSpPr>
          <p:cNvPr id="401" name="Google Shape;401;p39"/>
          <p:cNvGrpSpPr/>
          <p:nvPr/>
        </p:nvGrpSpPr>
        <p:grpSpPr>
          <a:xfrm>
            <a:off x="2676631" y="3746105"/>
            <a:ext cx="2513054" cy="1236191"/>
            <a:chOff x="0" y="743"/>
            <a:chExt cx="3350739" cy="1648255"/>
          </a:xfrm>
        </p:grpSpPr>
        <p:sp>
          <p:nvSpPr>
            <p:cNvPr id="402" name="Google Shape;402;p39"/>
            <p:cNvSpPr/>
            <p:nvPr/>
          </p:nvSpPr>
          <p:spPr>
            <a:xfrm>
              <a:off x="0" y="995707"/>
              <a:ext cx="3350739" cy="653291"/>
            </a:xfrm>
            <a:prstGeom prst="rect">
              <a:avLst/>
            </a:prstGeom>
            <a:gradFill>
              <a:gsLst>
                <a:gs pos="0">
                  <a:srgbClr val="A6B6DE">
                    <a:alpha val="89803"/>
                  </a:srgbClr>
                </a:gs>
                <a:gs pos="50000">
                  <a:srgbClr val="97AAD8">
                    <a:alpha val="89803"/>
                  </a:srgbClr>
                </a:gs>
                <a:gs pos="100000">
                  <a:srgbClr val="859CD6">
                    <a:alpha val="89803"/>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3" name="Google Shape;403;p39"/>
            <p:cNvSpPr txBox="1"/>
            <p:nvPr/>
          </p:nvSpPr>
          <p:spPr>
            <a:xfrm>
              <a:off x="0" y="995707"/>
              <a:ext cx="3350739" cy="653291"/>
            </a:xfrm>
            <a:prstGeom prst="rect">
              <a:avLst/>
            </a:prstGeom>
            <a:noFill/>
            <a:ln>
              <a:noFill/>
            </a:ln>
          </p:spPr>
          <p:txBody>
            <a:bodyPr spcFirstLastPara="1" wrap="square" lIns="101350" tIns="101350" rIns="101350" bIns="101350" anchor="ctr" anchorCtr="0">
              <a:noAutofit/>
            </a:bodyPr>
            <a:lstStyle/>
            <a:p>
              <a:pPr marL="0" marR="0" lvl="0" indent="0" algn="ctr" rtl="0">
                <a:lnSpc>
                  <a:spcPct val="90000"/>
                </a:lnSpc>
                <a:spcBef>
                  <a:spcPts val="0"/>
                </a:spcBef>
                <a:spcAft>
                  <a:spcPts val="0"/>
                </a:spcAft>
                <a:buClr>
                  <a:srgbClr val="002060"/>
                </a:buClr>
                <a:buSzPts val="1400"/>
                <a:buFont typeface="Microsoft JhengHei"/>
                <a:buNone/>
              </a:pPr>
              <a:r>
                <a:rPr lang="zh-TW" sz="1400" b="1">
                  <a:solidFill>
                    <a:srgbClr val="002060"/>
                  </a:solidFill>
                  <a:latin typeface="Microsoft JhengHei"/>
                  <a:ea typeface="Microsoft JhengHei"/>
                  <a:cs typeface="Microsoft JhengHei"/>
                  <a:sym typeface="Microsoft JhengHei"/>
                </a:rPr>
                <a:t>才能得到與之前相約的興奮</a:t>
              </a:r>
              <a:endParaRPr sz="1400" b="1">
                <a:solidFill>
                  <a:srgbClr val="002060"/>
                </a:solidFill>
                <a:latin typeface="Microsoft JhengHei"/>
                <a:ea typeface="Microsoft JhengHei"/>
                <a:cs typeface="Microsoft JhengHei"/>
                <a:sym typeface="Microsoft JhengHei"/>
              </a:endParaRPr>
            </a:p>
          </p:txBody>
        </p:sp>
        <p:sp>
          <p:nvSpPr>
            <p:cNvPr id="404" name="Google Shape;404;p39"/>
            <p:cNvSpPr/>
            <p:nvPr/>
          </p:nvSpPr>
          <p:spPr>
            <a:xfrm rot="10800000">
              <a:off x="0" y="743"/>
              <a:ext cx="3350739" cy="1004762"/>
            </a:xfrm>
            <a:prstGeom prst="upArrowCallout">
              <a:avLst>
                <a:gd name="adj1" fmla="val 25000"/>
                <a:gd name="adj2" fmla="val 25000"/>
                <a:gd name="adj3" fmla="val 25000"/>
                <a:gd name="adj4" fmla="val 64977"/>
              </a:avLst>
            </a:prstGeom>
            <a:gradFill>
              <a:gsLst>
                <a:gs pos="0">
                  <a:srgbClr val="A6B6DE">
                    <a:alpha val="49803"/>
                  </a:srgbClr>
                </a:gs>
                <a:gs pos="50000">
                  <a:srgbClr val="97AAD8">
                    <a:alpha val="49803"/>
                  </a:srgbClr>
                </a:gs>
                <a:gs pos="100000">
                  <a:srgbClr val="859CD6">
                    <a:alpha val="49803"/>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5" name="Google Shape;405;p39"/>
            <p:cNvSpPr txBox="1"/>
            <p:nvPr/>
          </p:nvSpPr>
          <p:spPr>
            <a:xfrm>
              <a:off x="0" y="743"/>
              <a:ext cx="3350739" cy="65286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2060"/>
                </a:buClr>
                <a:buSzPts val="1500"/>
                <a:buFont typeface="Microsoft JhengHei"/>
                <a:buNone/>
              </a:pPr>
              <a:r>
                <a:rPr lang="zh-TW" sz="1500" b="1">
                  <a:solidFill>
                    <a:srgbClr val="002060"/>
                  </a:solidFill>
                  <a:latin typeface="Microsoft JhengHei"/>
                  <a:ea typeface="Microsoft JhengHei"/>
                  <a:cs typeface="Microsoft JhengHei"/>
                  <a:sym typeface="Microsoft JhengHei"/>
                </a:rPr>
                <a:t>需要更大量的刺激</a:t>
              </a:r>
              <a:endParaRPr sz="1500" b="1">
                <a:solidFill>
                  <a:srgbClr val="002060"/>
                </a:solidFill>
                <a:latin typeface="Microsoft JhengHei"/>
                <a:ea typeface="Microsoft JhengHei"/>
                <a:cs typeface="Microsoft JhengHei"/>
                <a:sym typeface="Microsoft JhengHei"/>
              </a:endParaRPr>
            </a:p>
          </p:txBody>
        </p:sp>
      </p:grpSp>
      <p:grpSp>
        <p:nvGrpSpPr>
          <p:cNvPr id="406" name="Google Shape;406;p39"/>
          <p:cNvGrpSpPr/>
          <p:nvPr/>
        </p:nvGrpSpPr>
        <p:grpSpPr>
          <a:xfrm>
            <a:off x="5339216" y="3727897"/>
            <a:ext cx="1779212" cy="1272607"/>
            <a:chOff x="0" y="765"/>
            <a:chExt cx="2372283" cy="1696809"/>
          </a:xfrm>
        </p:grpSpPr>
        <p:sp>
          <p:nvSpPr>
            <p:cNvPr id="407" name="Google Shape;407;p39"/>
            <p:cNvSpPr/>
            <p:nvPr/>
          </p:nvSpPr>
          <p:spPr>
            <a:xfrm>
              <a:off x="0" y="1025038"/>
              <a:ext cx="2372283" cy="672536"/>
            </a:xfrm>
            <a:prstGeom prst="rect">
              <a:avLst/>
            </a:prstGeom>
            <a:gradFill>
              <a:gsLst>
                <a:gs pos="0">
                  <a:srgbClr val="A6B6DE">
                    <a:alpha val="89803"/>
                  </a:srgbClr>
                </a:gs>
                <a:gs pos="50000">
                  <a:srgbClr val="97AAD8">
                    <a:alpha val="89803"/>
                  </a:srgbClr>
                </a:gs>
                <a:gs pos="100000">
                  <a:srgbClr val="859CD6">
                    <a:alpha val="89803"/>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8" name="Google Shape;408;p39"/>
            <p:cNvSpPr txBox="1"/>
            <p:nvPr/>
          </p:nvSpPr>
          <p:spPr>
            <a:xfrm>
              <a:off x="0" y="1025038"/>
              <a:ext cx="2372283" cy="672536"/>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2060"/>
                </a:buClr>
                <a:buSzPts val="1500"/>
                <a:buFont typeface="Microsoft JhengHei"/>
                <a:buNone/>
              </a:pPr>
              <a:r>
                <a:rPr lang="zh-TW" sz="1500" b="1" dirty="0">
                  <a:solidFill>
                    <a:srgbClr val="002060"/>
                  </a:solidFill>
                  <a:latin typeface="Microsoft JhengHei"/>
                  <a:ea typeface="Microsoft JhengHei"/>
                  <a:cs typeface="Microsoft JhengHei"/>
                  <a:sym typeface="Microsoft JhengHei"/>
                </a:rPr>
                <a:t>自制力減弱</a:t>
              </a:r>
              <a:endParaRPr sz="1500" b="1" dirty="0">
                <a:solidFill>
                  <a:srgbClr val="002060"/>
                </a:solidFill>
                <a:latin typeface="Microsoft JhengHei"/>
                <a:ea typeface="Microsoft JhengHei"/>
                <a:cs typeface="Microsoft JhengHei"/>
                <a:sym typeface="Microsoft JhengHei"/>
              </a:endParaRPr>
            </a:p>
          </p:txBody>
        </p:sp>
        <p:sp>
          <p:nvSpPr>
            <p:cNvPr id="409" name="Google Shape;409;p39"/>
            <p:cNvSpPr/>
            <p:nvPr/>
          </p:nvSpPr>
          <p:spPr>
            <a:xfrm rot="10800000">
              <a:off x="0" y="765"/>
              <a:ext cx="2372283" cy="1034360"/>
            </a:xfrm>
            <a:prstGeom prst="upArrowCallout">
              <a:avLst>
                <a:gd name="adj1" fmla="val 25000"/>
                <a:gd name="adj2" fmla="val 25000"/>
                <a:gd name="adj3" fmla="val 25000"/>
                <a:gd name="adj4" fmla="val 64977"/>
              </a:avLst>
            </a:prstGeom>
            <a:gradFill>
              <a:gsLst>
                <a:gs pos="0">
                  <a:srgbClr val="A6B6DE">
                    <a:alpha val="49803"/>
                  </a:srgbClr>
                </a:gs>
                <a:gs pos="50000">
                  <a:srgbClr val="97AAD8">
                    <a:alpha val="49803"/>
                  </a:srgbClr>
                </a:gs>
                <a:gs pos="100000">
                  <a:srgbClr val="859CD6">
                    <a:alpha val="49803"/>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0" name="Google Shape;410;p39"/>
            <p:cNvSpPr txBox="1"/>
            <p:nvPr/>
          </p:nvSpPr>
          <p:spPr>
            <a:xfrm>
              <a:off x="0" y="765"/>
              <a:ext cx="2372283" cy="672096"/>
            </a:xfrm>
            <a:prstGeom prst="rect">
              <a:avLst/>
            </a:prstGeom>
            <a:noFill/>
            <a:ln>
              <a:noFill/>
            </a:ln>
          </p:spPr>
          <p:txBody>
            <a:bodyPr spcFirstLastPara="1" wrap="square" lIns="101350" tIns="101350" rIns="101350" bIns="101350" anchor="ctr" anchorCtr="0">
              <a:noAutofit/>
            </a:bodyPr>
            <a:lstStyle/>
            <a:p>
              <a:pPr marL="0" marR="0" lvl="0" indent="0" algn="ctr" rtl="0">
                <a:lnSpc>
                  <a:spcPct val="90000"/>
                </a:lnSpc>
                <a:spcBef>
                  <a:spcPts val="0"/>
                </a:spcBef>
                <a:spcAft>
                  <a:spcPts val="0"/>
                </a:spcAft>
                <a:buClr>
                  <a:srgbClr val="002060"/>
                </a:buClr>
                <a:buSzPts val="1400"/>
                <a:buFont typeface="Microsoft JhengHei"/>
                <a:buNone/>
              </a:pPr>
              <a:r>
                <a:rPr lang="zh-TW" sz="1400" b="1" dirty="0">
                  <a:solidFill>
                    <a:srgbClr val="002060"/>
                  </a:solidFill>
                  <a:latin typeface="Microsoft JhengHei"/>
                  <a:ea typeface="Microsoft JhengHei"/>
                  <a:cs typeface="Microsoft JhengHei"/>
                  <a:sym typeface="Microsoft JhengHei"/>
                </a:rPr>
                <a:t>前額葉功能弱化</a:t>
              </a:r>
              <a:endParaRPr sz="1400" b="1" dirty="0">
                <a:solidFill>
                  <a:srgbClr val="002060"/>
                </a:solidFill>
                <a:latin typeface="Microsoft JhengHei"/>
                <a:ea typeface="Microsoft JhengHei"/>
                <a:cs typeface="Microsoft JhengHei"/>
                <a:sym typeface="Microsoft JhengHei"/>
              </a:endParaRPr>
            </a:p>
          </p:txBody>
        </p:sp>
      </p:grpSp>
      <p:sp>
        <p:nvSpPr>
          <p:cNvPr id="411" name="Google Shape;411;p39"/>
          <p:cNvSpPr/>
          <p:nvPr/>
        </p:nvSpPr>
        <p:spPr>
          <a:xfrm rot="4912068">
            <a:off x="2275817" y="2945344"/>
            <a:ext cx="311727" cy="1306787"/>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2" name="Google Shape;412;p39"/>
          <p:cNvSpPr/>
          <p:nvPr/>
        </p:nvSpPr>
        <p:spPr>
          <a:xfrm rot="-4691741">
            <a:off x="5464010" y="2956143"/>
            <a:ext cx="311727" cy="1378972"/>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3" name="Google Shape;413;p39"/>
          <p:cNvSpPr/>
          <p:nvPr/>
        </p:nvSpPr>
        <p:spPr>
          <a:xfrm>
            <a:off x="3812692" y="3456811"/>
            <a:ext cx="240932" cy="325065"/>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4" name="Google Shape;414;p39"/>
          <p:cNvSpPr/>
          <p:nvPr/>
        </p:nvSpPr>
        <p:spPr>
          <a:xfrm>
            <a:off x="2805428" y="1103027"/>
            <a:ext cx="2124473" cy="513931"/>
          </a:xfrm>
          <a:prstGeom prst="rect">
            <a:avLst/>
          </a:prstGeom>
          <a:solidFill>
            <a:srgbClr val="C00000"/>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2400"/>
              <a:buFont typeface="Microsoft JhengHei"/>
              <a:buNone/>
            </a:pPr>
            <a:r>
              <a:rPr lang="zh-TW" sz="2400" b="1">
                <a:solidFill>
                  <a:schemeClr val="lt1"/>
                </a:solidFill>
                <a:latin typeface="Microsoft JhengHei"/>
                <a:ea typeface="Microsoft JhengHei"/>
                <a:cs typeface="Microsoft JhengHei"/>
                <a:sym typeface="Microsoft JhengHei"/>
              </a:rPr>
              <a:t>弱化獎賞系統</a:t>
            </a:r>
            <a:endParaRPr sz="1100"/>
          </a:p>
        </p:txBody>
      </p:sp>
      <p:sp>
        <p:nvSpPr>
          <p:cNvPr id="415" name="Google Shape;415;p39"/>
          <p:cNvSpPr/>
          <p:nvPr/>
        </p:nvSpPr>
        <p:spPr>
          <a:xfrm>
            <a:off x="7195750" y="555225"/>
            <a:ext cx="1812900" cy="633900"/>
          </a:xfrm>
          <a:prstGeom prst="rect">
            <a:avLst/>
          </a:prstGeom>
          <a:solidFill>
            <a:srgbClr val="C5F1FA"/>
          </a:solidFill>
          <a:ln w="12700" cap="flat" cmpd="sng">
            <a:solidFill>
              <a:srgbClr val="004A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None/>
            </a:pPr>
            <a:r>
              <a:rPr lang="zh-TW" sz="900" b="1" dirty="0">
                <a:solidFill>
                  <a:srgbClr val="004AAD"/>
                </a:solidFill>
                <a:latin typeface="Microsoft JhengHei"/>
                <a:ea typeface="Microsoft JhengHei"/>
                <a:cs typeface="Microsoft JhengHei"/>
                <a:sym typeface="Microsoft JhengHei"/>
              </a:rPr>
              <a:t>圖片取自：http://sites.bu.edu/bryantlab/files/2015/04/dopamine-pathways.jpg</a:t>
            </a:r>
            <a:endParaRPr sz="900" dirty="0">
              <a:solidFill>
                <a:srgbClr val="004AAD"/>
              </a:solidFill>
            </a:endParaRPr>
          </a:p>
        </p:txBody>
      </p:sp>
      <p:sp>
        <p:nvSpPr>
          <p:cNvPr id="416" name="Google Shape;416;p3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0"/>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422" name="Google Shape;422;p40"/>
          <p:cNvSpPr/>
          <p:nvPr/>
        </p:nvSpPr>
        <p:spPr>
          <a:xfrm>
            <a:off x="956172" y="611770"/>
            <a:ext cx="7284314"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2600" b="1" dirty="0">
                <a:solidFill>
                  <a:schemeClr val="lt1"/>
                </a:solidFill>
                <a:latin typeface="Microsoft JhengHei"/>
                <a:ea typeface="Microsoft JhengHei"/>
                <a:cs typeface="Microsoft JhengHei"/>
                <a:sym typeface="Microsoft JhengHei"/>
              </a:rPr>
              <a:t>上網成癮的原</a:t>
            </a:r>
            <a:r>
              <a:rPr lang="zh-TW" altLang="en-US" sz="2600" b="1" dirty="0">
                <a:solidFill>
                  <a:schemeClr val="lt1"/>
                </a:solidFill>
                <a:latin typeface="Microsoft JhengHei"/>
                <a:ea typeface="Microsoft JhengHei"/>
                <a:sym typeface="Microsoft JhengHei"/>
              </a:rPr>
              <a:t>因</a:t>
            </a:r>
            <a:r>
              <a:rPr lang="en-US" altLang="zh-TW" sz="2600" b="1" dirty="0">
                <a:solidFill>
                  <a:schemeClr val="lt1"/>
                </a:solidFill>
                <a:latin typeface="Microsoft JhengHei"/>
                <a:ea typeface="Microsoft JhengHei"/>
                <a:sym typeface="Microsoft JhengHei"/>
              </a:rPr>
              <a:t>︰</a:t>
            </a:r>
            <a:r>
              <a:rPr lang="zh-TW" altLang="en-US" sz="2600" b="1" dirty="0">
                <a:solidFill>
                  <a:schemeClr val="lt1"/>
                </a:solidFill>
                <a:latin typeface="Microsoft JhengHei"/>
                <a:ea typeface="Microsoft JhengHei"/>
                <a:sym typeface="Microsoft JhengHei"/>
              </a:rPr>
              <a:t>（</a:t>
            </a:r>
            <a:r>
              <a:rPr lang="en-US" altLang="zh-TW" sz="2600" b="1" dirty="0">
                <a:solidFill>
                  <a:schemeClr val="lt1"/>
                </a:solidFill>
                <a:latin typeface="Microsoft JhengHei"/>
                <a:ea typeface="Microsoft JhengHei"/>
                <a:sym typeface="Microsoft JhengHei"/>
              </a:rPr>
              <a:t>3</a:t>
            </a:r>
            <a:r>
              <a:rPr lang="zh-TW" altLang="en-US" sz="2600" b="1" dirty="0">
                <a:solidFill>
                  <a:schemeClr val="lt1"/>
                </a:solidFill>
                <a:latin typeface="Microsoft JhengHei"/>
                <a:ea typeface="Microsoft JhengHei"/>
                <a:sym typeface="Microsoft JhengHei"/>
              </a:rPr>
              <a:t> ）環境、心</a:t>
            </a:r>
            <a:r>
              <a:rPr lang="zh-TW" sz="2600" b="1" dirty="0">
                <a:solidFill>
                  <a:schemeClr val="lt1"/>
                </a:solidFill>
                <a:latin typeface="Microsoft JhengHei"/>
                <a:ea typeface="Microsoft JhengHei"/>
                <a:cs typeface="Microsoft JhengHei"/>
                <a:sym typeface="Microsoft JhengHei"/>
              </a:rPr>
              <a:t>理及社交因素</a:t>
            </a:r>
            <a:endParaRPr sz="2600" b="1" dirty="0">
              <a:solidFill>
                <a:schemeClr val="lt1"/>
              </a:solidFill>
              <a:latin typeface="Microsoft JhengHei"/>
              <a:ea typeface="Microsoft JhengHei"/>
              <a:cs typeface="Microsoft JhengHei"/>
              <a:sym typeface="Microsoft JhengHei"/>
            </a:endParaRPr>
          </a:p>
        </p:txBody>
      </p:sp>
      <p:sp>
        <p:nvSpPr>
          <p:cNvPr id="423" name="Google Shape;423;p40"/>
          <p:cNvSpPr txBox="1">
            <a:spLocks noGrp="1"/>
          </p:cNvSpPr>
          <p:nvPr>
            <p:ph type="body" idx="1"/>
          </p:nvPr>
        </p:nvSpPr>
        <p:spPr>
          <a:xfrm>
            <a:off x="1124350" y="1369225"/>
            <a:ext cx="5615400" cy="3263400"/>
          </a:xfrm>
          <a:prstGeom prst="rect">
            <a:avLst/>
          </a:prstGeom>
          <a:noFill/>
          <a:ln>
            <a:noFill/>
          </a:ln>
        </p:spPr>
        <p:txBody>
          <a:bodyPr spcFirstLastPara="1" wrap="square" lIns="68575" tIns="34275" rIns="68575" bIns="34275" anchor="t" anchorCtr="0">
            <a:normAutofit fontScale="25000" lnSpcReduction="20000"/>
          </a:bodyPr>
          <a:lstStyle/>
          <a:p>
            <a:pPr marL="457200" lvl="0" indent="-330200" algn="l" rtl="0">
              <a:lnSpc>
                <a:spcPct val="115000"/>
              </a:lnSpc>
              <a:spcBef>
                <a:spcPts val="0"/>
              </a:spcBef>
              <a:spcAft>
                <a:spcPts val="0"/>
              </a:spcAft>
              <a:buClr>
                <a:schemeClr val="accent1"/>
              </a:buClr>
              <a:buSzPct val="88888"/>
              <a:buFont typeface="Microsoft JhengHei"/>
              <a:buAutoNum type="arabicPeriod"/>
            </a:pPr>
            <a:r>
              <a:rPr lang="zh-TW" sz="7200" b="1" dirty="0">
                <a:solidFill>
                  <a:schemeClr val="accent1"/>
                </a:solidFill>
                <a:latin typeface="Microsoft JhengHei"/>
                <a:ea typeface="Microsoft JhengHei"/>
                <a:cs typeface="Microsoft JhengHei"/>
                <a:sym typeface="Microsoft JhengHei"/>
              </a:rPr>
              <a:t>生活無聊</a:t>
            </a:r>
            <a:br>
              <a:rPr lang="zh-TW" sz="6400" b="1" dirty="0">
                <a:latin typeface="Microsoft JhengHei"/>
                <a:ea typeface="Microsoft JhengHei"/>
                <a:cs typeface="Microsoft JhengHei"/>
                <a:sym typeface="Microsoft JhengHei"/>
              </a:rPr>
            </a:br>
            <a:r>
              <a:rPr lang="zh-TW" sz="6400" b="1" dirty="0">
                <a:latin typeface="Microsoft JhengHei"/>
                <a:ea typeface="Microsoft JhengHei"/>
                <a:cs typeface="Microsoft JhengHei"/>
                <a:sym typeface="Microsoft JhengHei"/>
              </a:rPr>
              <a:t>- 缺乏其他興趣及個人目標</a:t>
            </a:r>
            <a:endParaRPr sz="6400" b="1" dirty="0">
              <a:latin typeface="Microsoft JhengHei"/>
              <a:ea typeface="Microsoft JhengHei"/>
              <a:cs typeface="Microsoft JhengHei"/>
              <a:sym typeface="Microsoft JhengHei"/>
            </a:endParaRPr>
          </a:p>
          <a:p>
            <a:pPr marL="457200" lvl="0" indent="-330200" algn="l" rtl="0">
              <a:lnSpc>
                <a:spcPct val="115000"/>
              </a:lnSpc>
              <a:spcBef>
                <a:spcPts val="0"/>
              </a:spcBef>
              <a:spcAft>
                <a:spcPts val="0"/>
              </a:spcAft>
              <a:buClr>
                <a:schemeClr val="accent1"/>
              </a:buClr>
              <a:buSzPct val="88888"/>
              <a:buFont typeface="Microsoft JhengHei"/>
              <a:buAutoNum type="arabicPeriod"/>
            </a:pPr>
            <a:r>
              <a:rPr lang="zh-TW" sz="7200" b="1" dirty="0">
                <a:solidFill>
                  <a:schemeClr val="accent1"/>
                </a:solidFill>
                <a:latin typeface="Microsoft JhengHei"/>
                <a:ea typeface="Microsoft JhengHei"/>
                <a:cs typeface="Microsoft JhengHei"/>
                <a:sym typeface="Microsoft JhengHei"/>
              </a:rPr>
              <a:t>朋輩影響</a:t>
            </a:r>
            <a:br>
              <a:rPr lang="zh-TW" sz="6400" b="1" dirty="0">
                <a:latin typeface="Microsoft JhengHei"/>
                <a:ea typeface="Microsoft JhengHei"/>
                <a:cs typeface="Microsoft JhengHei"/>
                <a:sym typeface="Microsoft JhengHei"/>
              </a:rPr>
            </a:br>
            <a:r>
              <a:rPr lang="zh-TW" sz="6400" b="1" dirty="0">
                <a:latin typeface="Microsoft JhengHei"/>
                <a:ea typeface="Microsoft JhengHei"/>
                <a:cs typeface="Microsoft JhengHei"/>
                <a:sym typeface="Microsoft JhengHei"/>
              </a:rPr>
              <a:t>- 增加共同話題，渴望得到朋輩認同</a:t>
            </a:r>
            <a:br>
              <a:rPr lang="zh-TW" sz="6400" b="1" dirty="0">
                <a:latin typeface="Microsoft JhengHei"/>
                <a:ea typeface="Microsoft JhengHei"/>
                <a:cs typeface="Microsoft JhengHei"/>
                <a:sym typeface="Microsoft JhengHei"/>
              </a:rPr>
            </a:br>
            <a:r>
              <a:rPr lang="zh-TW" sz="6400" b="1" dirty="0">
                <a:latin typeface="Microsoft JhengHei"/>
                <a:ea typeface="Microsoft JhengHei"/>
                <a:cs typeface="Microsoft JhengHei"/>
                <a:sym typeface="Microsoft JhengHei"/>
              </a:rPr>
              <a:t>- 現實中缺乏朋友關愛</a:t>
            </a:r>
            <a:endParaRPr sz="6400" b="1" dirty="0">
              <a:latin typeface="Microsoft JhengHei"/>
              <a:ea typeface="Microsoft JhengHei"/>
              <a:cs typeface="Microsoft JhengHei"/>
              <a:sym typeface="Microsoft JhengHei"/>
            </a:endParaRPr>
          </a:p>
          <a:p>
            <a:pPr marL="457200" lvl="0" indent="-330200" algn="l" rtl="0">
              <a:lnSpc>
                <a:spcPct val="115000"/>
              </a:lnSpc>
              <a:spcBef>
                <a:spcPts val="0"/>
              </a:spcBef>
              <a:spcAft>
                <a:spcPts val="0"/>
              </a:spcAft>
              <a:buClr>
                <a:schemeClr val="accent1"/>
              </a:buClr>
              <a:buSzPct val="88888"/>
              <a:buFont typeface="Microsoft JhengHei"/>
              <a:buAutoNum type="arabicPeriod"/>
            </a:pPr>
            <a:r>
              <a:rPr lang="zh-TW" sz="7200" b="1" dirty="0">
                <a:solidFill>
                  <a:schemeClr val="accent1"/>
                </a:solidFill>
                <a:latin typeface="Microsoft JhengHei"/>
                <a:ea typeface="Microsoft JhengHei"/>
                <a:cs typeface="Microsoft JhengHei"/>
                <a:sym typeface="Microsoft JhengHei"/>
              </a:rPr>
              <a:t>家庭困擾</a:t>
            </a:r>
            <a:br>
              <a:rPr lang="zh-TW" sz="6400" b="1" dirty="0">
                <a:latin typeface="Microsoft JhengHei"/>
                <a:ea typeface="Microsoft JhengHei"/>
                <a:cs typeface="Microsoft JhengHei"/>
                <a:sym typeface="Microsoft JhengHei"/>
              </a:rPr>
            </a:br>
            <a:r>
              <a:rPr lang="zh-TW" sz="6400" b="1" dirty="0">
                <a:latin typeface="Microsoft JhengHei"/>
                <a:ea typeface="Microsoft JhengHei"/>
                <a:cs typeface="Microsoft JhengHei"/>
                <a:sym typeface="Microsoft JhengHei"/>
              </a:rPr>
              <a:t>- 家庭缺乏關愛、父母婚姻出現問題、親子關係疏離</a:t>
            </a:r>
            <a:br>
              <a:rPr lang="zh-TW" sz="6400" b="1" dirty="0">
                <a:latin typeface="Microsoft JhengHei"/>
                <a:ea typeface="Microsoft JhengHei"/>
                <a:cs typeface="Microsoft JhengHei"/>
                <a:sym typeface="Microsoft JhengHei"/>
              </a:rPr>
            </a:br>
            <a:r>
              <a:rPr lang="zh-TW" sz="6400" b="1" dirty="0">
                <a:latin typeface="Microsoft JhengHei"/>
                <a:ea typeface="Microsoft JhengHei"/>
                <a:cs typeface="Microsoft JhengHei"/>
                <a:sym typeface="Microsoft JhengHei"/>
              </a:rPr>
              <a:t>- 逃避家中不快，甚至在網上尋找關愛</a:t>
            </a:r>
            <a:endParaRPr sz="6400" b="1" dirty="0">
              <a:latin typeface="Microsoft JhengHei"/>
              <a:ea typeface="Microsoft JhengHei"/>
              <a:cs typeface="Microsoft JhengHei"/>
              <a:sym typeface="Microsoft JhengHei"/>
            </a:endParaRPr>
          </a:p>
          <a:p>
            <a:pPr marL="457200" lvl="0" indent="-330200" algn="l" rtl="0">
              <a:lnSpc>
                <a:spcPct val="115000"/>
              </a:lnSpc>
              <a:spcBef>
                <a:spcPts val="0"/>
              </a:spcBef>
              <a:spcAft>
                <a:spcPts val="0"/>
              </a:spcAft>
              <a:buClr>
                <a:schemeClr val="accent1"/>
              </a:buClr>
              <a:buSzPct val="88888"/>
              <a:buFont typeface="Microsoft JhengHei"/>
              <a:buAutoNum type="arabicPeriod"/>
            </a:pPr>
            <a:r>
              <a:rPr lang="zh-TW" sz="7200" b="1" dirty="0">
                <a:solidFill>
                  <a:schemeClr val="accent1"/>
                </a:solidFill>
                <a:latin typeface="Microsoft JhengHei"/>
                <a:ea typeface="Microsoft JhengHei"/>
                <a:cs typeface="Microsoft JhengHei"/>
                <a:sym typeface="Microsoft JhengHei"/>
              </a:rPr>
              <a:t>個人困擾</a:t>
            </a:r>
            <a:br>
              <a:rPr lang="zh-TW" sz="6400" b="1" dirty="0">
                <a:latin typeface="Microsoft JhengHei"/>
                <a:ea typeface="Microsoft JhengHei"/>
                <a:cs typeface="Microsoft JhengHei"/>
                <a:sym typeface="Microsoft JhengHei"/>
              </a:rPr>
            </a:br>
            <a:r>
              <a:rPr lang="zh-TW" sz="6400" b="1" dirty="0">
                <a:latin typeface="Microsoft JhengHei"/>
                <a:ea typeface="Microsoft JhengHei"/>
                <a:cs typeface="Microsoft JhengHei"/>
                <a:sym typeface="Microsoft JhengHei"/>
              </a:rPr>
              <a:t>- 逃避現實成長壓力</a:t>
            </a:r>
            <a:br>
              <a:rPr lang="zh-TW" sz="6400" b="1" dirty="0">
                <a:latin typeface="Microsoft JhengHei"/>
                <a:ea typeface="Microsoft JhengHei"/>
                <a:cs typeface="Microsoft JhengHei"/>
                <a:sym typeface="Microsoft JhengHei"/>
              </a:rPr>
            </a:br>
            <a:r>
              <a:rPr lang="zh-TW" sz="6400" b="1" dirty="0">
                <a:latin typeface="Microsoft JhengHei"/>
                <a:ea typeface="Microsoft JhengHei"/>
                <a:cs typeface="Microsoft JhengHei"/>
                <a:sym typeface="Microsoft JhengHei"/>
              </a:rPr>
              <a:t>- 透過晉級、完成任務及得到道具獲得成功感</a:t>
            </a:r>
            <a:endParaRPr sz="6400" b="1" dirty="0">
              <a:latin typeface="Microsoft JhengHei"/>
              <a:ea typeface="Microsoft JhengHei"/>
              <a:cs typeface="Microsoft JhengHei"/>
              <a:sym typeface="Microsoft JhengHei"/>
            </a:endParaRPr>
          </a:p>
          <a:p>
            <a:pPr marL="457200" lvl="0" indent="-330200" algn="l" rtl="0">
              <a:lnSpc>
                <a:spcPct val="115000"/>
              </a:lnSpc>
              <a:spcBef>
                <a:spcPts val="0"/>
              </a:spcBef>
              <a:spcAft>
                <a:spcPts val="0"/>
              </a:spcAft>
              <a:buClr>
                <a:schemeClr val="accent1"/>
              </a:buClr>
              <a:buSzPct val="88888"/>
              <a:buFont typeface="Microsoft JhengHei"/>
              <a:buAutoNum type="arabicPeriod"/>
            </a:pPr>
            <a:r>
              <a:rPr lang="zh-TW" sz="7200" b="1" dirty="0">
                <a:solidFill>
                  <a:schemeClr val="accent1"/>
                </a:solidFill>
                <a:latin typeface="Microsoft JhengHei"/>
                <a:ea typeface="Microsoft JhengHei"/>
                <a:cs typeface="Microsoft JhengHei"/>
                <a:sym typeface="Microsoft JhengHei"/>
              </a:rPr>
              <a:t>其他相關因素</a:t>
            </a:r>
            <a:br>
              <a:rPr lang="zh-TW" sz="6400" b="1" dirty="0">
                <a:latin typeface="Microsoft JhengHei"/>
                <a:ea typeface="Microsoft JhengHei"/>
                <a:cs typeface="Microsoft JhengHei"/>
                <a:sym typeface="Microsoft JhengHei"/>
              </a:rPr>
            </a:br>
            <a:r>
              <a:rPr lang="zh-TW" sz="6400" b="1" dirty="0">
                <a:latin typeface="Microsoft JhengHei"/>
                <a:ea typeface="Microsoft JhengHei"/>
                <a:cs typeface="Microsoft JhengHei"/>
                <a:sym typeface="Microsoft JhengHei"/>
              </a:rPr>
              <a:t>- 專注力</a:t>
            </a:r>
            <a:r>
              <a:rPr lang="zh-TW" altLang="en-US" sz="6400" b="1" dirty="0">
                <a:latin typeface="Microsoft JhengHei"/>
                <a:ea typeface="Microsoft JhengHei"/>
                <a:sym typeface="Microsoft JhengHei"/>
              </a:rPr>
              <a:t>不足／過度活</a:t>
            </a:r>
            <a:r>
              <a:rPr lang="zh-TW" sz="6400" b="1" dirty="0">
                <a:latin typeface="Microsoft JhengHei"/>
                <a:ea typeface="Microsoft JhengHei"/>
                <a:cs typeface="Microsoft JhengHei"/>
                <a:sym typeface="Microsoft JhengHei"/>
              </a:rPr>
              <a:t>躍症</a:t>
            </a:r>
            <a:br>
              <a:rPr lang="zh-TW" sz="6400" b="1" dirty="0">
                <a:latin typeface="Microsoft JhengHei"/>
                <a:ea typeface="Microsoft JhengHei"/>
                <a:cs typeface="Microsoft JhengHei"/>
                <a:sym typeface="Microsoft JhengHei"/>
              </a:rPr>
            </a:br>
            <a:r>
              <a:rPr lang="zh-TW" sz="6400" b="1" dirty="0">
                <a:latin typeface="Microsoft JhengHei"/>
                <a:ea typeface="Microsoft JhengHei"/>
                <a:cs typeface="Microsoft JhengHei"/>
                <a:sym typeface="Microsoft JhengHei"/>
              </a:rPr>
              <a:t>- 自閉症譜</a:t>
            </a:r>
            <a:r>
              <a:rPr lang="zh-TW" altLang="en-US" sz="6400" b="1" dirty="0">
                <a:latin typeface="Microsoft JhengHei"/>
                <a:ea typeface="Microsoft JhengHei"/>
                <a:sym typeface="Microsoft JhengHei"/>
              </a:rPr>
              <a:t>系</a:t>
            </a:r>
            <a:br>
              <a:rPr lang="zh-TW" altLang="en-US" sz="6400" b="1" dirty="0">
                <a:latin typeface="Microsoft JhengHei"/>
                <a:ea typeface="Microsoft JhengHei"/>
                <a:sym typeface="Microsoft JhengHei"/>
              </a:rPr>
            </a:br>
            <a:r>
              <a:rPr lang="en-US" altLang="zh-TW" sz="6400" b="1" dirty="0">
                <a:latin typeface="Microsoft JhengHei"/>
                <a:ea typeface="Microsoft JhengHei"/>
                <a:sym typeface="Microsoft JhengHei"/>
              </a:rPr>
              <a:t>- </a:t>
            </a:r>
            <a:r>
              <a:rPr lang="zh-TW" altLang="en-US" sz="6400" b="1" dirty="0">
                <a:latin typeface="Microsoft JhengHei"/>
                <a:ea typeface="Microsoft JhengHei"/>
                <a:sym typeface="Microsoft JhengHei"/>
              </a:rPr>
              <a:t>社交焦慮／抑鬱</a:t>
            </a:r>
            <a:endParaRPr sz="6400" b="1" dirty="0">
              <a:latin typeface="Microsoft JhengHei"/>
              <a:ea typeface="Microsoft JhengHei"/>
              <a:sym typeface="Microsoft JhengHei"/>
            </a:endParaRPr>
          </a:p>
          <a:p>
            <a:pPr marL="177800" lvl="0" indent="-38100" algn="l" rtl="0">
              <a:lnSpc>
                <a:spcPct val="90000"/>
              </a:lnSpc>
              <a:spcBef>
                <a:spcPts val="0"/>
              </a:spcBef>
              <a:spcAft>
                <a:spcPts val="0"/>
              </a:spcAft>
              <a:buClr>
                <a:schemeClr val="dk1"/>
              </a:buClr>
              <a:buSzPct val="100000"/>
              <a:buNone/>
            </a:pPr>
            <a:endParaRPr dirty="0"/>
          </a:p>
        </p:txBody>
      </p:sp>
      <p:sp>
        <p:nvSpPr>
          <p:cNvPr id="424" name="Google Shape;424;p40"/>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1"/>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430" name="Google Shape;430;p41"/>
          <p:cNvSpPr/>
          <p:nvPr/>
        </p:nvSpPr>
        <p:spPr>
          <a:xfrm>
            <a:off x="2209420" y="178750"/>
            <a:ext cx="4037400" cy="5478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dirty="0">
                <a:solidFill>
                  <a:schemeClr val="lt1"/>
                </a:solidFill>
                <a:latin typeface="Microsoft JhengHei"/>
                <a:ea typeface="Microsoft JhengHei"/>
                <a:cs typeface="Microsoft JhengHei"/>
                <a:sym typeface="Microsoft JhengHei"/>
              </a:rPr>
              <a:t>上網成癮的形成</a:t>
            </a:r>
            <a:endParaRPr sz="3300" b="1" dirty="0">
              <a:solidFill>
                <a:schemeClr val="lt1"/>
              </a:solidFill>
              <a:latin typeface="Microsoft JhengHei"/>
              <a:ea typeface="Microsoft JhengHei"/>
              <a:cs typeface="Microsoft JhengHei"/>
              <a:sym typeface="Microsoft JhengHei"/>
            </a:endParaRPr>
          </a:p>
        </p:txBody>
      </p:sp>
      <p:sp>
        <p:nvSpPr>
          <p:cNvPr id="431" name="Google Shape;431;p41"/>
          <p:cNvSpPr/>
          <p:nvPr/>
        </p:nvSpPr>
        <p:spPr>
          <a:xfrm>
            <a:off x="666325" y="825325"/>
            <a:ext cx="2212500" cy="1197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zh-TW" sz="1700" b="1" u="sng" dirty="0">
                <a:solidFill>
                  <a:srgbClr val="004AAD"/>
                </a:solidFill>
                <a:latin typeface="Microsoft JhengHei"/>
                <a:ea typeface="Microsoft JhengHei"/>
                <a:cs typeface="Microsoft JhengHei"/>
                <a:sym typeface="Microsoft JhengHei"/>
              </a:rPr>
              <a:t>網絡特質：</a:t>
            </a:r>
            <a:endParaRPr sz="1700" b="1" u="sng" dirty="0">
              <a:solidFill>
                <a:srgbClr val="004AAD"/>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Font typeface="Arial"/>
              <a:buNone/>
            </a:pPr>
            <a:r>
              <a:rPr lang="zh-TW" sz="1500" b="1" dirty="0">
                <a:solidFill>
                  <a:schemeClr val="dk1"/>
                </a:solidFill>
                <a:latin typeface="Microsoft JhengHei"/>
                <a:ea typeface="Microsoft JhengHei"/>
                <a:cs typeface="Microsoft JhengHei"/>
                <a:sym typeface="Microsoft JhengHei"/>
              </a:rPr>
              <a:t>•資訊自由取用性</a:t>
            </a:r>
            <a:endParaRPr sz="1500" b="1" dirty="0">
              <a:solidFill>
                <a:schemeClr val="dk1"/>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Font typeface="Arial"/>
              <a:buNone/>
            </a:pPr>
            <a:r>
              <a:rPr lang="zh-TW" sz="1500" b="1" dirty="0">
                <a:solidFill>
                  <a:schemeClr val="dk1"/>
                </a:solidFill>
                <a:latin typeface="Microsoft JhengHei"/>
                <a:ea typeface="Microsoft JhengHei"/>
                <a:cs typeface="Microsoft JhengHei"/>
                <a:sym typeface="Microsoft JhengHei"/>
              </a:rPr>
              <a:t>•自我控制的溝通環境</a:t>
            </a:r>
            <a:endParaRPr sz="1500" b="1" dirty="0">
              <a:solidFill>
                <a:schemeClr val="dk1"/>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None/>
            </a:pPr>
            <a:r>
              <a:rPr lang="zh-TW" sz="1500" b="1" dirty="0">
                <a:solidFill>
                  <a:schemeClr val="dk1"/>
                </a:solidFill>
                <a:latin typeface="Microsoft JhengHei"/>
                <a:ea typeface="Microsoft JhengHei"/>
                <a:cs typeface="Microsoft JhengHei"/>
                <a:sym typeface="Microsoft JhengHei"/>
              </a:rPr>
              <a:t>•刺激感</a:t>
            </a:r>
            <a:endParaRPr sz="1500" b="1" dirty="0">
              <a:latin typeface="Microsoft JhengHei"/>
              <a:ea typeface="Microsoft JhengHei"/>
              <a:cs typeface="Microsoft JhengHei"/>
              <a:sym typeface="Microsoft JhengHei"/>
            </a:endParaRPr>
          </a:p>
        </p:txBody>
      </p:sp>
      <p:sp>
        <p:nvSpPr>
          <p:cNvPr id="432" name="Google Shape;432;p41"/>
          <p:cNvSpPr/>
          <p:nvPr/>
        </p:nvSpPr>
        <p:spPr>
          <a:xfrm>
            <a:off x="370400" y="2122000"/>
            <a:ext cx="1930500" cy="747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zh-TW" sz="1700" b="1" u="sng" dirty="0">
                <a:solidFill>
                  <a:srgbClr val="004AAD"/>
                </a:solidFill>
                <a:latin typeface="Microsoft JhengHei"/>
                <a:ea typeface="Microsoft JhengHei"/>
                <a:cs typeface="Microsoft JhengHei"/>
                <a:sym typeface="Microsoft JhengHei"/>
              </a:rPr>
              <a:t>神經生理因素：</a:t>
            </a:r>
            <a:endParaRPr sz="1700" b="1" u="sng" dirty="0">
              <a:solidFill>
                <a:srgbClr val="004AAD"/>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None/>
            </a:pPr>
            <a:r>
              <a:rPr lang="zh-TW" sz="1500" b="1" dirty="0">
                <a:solidFill>
                  <a:schemeClr val="dk1"/>
                </a:solidFill>
                <a:latin typeface="Microsoft JhengHei"/>
                <a:ea typeface="Microsoft JhengHei"/>
                <a:cs typeface="Microsoft JhengHei"/>
                <a:sym typeface="Microsoft JhengHei"/>
              </a:rPr>
              <a:t>•產生多巴胺</a:t>
            </a:r>
            <a:endParaRPr sz="1500" b="1" dirty="0">
              <a:latin typeface="Microsoft JhengHei"/>
              <a:ea typeface="Microsoft JhengHei"/>
              <a:cs typeface="Microsoft JhengHei"/>
              <a:sym typeface="Microsoft JhengHei"/>
            </a:endParaRPr>
          </a:p>
        </p:txBody>
      </p:sp>
      <p:sp>
        <p:nvSpPr>
          <p:cNvPr id="433" name="Google Shape;433;p41"/>
          <p:cNvSpPr txBox="1"/>
          <p:nvPr/>
        </p:nvSpPr>
        <p:spPr>
          <a:xfrm>
            <a:off x="4636200" y="938050"/>
            <a:ext cx="3000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b="1">
              <a:solidFill>
                <a:schemeClr val="dk1"/>
              </a:solidFill>
              <a:latin typeface="Microsoft JhengHei"/>
              <a:ea typeface="Microsoft JhengHei"/>
              <a:cs typeface="Microsoft JhengHei"/>
              <a:sym typeface="Microsoft JhengHei"/>
            </a:endParaRPr>
          </a:p>
        </p:txBody>
      </p:sp>
      <p:sp>
        <p:nvSpPr>
          <p:cNvPr id="434" name="Google Shape;434;p41"/>
          <p:cNvSpPr/>
          <p:nvPr/>
        </p:nvSpPr>
        <p:spPr>
          <a:xfrm>
            <a:off x="321175" y="3108700"/>
            <a:ext cx="2902800" cy="1887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zh-TW" sz="1800" b="1" u="sng" dirty="0">
                <a:solidFill>
                  <a:srgbClr val="004AAD"/>
                </a:solidFill>
                <a:latin typeface="Microsoft JhengHei"/>
                <a:ea typeface="Microsoft JhengHei"/>
                <a:cs typeface="Microsoft JhengHei"/>
                <a:sym typeface="Microsoft JhengHei"/>
              </a:rPr>
              <a:t>心理因素：</a:t>
            </a:r>
            <a:endParaRPr sz="1800" b="1" u="sng" dirty="0">
              <a:solidFill>
                <a:srgbClr val="004AAD"/>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Font typeface="Arial"/>
              <a:buNone/>
            </a:pPr>
            <a:r>
              <a:rPr lang="zh-TW" sz="1500" b="1" dirty="0">
                <a:solidFill>
                  <a:schemeClr val="dk1"/>
                </a:solidFill>
                <a:latin typeface="Microsoft JhengHei"/>
                <a:ea typeface="Microsoft JhengHei"/>
                <a:cs typeface="Microsoft JhengHei"/>
                <a:sym typeface="Microsoft JhengHei"/>
              </a:rPr>
              <a:t>•缺乏其他興趣及個人目標</a:t>
            </a:r>
            <a:endParaRPr sz="1500" b="1" dirty="0">
              <a:solidFill>
                <a:schemeClr val="dk1"/>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Font typeface="Arial"/>
              <a:buNone/>
            </a:pPr>
            <a:r>
              <a:rPr lang="zh-TW" sz="1500" b="1" dirty="0">
                <a:solidFill>
                  <a:schemeClr val="dk1"/>
                </a:solidFill>
                <a:latin typeface="Microsoft JhengHei"/>
                <a:ea typeface="Microsoft JhengHei"/>
                <a:cs typeface="Microsoft JhengHei"/>
                <a:sym typeface="Microsoft JhengHei"/>
              </a:rPr>
              <a:t>•渴望得到朋輩認同</a:t>
            </a:r>
            <a:endParaRPr sz="1500" b="1" dirty="0">
              <a:solidFill>
                <a:schemeClr val="dk1"/>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Font typeface="Arial"/>
              <a:buNone/>
            </a:pPr>
            <a:r>
              <a:rPr lang="zh-TW" sz="1500" b="1" dirty="0">
                <a:solidFill>
                  <a:schemeClr val="dk1"/>
                </a:solidFill>
                <a:latin typeface="Microsoft JhengHei"/>
                <a:ea typeface="Microsoft JhengHei"/>
                <a:cs typeface="Microsoft JhengHei"/>
                <a:sym typeface="Microsoft JhengHei"/>
              </a:rPr>
              <a:t>•缺乏家庭關愛</a:t>
            </a:r>
            <a:endParaRPr sz="1500" b="1" dirty="0">
              <a:solidFill>
                <a:schemeClr val="dk1"/>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Font typeface="Arial"/>
              <a:buNone/>
            </a:pPr>
            <a:r>
              <a:rPr lang="zh-TW" sz="1500" b="1" dirty="0">
                <a:solidFill>
                  <a:schemeClr val="dk1"/>
                </a:solidFill>
                <a:latin typeface="Microsoft JhengHei"/>
                <a:ea typeface="Microsoft JhengHei"/>
                <a:cs typeface="Microsoft JhengHei"/>
                <a:sym typeface="Microsoft JhengHei"/>
              </a:rPr>
              <a:t>•逃避現實成長壓力</a:t>
            </a:r>
            <a:endParaRPr sz="1500" b="1" dirty="0">
              <a:solidFill>
                <a:schemeClr val="dk1"/>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Font typeface="Arial"/>
              <a:buNone/>
            </a:pPr>
            <a:r>
              <a:rPr lang="zh-TW" sz="1500" b="1" dirty="0">
                <a:solidFill>
                  <a:schemeClr val="dk1"/>
                </a:solidFill>
                <a:latin typeface="Microsoft JhengHei"/>
                <a:ea typeface="Microsoft JhengHei"/>
                <a:cs typeface="Microsoft JhengHei"/>
                <a:sym typeface="Microsoft JhengHei"/>
              </a:rPr>
              <a:t>•尋求獨立自主</a:t>
            </a:r>
            <a:endParaRPr sz="1500" b="1" dirty="0">
              <a:solidFill>
                <a:schemeClr val="dk1"/>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Font typeface="Arial"/>
              <a:buNone/>
            </a:pPr>
            <a:r>
              <a:rPr lang="zh-TW" sz="1500" b="1" dirty="0">
                <a:solidFill>
                  <a:schemeClr val="dk1"/>
                </a:solidFill>
                <a:latin typeface="Microsoft JhengHei"/>
                <a:ea typeface="Microsoft JhengHei"/>
                <a:cs typeface="Microsoft JhengHei"/>
                <a:sym typeface="Microsoft JhengHei"/>
              </a:rPr>
              <a:t>•追求成功感</a:t>
            </a:r>
            <a:endParaRPr sz="1500" dirty="0">
              <a:latin typeface="Calibri"/>
              <a:ea typeface="Calibri"/>
              <a:cs typeface="Calibri"/>
              <a:sym typeface="Calibri"/>
            </a:endParaRPr>
          </a:p>
        </p:txBody>
      </p:sp>
      <p:sp>
        <p:nvSpPr>
          <p:cNvPr id="435" name="Google Shape;435;p41"/>
          <p:cNvSpPr/>
          <p:nvPr/>
        </p:nvSpPr>
        <p:spPr>
          <a:xfrm>
            <a:off x="3400150" y="3984475"/>
            <a:ext cx="2395500" cy="10836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zh-TW" sz="1700" b="1" u="sng" dirty="0">
                <a:solidFill>
                  <a:srgbClr val="004AAD"/>
                </a:solidFill>
                <a:latin typeface="Microsoft JhengHei"/>
                <a:ea typeface="Microsoft JhengHei"/>
                <a:cs typeface="Microsoft JhengHei"/>
                <a:sym typeface="Microsoft JhengHei"/>
              </a:rPr>
              <a:t>社會文化環境：</a:t>
            </a:r>
            <a:endParaRPr sz="1700" b="1" u="sng" dirty="0">
              <a:solidFill>
                <a:srgbClr val="004AAD"/>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Font typeface="Arial"/>
              <a:buNone/>
            </a:pPr>
            <a:r>
              <a:rPr lang="zh-TW" sz="1500" b="1" dirty="0">
                <a:solidFill>
                  <a:schemeClr val="dk1"/>
                </a:solidFill>
                <a:latin typeface="Microsoft JhengHei"/>
                <a:ea typeface="Microsoft JhengHei"/>
                <a:cs typeface="Microsoft JhengHei"/>
                <a:sym typeface="Microsoft JhengHei"/>
              </a:rPr>
              <a:t>•朋</a:t>
            </a:r>
            <a:r>
              <a:rPr lang="zh-TW" altLang="en-US" sz="1500" b="1" dirty="0">
                <a:solidFill>
                  <a:schemeClr val="dk1"/>
                </a:solidFill>
                <a:latin typeface="Microsoft JhengHei"/>
                <a:ea typeface="Microsoft JhengHei"/>
                <a:sym typeface="Microsoft JhengHei"/>
              </a:rPr>
              <a:t>輩</a:t>
            </a:r>
            <a:r>
              <a:rPr lang="zh-TW" altLang="en-US" sz="1500" b="1" dirty="0">
                <a:solidFill>
                  <a:schemeClr val="dk1"/>
                </a:solidFill>
                <a:latin typeface="Microsoft JhengHei"/>
                <a:ea typeface="Microsoft JhengHei"/>
              </a:rPr>
              <a:t>影響</a:t>
            </a:r>
            <a:r>
              <a:rPr lang="zh-TW" altLang="en-US" sz="1500" b="1" dirty="0">
                <a:solidFill>
                  <a:schemeClr val="dk1"/>
                </a:solidFill>
                <a:latin typeface="Microsoft JhengHei"/>
                <a:ea typeface="Microsoft JhengHei"/>
                <a:sym typeface="Microsoft JhengHei"/>
              </a:rPr>
              <a:t>／缺乏朋友</a:t>
            </a:r>
            <a:endParaRPr sz="1500" b="1" dirty="0">
              <a:solidFill>
                <a:schemeClr val="dk1"/>
              </a:solidFill>
              <a:latin typeface="Microsoft JhengHei"/>
              <a:ea typeface="Microsoft JhengHei"/>
              <a:sym typeface="Microsoft JhengHei"/>
            </a:endParaRPr>
          </a:p>
          <a:p>
            <a:pPr marL="0" lvl="0" indent="0" algn="l" rtl="0">
              <a:lnSpc>
                <a:spcPct val="115000"/>
              </a:lnSpc>
              <a:spcBef>
                <a:spcPts val="0"/>
              </a:spcBef>
              <a:spcAft>
                <a:spcPts val="0"/>
              </a:spcAft>
              <a:buClr>
                <a:schemeClr val="dk1"/>
              </a:buClr>
              <a:buSzPts val="1100"/>
              <a:buFont typeface="Arial"/>
              <a:buNone/>
            </a:pPr>
            <a:r>
              <a:rPr lang="en-US" altLang="zh-TW" sz="1500" b="1" dirty="0">
                <a:solidFill>
                  <a:schemeClr val="dk1"/>
                </a:solidFill>
                <a:latin typeface="Microsoft JhengHei"/>
                <a:ea typeface="Microsoft JhengHei"/>
                <a:sym typeface="Microsoft JhengHei"/>
              </a:rPr>
              <a:t>•</a:t>
            </a:r>
            <a:r>
              <a:rPr lang="zh-TW" altLang="en-US" sz="1500" b="1" dirty="0">
                <a:solidFill>
                  <a:schemeClr val="dk1"/>
                </a:solidFill>
                <a:latin typeface="Microsoft JhengHei"/>
                <a:ea typeface="Microsoft JhengHei"/>
                <a:sym typeface="Microsoft JhengHei"/>
              </a:rPr>
              <a:t>親子關係疏離／監管問</a:t>
            </a:r>
            <a:r>
              <a:rPr lang="zh-TW" sz="1500" b="1" dirty="0">
                <a:solidFill>
                  <a:schemeClr val="dk1"/>
                </a:solidFill>
                <a:latin typeface="Microsoft JhengHei"/>
                <a:ea typeface="Microsoft JhengHei"/>
                <a:cs typeface="Microsoft JhengHei"/>
                <a:sym typeface="Microsoft JhengHei"/>
              </a:rPr>
              <a:t>題</a:t>
            </a:r>
            <a:endParaRPr sz="1500" dirty="0">
              <a:latin typeface="Calibri"/>
              <a:ea typeface="Calibri"/>
              <a:cs typeface="Calibri"/>
              <a:sym typeface="Calibri"/>
            </a:endParaRPr>
          </a:p>
        </p:txBody>
      </p:sp>
      <p:sp>
        <p:nvSpPr>
          <p:cNvPr id="436" name="Google Shape;436;p41"/>
          <p:cNvSpPr/>
          <p:nvPr/>
        </p:nvSpPr>
        <p:spPr>
          <a:xfrm>
            <a:off x="5922600" y="3856625"/>
            <a:ext cx="2592750" cy="10836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zh-TW" sz="1700" b="1" u="sng" dirty="0">
                <a:solidFill>
                  <a:srgbClr val="004AAD"/>
                </a:solidFill>
                <a:latin typeface="Microsoft JhengHei"/>
                <a:ea typeface="Microsoft JhengHei"/>
                <a:cs typeface="Microsoft JhengHei"/>
                <a:sym typeface="Microsoft JhengHei"/>
              </a:rPr>
              <a:t>其他相關因素：</a:t>
            </a:r>
            <a:endParaRPr sz="1700" b="1" u="sng" dirty="0">
              <a:solidFill>
                <a:srgbClr val="004AAD"/>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None/>
            </a:pPr>
            <a:r>
              <a:rPr lang="zh-TW" sz="1500" b="1" dirty="0">
                <a:solidFill>
                  <a:schemeClr val="dk1"/>
                </a:solidFill>
                <a:latin typeface="Microsoft JhengHei"/>
                <a:ea typeface="Microsoft JhengHei"/>
                <a:cs typeface="Microsoft JhengHei"/>
                <a:sym typeface="Microsoft JhengHei"/>
              </a:rPr>
              <a:t>專注力</a:t>
            </a:r>
            <a:r>
              <a:rPr lang="zh-TW" altLang="en-US" sz="1500" b="1" dirty="0">
                <a:solidFill>
                  <a:schemeClr val="dk1"/>
                </a:solidFill>
                <a:latin typeface="Microsoft JhengHei"/>
                <a:ea typeface="Microsoft JhengHei"/>
                <a:sym typeface="Microsoft JhengHei"/>
              </a:rPr>
              <a:t>不足／過度活躍症</a:t>
            </a:r>
            <a:endParaRPr sz="1500" b="1" dirty="0">
              <a:solidFill>
                <a:schemeClr val="dk1"/>
              </a:solidFill>
              <a:latin typeface="Microsoft JhengHei"/>
              <a:ea typeface="Microsoft JhengHei"/>
              <a:sym typeface="Microsoft JhengHei"/>
            </a:endParaRPr>
          </a:p>
          <a:p>
            <a:pPr marL="0" lvl="0" indent="0" algn="l" rtl="0">
              <a:lnSpc>
                <a:spcPct val="115000"/>
              </a:lnSpc>
              <a:spcBef>
                <a:spcPts val="0"/>
              </a:spcBef>
              <a:spcAft>
                <a:spcPts val="0"/>
              </a:spcAft>
              <a:buNone/>
            </a:pPr>
            <a:r>
              <a:rPr lang="zh-TW" altLang="en-US" sz="1500" b="1" dirty="0">
                <a:solidFill>
                  <a:schemeClr val="dk1"/>
                </a:solidFill>
                <a:latin typeface="Microsoft JhengHei"/>
                <a:ea typeface="Microsoft JhengHei"/>
                <a:sym typeface="Microsoft JhengHei"/>
              </a:rPr>
              <a:t>自閉症譜系</a:t>
            </a:r>
            <a:endParaRPr sz="1500" b="1" dirty="0">
              <a:solidFill>
                <a:schemeClr val="dk1"/>
              </a:solidFill>
              <a:latin typeface="Microsoft JhengHei"/>
              <a:ea typeface="Microsoft JhengHei"/>
              <a:sym typeface="Microsoft JhengHei"/>
            </a:endParaRPr>
          </a:p>
          <a:p>
            <a:pPr marL="0" lvl="0" indent="0" algn="l" rtl="0">
              <a:lnSpc>
                <a:spcPct val="115000"/>
              </a:lnSpc>
              <a:spcBef>
                <a:spcPts val="0"/>
              </a:spcBef>
              <a:spcAft>
                <a:spcPts val="0"/>
              </a:spcAft>
              <a:buNone/>
            </a:pPr>
            <a:r>
              <a:rPr lang="zh-TW" altLang="en-US" sz="1500" b="1" dirty="0">
                <a:solidFill>
                  <a:schemeClr val="dk1"/>
                </a:solidFill>
                <a:latin typeface="Microsoft JhengHei"/>
                <a:ea typeface="Microsoft JhengHei"/>
                <a:sym typeface="Microsoft JhengHei"/>
              </a:rPr>
              <a:t>社交焦慮／抑鬱</a:t>
            </a:r>
            <a:endParaRPr sz="1500" b="1" dirty="0">
              <a:solidFill>
                <a:schemeClr val="dk1"/>
              </a:solidFill>
              <a:latin typeface="Microsoft JhengHei"/>
              <a:ea typeface="Microsoft JhengHei"/>
              <a:sym typeface="Microsoft JhengHei"/>
            </a:endParaRPr>
          </a:p>
        </p:txBody>
      </p:sp>
      <p:grpSp>
        <p:nvGrpSpPr>
          <p:cNvPr id="437" name="Google Shape;437;p41"/>
          <p:cNvGrpSpPr/>
          <p:nvPr/>
        </p:nvGrpSpPr>
        <p:grpSpPr>
          <a:xfrm>
            <a:off x="3709904" y="1906307"/>
            <a:ext cx="4868310" cy="1306895"/>
            <a:chOff x="3400150" y="1782450"/>
            <a:chExt cx="5216792" cy="1400445"/>
          </a:xfrm>
        </p:grpSpPr>
        <p:sp>
          <p:nvSpPr>
            <p:cNvPr id="438" name="Google Shape;438;p41"/>
            <p:cNvSpPr/>
            <p:nvPr/>
          </p:nvSpPr>
          <p:spPr>
            <a:xfrm>
              <a:off x="3400150" y="1782450"/>
              <a:ext cx="2099700" cy="1014600"/>
            </a:xfrm>
            <a:prstGeom prst="ellipse">
              <a:avLst/>
            </a:prstGeom>
            <a:solidFill>
              <a:srgbClr val="CC0066"/>
            </a:solidFill>
            <a:ln w="8900" cap="flat" cmpd="sng">
              <a:solidFill>
                <a:schemeClr val="dk2"/>
              </a:solidFill>
              <a:prstDash val="solid"/>
              <a:round/>
              <a:headEnd type="none" w="sm" len="sm"/>
              <a:tailEnd type="none" w="sm" len="sm"/>
            </a:ln>
          </p:spPr>
          <p:txBody>
            <a:bodyPr spcFirstLastPara="1" wrap="square" lIns="85325" tIns="85325" rIns="85325" bIns="85325" anchor="ctr" anchorCtr="0">
              <a:noAutofit/>
            </a:bodyPr>
            <a:lstStyle/>
            <a:p>
              <a:pPr marL="0" lvl="0" indent="0" algn="ctr" rtl="0">
                <a:spcBef>
                  <a:spcPts val="0"/>
                </a:spcBef>
                <a:spcAft>
                  <a:spcPts val="0"/>
                </a:spcAft>
                <a:buClr>
                  <a:schemeClr val="dk1"/>
                </a:buClr>
                <a:buFont typeface="Arial"/>
                <a:buNone/>
              </a:pPr>
              <a:r>
                <a:rPr lang="zh-TW" sz="1866" b="1">
                  <a:solidFill>
                    <a:schemeClr val="lt1"/>
                  </a:solidFill>
                  <a:latin typeface="Microsoft JhengHei"/>
                  <a:ea typeface="Microsoft JhengHei"/>
                  <a:cs typeface="Microsoft JhengHei"/>
                  <a:sym typeface="Microsoft JhengHei"/>
                </a:rPr>
                <a:t>↑上網行為</a:t>
              </a:r>
              <a:endParaRPr sz="1866" b="1">
                <a:latin typeface="Microsoft JhengHei"/>
                <a:ea typeface="Microsoft JhengHei"/>
                <a:cs typeface="Microsoft JhengHei"/>
                <a:sym typeface="Microsoft JhengHei"/>
              </a:endParaRPr>
            </a:p>
          </p:txBody>
        </p:sp>
        <p:sp>
          <p:nvSpPr>
            <p:cNvPr id="439" name="Google Shape;439;p41"/>
            <p:cNvSpPr/>
            <p:nvPr/>
          </p:nvSpPr>
          <p:spPr>
            <a:xfrm>
              <a:off x="5591153" y="1899195"/>
              <a:ext cx="1705201" cy="1283700"/>
            </a:xfrm>
            <a:prstGeom prst="rightArrow">
              <a:avLst>
                <a:gd name="adj1" fmla="val 50000"/>
                <a:gd name="adj2" fmla="val 50000"/>
              </a:avLst>
            </a:prstGeom>
            <a:solidFill>
              <a:schemeClr val="lt2"/>
            </a:solidFill>
            <a:ln w="8900" cap="flat" cmpd="sng">
              <a:solidFill>
                <a:schemeClr val="dk2"/>
              </a:solidFill>
              <a:prstDash val="solid"/>
              <a:round/>
              <a:headEnd type="none" w="sm" len="sm"/>
              <a:tailEnd type="none" w="sm" len="sm"/>
            </a:ln>
          </p:spPr>
          <p:txBody>
            <a:bodyPr spcFirstLastPara="1" wrap="square" lIns="85325" tIns="85325" rIns="85325" bIns="85325" anchor="ctr" anchorCtr="0">
              <a:noAutofit/>
            </a:bodyPr>
            <a:lstStyle/>
            <a:p>
              <a:pPr marL="0" lvl="0" indent="0" algn="ctr" rtl="0">
                <a:spcBef>
                  <a:spcPts val="0"/>
                </a:spcBef>
                <a:spcAft>
                  <a:spcPts val="0"/>
                </a:spcAft>
                <a:buNone/>
              </a:pPr>
              <a:r>
                <a:rPr lang="zh-TW" sz="1586" b="1" dirty="0">
                  <a:latin typeface="Microsoft JhengHei"/>
                  <a:ea typeface="Microsoft JhengHei"/>
                  <a:cs typeface="Microsoft JhengHei"/>
                  <a:sym typeface="Microsoft JhengHei"/>
                </a:rPr>
                <a:t>沒有理會，</a:t>
              </a:r>
              <a:br>
                <a:rPr lang="zh-TW" sz="1586" b="1" dirty="0">
                  <a:latin typeface="Microsoft JhengHei"/>
                  <a:ea typeface="Microsoft JhengHei"/>
                  <a:cs typeface="Microsoft JhengHei"/>
                  <a:sym typeface="Microsoft JhengHei"/>
                </a:rPr>
              </a:br>
              <a:r>
                <a:rPr lang="zh-TW" sz="1586" b="1" dirty="0">
                  <a:latin typeface="Microsoft JhengHei"/>
                  <a:ea typeface="Microsoft JhengHei"/>
                  <a:cs typeface="Microsoft JhengHei"/>
                  <a:sym typeface="Microsoft JhengHei"/>
                </a:rPr>
                <a:t>持續惡化</a:t>
              </a:r>
              <a:endParaRPr sz="1586" b="1" dirty="0">
                <a:latin typeface="Microsoft JhengHei"/>
                <a:ea typeface="Microsoft JhengHei"/>
                <a:cs typeface="Microsoft JhengHei"/>
                <a:sym typeface="Microsoft JhengHei"/>
              </a:endParaRPr>
            </a:p>
          </p:txBody>
        </p:sp>
        <p:sp>
          <p:nvSpPr>
            <p:cNvPr id="440" name="Google Shape;440;p41"/>
            <p:cNvSpPr/>
            <p:nvPr/>
          </p:nvSpPr>
          <p:spPr>
            <a:xfrm>
              <a:off x="7447242" y="1939118"/>
              <a:ext cx="1169700" cy="1197900"/>
            </a:xfrm>
            <a:prstGeom prst="ellipse">
              <a:avLst/>
            </a:prstGeom>
            <a:solidFill>
              <a:srgbClr val="FF9900"/>
            </a:solidFill>
            <a:ln w="8900" cap="flat" cmpd="sng">
              <a:solidFill>
                <a:schemeClr val="dk2"/>
              </a:solidFill>
              <a:prstDash val="solid"/>
              <a:round/>
              <a:headEnd type="none" w="sm" len="sm"/>
              <a:tailEnd type="none" w="sm" len="sm"/>
            </a:ln>
          </p:spPr>
          <p:txBody>
            <a:bodyPr spcFirstLastPara="1" wrap="square" lIns="85325" tIns="85325" rIns="85325" bIns="85325" anchor="ctr" anchorCtr="0">
              <a:noAutofit/>
            </a:bodyPr>
            <a:lstStyle/>
            <a:p>
              <a:pPr marL="0" lvl="0" indent="0" algn="ctr" rtl="0">
                <a:lnSpc>
                  <a:spcPct val="115000"/>
                </a:lnSpc>
                <a:spcBef>
                  <a:spcPts val="0"/>
                </a:spcBef>
                <a:spcAft>
                  <a:spcPts val="0"/>
                </a:spcAft>
                <a:buNone/>
              </a:pPr>
              <a:r>
                <a:rPr lang="zh-TW" sz="1866" b="1">
                  <a:solidFill>
                    <a:srgbClr val="FFFFFF"/>
                  </a:solidFill>
                  <a:latin typeface="Microsoft JhengHei"/>
                  <a:ea typeface="Microsoft JhengHei"/>
                  <a:cs typeface="Microsoft JhengHei"/>
                  <a:sym typeface="Microsoft JhengHei"/>
                </a:rPr>
                <a:t>成癮</a:t>
              </a:r>
              <a:endParaRPr sz="1866">
                <a:latin typeface="Microsoft JhengHei"/>
                <a:ea typeface="Microsoft JhengHei"/>
                <a:cs typeface="Microsoft JhengHei"/>
                <a:sym typeface="Microsoft JhengHei"/>
              </a:endParaRPr>
            </a:p>
          </p:txBody>
        </p:sp>
      </p:grpSp>
      <p:sp>
        <p:nvSpPr>
          <p:cNvPr id="441" name="Google Shape;441;p41"/>
          <p:cNvSpPr/>
          <p:nvPr/>
        </p:nvSpPr>
        <p:spPr>
          <a:xfrm rot="-8903073">
            <a:off x="5299436" y="3191988"/>
            <a:ext cx="1700827" cy="236374"/>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442" name="Google Shape;442;p41"/>
          <p:cNvGrpSpPr/>
          <p:nvPr/>
        </p:nvGrpSpPr>
        <p:grpSpPr>
          <a:xfrm rot="4974262">
            <a:off x="2782101" y="1711807"/>
            <a:ext cx="411691" cy="1320978"/>
            <a:chOff x="4479700" y="2869000"/>
            <a:chExt cx="531950" cy="1056600"/>
          </a:xfrm>
        </p:grpSpPr>
        <p:sp>
          <p:nvSpPr>
            <p:cNvPr id="443" name="Google Shape;443;p41"/>
            <p:cNvSpPr/>
            <p:nvPr/>
          </p:nvSpPr>
          <p:spPr>
            <a:xfrm rot="-5400000">
              <a:off x="4365150" y="3279100"/>
              <a:ext cx="1056600" cy="236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44" name="Google Shape;444;p41"/>
            <p:cNvSpPr/>
            <p:nvPr/>
          </p:nvSpPr>
          <p:spPr>
            <a:xfrm rot="5400000">
              <a:off x="4069600" y="3279100"/>
              <a:ext cx="1056600" cy="236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445" name="Google Shape;445;p41"/>
          <p:cNvSpPr/>
          <p:nvPr/>
        </p:nvSpPr>
        <p:spPr>
          <a:xfrm rot="1424388">
            <a:off x="2884918" y="1571711"/>
            <a:ext cx="1167708" cy="196379"/>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446" name="Google Shape;446;p41"/>
          <p:cNvGrpSpPr/>
          <p:nvPr/>
        </p:nvGrpSpPr>
        <p:grpSpPr>
          <a:xfrm>
            <a:off x="4487450" y="2869000"/>
            <a:ext cx="531950" cy="1056600"/>
            <a:chOff x="4479700" y="2869000"/>
            <a:chExt cx="531950" cy="1056600"/>
          </a:xfrm>
        </p:grpSpPr>
        <p:sp>
          <p:nvSpPr>
            <p:cNvPr id="447" name="Google Shape;447;p41"/>
            <p:cNvSpPr/>
            <p:nvPr/>
          </p:nvSpPr>
          <p:spPr>
            <a:xfrm rot="-5400000">
              <a:off x="4365150" y="3279100"/>
              <a:ext cx="1056600" cy="236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48" name="Google Shape;448;p41"/>
            <p:cNvSpPr/>
            <p:nvPr/>
          </p:nvSpPr>
          <p:spPr>
            <a:xfrm rot="5400000">
              <a:off x="4069600" y="3279100"/>
              <a:ext cx="1056600" cy="236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449" name="Google Shape;449;p41"/>
          <p:cNvGrpSpPr/>
          <p:nvPr/>
        </p:nvGrpSpPr>
        <p:grpSpPr>
          <a:xfrm rot="3379818">
            <a:off x="3375437" y="2579617"/>
            <a:ext cx="414887" cy="820035"/>
            <a:chOff x="4479700" y="2869000"/>
            <a:chExt cx="531950" cy="1056600"/>
          </a:xfrm>
        </p:grpSpPr>
        <p:sp>
          <p:nvSpPr>
            <p:cNvPr id="450" name="Google Shape;450;p41"/>
            <p:cNvSpPr/>
            <p:nvPr/>
          </p:nvSpPr>
          <p:spPr>
            <a:xfrm rot="-5400000">
              <a:off x="4365150" y="3279100"/>
              <a:ext cx="1056600" cy="236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51" name="Google Shape;451;p41"/>
            <p:cNvSpPr/>
            <p:nvPr/>
          </p:nvSpPr>
          <p:spPr>
            <a:xfrm rot="5400000">
              <a:off x="4069600" y="3279100"/>
              <a:ext cx="1056600" cy="236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452" name="Google Shape;452;p41"/>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19</a:t>
            </a:fld>
            <a:endParaRPr dirty="0"/>
          </a:p>
        </p:txBody>
      </p:sp>
      <p:sp>
        <p:nvSpPr>
          <p:cNvPr id="2" name="TextBox 1">
            <a:extLst>
              <a:ext uri="{FF2B5EF4-FFF2-40B4-BE49-F238E27FC236}">
                <a16:creationId xmlns:a16="http://schemas.microsoft.com/office/drawing/2014/main" id="{915DAB0F-1E3B-339E-9096-C5C62FAD4A65}"/>
              </a:ext>
            </a:extLst>
          </p:cNvPr>
          <p:cNvSpPr txBox="1"/>
          <p:nvPr/>
        </p:nvSpPr>
        <p:spPr>
          <a:xfrm>
            <a:off x="4626020" y="709884"/>
            <a:ext cx="4269244" cy="1246495"/>
          </a:xfrm>
          <a:prstGeom prst="rect">
            <a:avLst/>
          </a:prstGeom>
          <a:solidFill>
            <a:schemeClr val="bg1"/>
          </a:solidFill>
          <a:ln w="25400">
            <a:solidFill>
              <a:srgbClr val="FF0000"/>
            </a:solidFill>
          </a:ln>
        </p:spPr>
        <p:txBody>
          <a:bodyPr wrap="square" rtlCol="0">
            <a:spAutoFit/>
          </a:bodyPr>
          <a:lstStyle/>
          <a:p>
            <a:pPr lvl="0">
              <a:buSzPts val="1100"/>
              <a:defRPr/>
            </a:pPr>
            <a:r>
              <a:rPr lang="zh-TW" altLang="en-US" sz="1500" b="1" dirty="0">
                <a:solidFill>
                  <a:schemeClr val="dk1"/>
                </a:solidFill>
                <a:latin typeface="Microsoft JhengHei"/>
                <a:ea typeface="Microsoft JhengHei"/>
                <a:sym typeface="Microsoft JhengHei"/>
              </a:rPr>
              <a:t>上網成癮成是由一籃子的因素互相影響。</a:t>
            </a:r>
            <a:endParaRPr lang="en-US" altLang="zh-TW" sz="1500" b="1" dirty="0">
              <a:solidFill>
                <a:schemeClr val="dk1"/>
              </a:solidFill>
              <a:latin typeface="Microsoft JhengHei"/>
              <a:ea typeface="Microsoft JhengHei"/>
              <a:sym typeface="Microsoft JhengHei"/>
            </a:endParaRPr>
          </a:p>
          <a:p>
            <a:pPr lvl="0">
              <a:buSzPts val="1100"/>
              <a:defRPr/>
            </a:pPr>
            <a:r>
              <a:rPr lang="zh-TW" altLang="en-US" sz="1500" b="1" dirty="0">
                <a:solidFill>
                  <a:schemeClr val="dk1"/>
                </a:solidFill>
                <a:latin typeface="Microsoft JhengHei"/>
                <a:ea typeface="Microsoft JhengHei"/>
                <a:sym typeface="Microsoft JhengHei"/>
              </a:rPr>
              <a:t>當中包括網絡特質、神經生理因素、心理因素、社會文化環境及其他相關因素</a:t>
            </a:r>
            <a:r>
              <a:rPr lang="zh-TW" altLang="en-US" sz="1500" b="1" dirty="0">
                <a:solidFill>
                  <a:schemeClr val="dk1"/>
                </a:solidFill>
                <a:latin typeface="Microsoft JhengHei"/>
                <a:ea typeface="Microsoft JhengHei"/>
              </a:rPr>
              <a:t>。</a:t>
            </a:r>
            <a:endParaRPr lang="en-HK" altLang="zh-TW" sz="1500" b="1" dirty="0">
              <a:solidFill>
                <a:schemeClr val="dk1"/>
              </a:solidFill>
              <a:latin typeface="Microsoft JhengHei"/>
              <a:ea typeface="Microsoft JhengHei"/>
            </a:endParaRPr>
          </a:p>
          <a:p>
            <a:pPr lvl="0">
              <a:buSzPts val="1100"/>
              <a:defRPr/>
            </a:pPr>
            <a:r>
              <a:rPr lang="zh-TW" altLang="en-US" sz="1500" b="1" dirty="0">
                <a:solidFill>
                  <a:schemeClr val="dk1"/>
                </a:solidFill>
                <a:latin typeface="Microsoft JhengHei"/>
                <a:ea typeface="Microsoft JhengHei"/>
              </a:rPr>
              <a:t>如家長沒多加理會，或沒有針對子女最核心的成因，只會加劇成癮問題。</a:t>
            </a:r>
            <a:endParaRPr lang="en-HK" altLang="zh-TW" sz="1500" b="1" dirty="0">
              <a:solidFill>
                <a:schemeClr val="dk1"/>
              </a:solidFill>
              <a:latin typeface="Microsoft JhengHei"/>
              <a:ea typeface="Microsoft JhengHe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7"/>
          <p:cNvSpPr txBox="1">
            <a:spLocks noGrp="1"/>
          </p:cNvSpPr>
          <p:nvPr>
            <p:ph type="body" idx="1"/>
          </p:nvPr>
        </p:nvSpPr>
        <p:spPr>
          <a:xfrm>
            <a:off x="1077375" y="1348950"/>
            <a:ext cx="7001100" cy="3324900"/>
          </a:xfrm>
          <a:prstGeom prst="rect">
            <a:avLst/>
          </a:prstGeom>
          <a:noFill/>
          <a:ln>
            <a:noFill/>
          </a:ln>
        </p:spPr>
        <p:txBody>
          <a:bodyPr spcFirstLastPara="1" wrap="square" lIns="68575" tIns="34275" rIns="68575" bIns="34275" anchor="t" anchorCtr="0">
            <a:normAutofit fontScale="32500" lnSpcReduction="20000"/>
          </a:bodyPr>
          <a:lstStyle/>
          <a:p>
            <a:pPr marL="0" lvl="0" indent="0" algn="l" rtl="0">
              <a:lnSpc>
                <a:spcPct val="90000"/>
              </a:lnSpc>
              <a:spcBef>
                <a:spcPts val="0"/>
              </a:spcBef>
              <a:spcAft>
                <a:spcPts val="0"/>
              </a:spcAft>
              <a:buClr>
                <a:srgbClr val="1E4E79"/>
              </a:buClr>
              <a:buSzPct val="40000"/>
              <a:buNone/>
            </a:pPr>
            <a:r>
              <a:rPr lang="zh-TW" sz="6000" b="1" dirty="0">
                <a:solidFill>
                  <a:srgbClr val="1E4E79"/>
                </a:solidFill>
                <a:latin typeface="Microsoft JhengHei"/>
                <a:ea typeface="Microsoft JhengHei"/>
                <a:cs typeface="Microsoft JhengHei"/>
                <a:sym typeface="Microsoft JhengHei"/>
              </a:rPr>
              <a:t>透過活動，家長能夠：</a:t>
            </a:r>
            <a:endParaRPr sz="6000" b="1" dirty="0">
              <a:solidFill>
                <a:srgbClr val="1E4E79"/>
              </a:solidFill>
              <a:latin typeface="Microsoft JhengHei"/>
              <a:ea typeface="Microsoft JhengHei"/>
              <a:cs typeface="Microsoft JhengHei"/>
              <a:sym typeface="Microsoft JhengHei"/>
            </a:endParaRPr>
          </a:p>
          <a:p>
            <a:pPr marL="381000" lvl="0" indent="-336550" algn="l" rtl="0">
              <a:lnSpc>
                <a:spcPct val="150000"/>
              </a:lnSpc>
              <a:spcBef>
                <a:spcPts val="800"/>
              </a:spcBef>
              <a:spcAft>
                <a:spcPts val="0"/>
              </a:spcAft>
              <a:buClr>
                <a:srgbClr val="1F3864"/>
              </a:buClr>
              <a:buSzPct val="100000"/>
              <a:buFont typeface="Microsoft JhengHei"/>
              <a:buAutoNum type="arabicPeriod"/>
            </a:pPr>
            <a:r>
              <a:rPr lang="zh-TW" sz="6000" b="1" dirty="0">
                <a:solidFill>
                  <a:srgbClr val="1F3864"/>
                </a:solidFill>
                <a:latin typeface="Microsoft JhengHei"/>
                <a:ea typeface="Microsoft JhengHei"/>
                <a:cs typeface="Microsoft JhengHei"/>
                <a:sym typeface="Microsoft JhengHei"/>
              </a:rPr>
              <a:t>了解青少年子女</a:t>
            </a:r>
            <a:r>
              <a:rPr lang="zh-TW" sz="6000" b="1" dirty="0">
                <a:solidFill>
                  <a:srgbClr val="0070C0"/>
                </a:solidFill>
                <a:latin typeface="Microsoft JhengHei"/>
                <a:ea typeface="Microsoft JhengHei"/>
                <a:cs typeface="Microsoft JhengHei"/>
                <a:sym typeface="Microsoft JhengHei"/>
              </a:rPr>
              <a:t>使用電子產品及互聯網的</a:t>
            </a:r>
            <a:r>
              <a:rPr lang="zh-TW" altLang="en-US" sz="6200" b="1" dirty="0">
                <a:solidFill>
                  <a:srgbClr val="0070C0"/>
                </a:solidFill>
                <a:latin typeface="Microsoft JhengHei"/>
                <a:ea typeface="Microsoft JhengHei"/>
                <a:sym typeface="Microsoft JhengHei"/>
              </a:rPr>
              <a:t>現況及影響</a:t>
            </a:r>
            <a:endParaRPr sz="6200" b="1" dirty="0">
              <a:solidFill>
                <a:srgbClr val="0070C0"/>
              </a:solidFill>
              <a:latin typeface="Microsoft JhengHei"/>
              <a:ea typeface="Microsoft JhengHei"/>
              <a:sym typeface="Microsoft JhengHei"/>
            </a:endParaRPr>
          </a:p>
          <a:p>
            <a:pPr marL="381000" lvl="0" indent="-336550">
              <a:lnSpc>
                <a:spcPct val="150000"/>
              </a:lnSpc>
              <a:buClr>
                <a:srgbClr val="1F3864"/>
              </a:buClr>
              <a:buSzPct val="100000"/>
              <a:buFont typeface="Microsoft JhengHei"/>
              <a:buAutoNum type="arabicPeriod"/>
            </a:pPr>
            <a:r>
              <a:rPr lang="zh-TW" sz="6000" b="1" dirty="0">
                <a:solidFill>
                  <a:srgbClr val="1F3864"/>
                </a:solidFill>
                <a:latin typeface="Microsoft JhengHei"/>
                <a:ea typeface="Microsoft JhengHei"/>
                <a:cs typeface="Microsoft JhengHei"/>
                <a:sym typeface="Microsoft JhengHei"/>
              </a:rPr>
              <a:t>認識</a:t>
            </a:r>
            <a:r>
              <a:rPr lang="zh-TW" altLang="en-US" sz="6200" b="1" dirty="0">
                <a:solidFill>
                  <a:srgbClr val="0070C0"/>
                </a:solidFill>
                <a:latin typeface="Microsoft JhengHei"/>
                <a:ea typeface="Microsoft JhengHei"/>
                <a:sym typeface="Microsoft JhengHei"/>
              </a:rPr>
              <a:t>上網成癮及遊戲</a:t>
            </a:r>
            <a:r>
              <a:rPr lang="zh-TW" sz="6000" b="1" dirty="0">
                <a:solidFill>
                  <a:srgbClr val="0070C0"/>
                </a:solidFill>
                <a:latin typeface="Microsoft JhengHei"/>
                <a:ea typeface="Microsoft JhengHei"/>
                <a:cs typeface="Microsoft JhengHei"/>
                <a:sym typeface="Microsoft JhengHei"/>
              </a:rPr>
              <a:t>障礙</a:t>
            </a:r>
            <a:r>
              <a:rPr lang="zh-TW" sz="6000" b="1" dirty="0">
                <a:solidFill>
                  <a:srgbClr val="1F3864"/>
                </a:solidFill>
                <a:latin typeface="Microsoft JhengHei"/>
                <a:ea typeface="Microsoft JhengHei"/>
                <a:cs typeface="Microsoft JhengHei"/>
                <a:sym typeface="Microsoft JhengHei"/>
              </a:rPr>
              <a:t>的</a:t>
            </a:r>
            <a:r>
              <a:rPr lang="zh-TW" altLang="en-US" sz="6200" b="1" dirty="0">
                <a:solidFill>
                  <a:srgbClr val="1F3864"/>
                </a:solidFill>
                <a:latin typeface="Microsoft JhengHei"/>
                <a:ea typeface="Microsoft JhengHei"/>
                <a:sym typeface="Microsoft JhengHei"/>
              </a:rPr>
              <a:t>徵狀和成因，以及其他沉溺上網的行為 </a:t>
            </a:r>
            <a:endParaRPr sz="6200" b="1" dirty="0">
              <a:solidFill>
                <a:srgbClr val="1F3864"/>
              </a:solidFill>
              <a:latin typeface="Microsoft JhengHei"/>
              <a:ea typeface="Microsoft JhengHei"/>
              <a:sym typeface="Microsoft JhengHei"/>
            </a:endParaRPr>
          </a:p>
          <a:p>
            <a:pPr marL="381000" lvl="0" indent="-336550" algn="l" rtl="0">
              <a:lnSpc>
                <a:spcPct val="150000"/>
              </a:lnSpc>
              <a:spcBef>
                <a:spcPts val="800"/>
              </a:spcBef>
              <a:spcAft>
                <a:spcPts val="0"/>
              </a:spcAft>
              <a:buClr>
                <a:srgbClr val="1F3864"/>
              </a:buClr>
              <a:buSzPct val="100000"/>
              <a:buFont typeface="Microsoft JhengHei"/>
              <a:buAutoNum type="arabicPeriod"/>
            </a:pPr>
            <a:r>
              <a:rPr lang="zh-TW" sz="6000" b="1" dirty="0">
                <a:solidFill>
                  <a:srgbClr val="1F3864"/>
                </a:solidFill>
                <a:latin typeface="Microsoft JhengHei"/>
                <a:ea typeface="Microsoft JhengHei"/>
                <a:cs typeface="Microsoft JhengHei"/>
                <a:sym typeface="Microsoft JhengHei"/>
              </a:rPr>
              <a:t>識別</a:t>
            </a:r>
            <a:r>
              <a:rPr lang="zh-TW" sz="6000" b="1" dirty="0">
                <a:solidFill>
                  <a:srgbClr val="0070C0"/>
                </a:solidFill>
                <a:latin typeface="Microsoft JhengHei"/>
                <a:ea typeface="Microsoft JhengHei"/>
                <a:cs typeface="Microsoft JhengHei"/>
                <a:sym typeface="Microsoft JhengHei"/>
              </a:rPr>
              <a:t>問題性網絡使用</a:t>
            </a:r>
            <a:r>
              <a:rPr lang="zh-TW" sz="6000" b="1" dirty="0">
                <a:solidFill>
                  <a:srgbClr val="1F3864"/>
                </a:solidFill>
                <a:latin typeface="Microsoft JhengHei"/>
                <a:ea typeface="Microsoft JhengHei"/>
                <a:cs typeface="Microsoft JhengHei"/>
                <a:sym typeface="Microsoft JhengHei"/>
              </a:rPr>
              <a:t>的警示訊號</a:t>
            </a:r>
            <a:endParaRPr sz="6000" strike="sngStrike" dirty="0">
              <a:highlight>
                <a:srgbClr val="FFFF00"/>
              </a:highlight>
              <a:latin typeface="Microsoft JhengHei"/>
              <a:ea typeface="Microsoft JhengHei"/>
              <a:cs typeface="Microsoft JhengHei"/>
              <a:sym typeface="Microsoft JhengHei"/>
            </a:endParaRPr>
          </a:p>
          <a:p>
            <a:pPr marL="381000" lvl="0" indent="-336550" algn="l" rtl="0">
              <a:lnSpc>
                <a:spcPct val="150000"/>
              </a:lnSpc>
              <a:spcBef>
                <a:spcPts val="800"/>
              </a:spcBef>
              <a:spcAft>
                <a:spcPts val="0"/>
              </a:spcAft>
              <a:buClr>
                <a:srgbClr val="1F3864"/>
              </a:buClr>
              <a:buSzPct val="100000"/>
              <a:buFont typeface="Microsoft JhengHei"/>
              <a:buAutoNum type="arabicPeriod"/>
            </a:pPr>
            <a:r>
              <a:rPr lang="zh-TW" sz="6000" b="1" dirty="0">
                <a:solidFill>
                  <a:srgbClr val="1F3864"/>
                </a:solidFill>
                <a:latin typeface="Microsoft JhengHei"/>
                <a:ea typeface="Microsoft JhengHei"/>
                <a:cs typeface="Microsoft JhengHei"/>
                <a:sym typeface="Microsoft JhengHei"/>
              </a:rPr>
              <a:t>掌</a:t>
            </a:r>
            <a:r>
              <a:rPr lang="zh-TW" altLang="en-US" sz="6200" b="1" dirty="0">
                <a:solidFill>
                  <a:srgbClr val="1F3864"/>
                </a:solidFill>
                <a:latin typeface="Microsoft JhengHei"/>
                <a:ea typeface="Microsoft JhengHei"/>
                <a:sym typeface="Microsoft JhengHei"/>
              </a:rPr>
              <a:t>握</a:t>
            </a:r>
            <a:r>
              <a:rPr lang="zh-TW" altLang="en-US" sz="6200" b="1" dirty="0">
                <a:solidFill>
                  <a:srgbClr val="1F3864"/>
                </a:solidFill>
                <a:latin typeface="Microsoft JhengHei"/>
                <a:ea typeface="Microsoft JhengHei"/>
              </a:rPr>
              <a:t>協助</a:t>
            </a:r>
            <a:r>
              <a:rPr lang="zh-HK" altLang="en-US" sz="6200" b="1" dirty="0">
                <a:solidFill>
                  <a:srgbClr val="1F3864"/>
                </a:solidFill>
                <a:latin typeface="Microsoft JhengHei"/>
                <a:ea typeface="Microsoft JhengHei"/>
              </a:rPr>
              <a:t>青少年子女</a:t>
            </a:r>
            <a:r>
              <a:rPr lang="zh-TW" altLang="en-US" sz="6200" b="1" dirty="0">
                <a:solidFill>
                  <a:srgbClr val="1F3864"/>
                </a:solidFill>
                <a:latin typeface="Microsoft JhengHei"/>
                <a:ea typeface="Microsoft JhengHei"/>
                <a:sym typeface="Microsoft JhengHei"/>
              </a:rPr>
              <a:t>有效管</a:t>
            </a:r>
            <a:r>
              <a:rPr lang="zh-TW" sz="6000" b="1" dirty="0">
                <a:solidFill>
                  <a:srgbClr val="1F3864"/>
                </a:solidFill>
                <a:latin typeface="Microsoft JhengHei"/>
                <a:ea typeface="Microsoft JhengHei"/>
                <a:cs typeface="Microsoft JhengHei"/>
                <a:sym typeface="Microsoft JhengHei"/>
              </a:rPr>
              <a:t>理及規劃</a:t>
            </a:r>
            <a:r>
              <a:rPr lang="zh-TW" sz="6000" b="1" dirty="0">
                <a:solidFill>
                  <a:srgbClr val="0070C0"/>
                </a:solidFill>
                <a:latin typeface="Microsoft JhengHei"/>
                <a:ea typeface="Microsoft JhengHei"/>
                <a:cs typeface="Microsoft JhengHei"/>
                <a:sym typeface="Microsoft JhengHei"/>
              </a:rPr>
              <a:t>螢幕時間的策略</a:t>
            </a:r>
            <a:endParaRPr sz="6000" strike="sngStrike" dirty="0">
              <a:highlight>
                <a:srgbClr val="FFFF00"/>
              </a:highlight>
              <a:latin typeface="Microsoft JhengHei"/>
              <a:ea typeface="Microsoft JhengHei"/>
              <a:cs typeface="Microsoft JhengHei"/>
              <a:sym typeface="Microsoft JhengHei"/>
            </a:endParaRPr>
          </a:p>
          <a:p>
            <a:pPr marL="381000" lvl="0" indent="-241300" algn="l" rtl="0">
              <a:lnSpc>
                <a:spcPct val="150000"/>
              </a:lnSpc>
              <a:spcBef>
                <a:spcPts val="800"/>
              </a:spcBef>
              <a:spcAft>
                <a:spcPts val="0"/>
              </a:spcAft>
              <a:buClr>
                <a:schemeClr val="dk1"/>
              </a:buClr>
              <a:buSzPct val="100000"/>
              <a:buFont typeface="Calibri"/>
              <a:buNone/>
            </a:pPr>
            <a:endParaRPr dirty="0"/>
          </a:p>
          <a:p>
            <a:pPr marL="0" lvl="0" indent="0" algn="l" rtl="0">
              <a:lnSpc>
                <a:spcPct val="150000"/>
              </a:lnSpc>
              <a:spcBef>
                <a:spcPts val="800"/>
              </a:spcBef>
              <a:spcAft>
                <a:spcPts val="0"/>
              </a:spcAft>
              <a:buClr>
                <a:schemeClr val="dk1"/>
              </a:buClr>
              <a:buSzPct val="100000"/>
              <a:buNone/>
            </a:pPr>
            <a:endParaRPr dirty="0"/>
          </a:p>
          <a:p>
            <a:pPr marL="381000" lvl="0" indent="-241300" algn="l" rtl="0">
              <a:lnSpc>
                <a:spcPct val="90000"/>
              </a:lnSpc>
              <a:spcBef>
                <a:spcPts val="800"/>
              </a:spcBef>
              <a:spcAft>
                <a:spcPts val="0"/>
              </a:spcAft>
              <a:buClr>
                <a:schemeClr val="dk1"/>
              </a:buClr>
              <a:buSzPct val="100000"/>
              <a:buFont typeface="Calibri"/>
              <a:buNone/>
            </a:pPr>
            <a:endParaRPr dirty="0"/>
          </a:p>
          <a:p>
            <a:pPr marL="0" lvl="0" indent="0" algn="l" rtl="0">
              <a:lnSpc>
                <a:spcPct val="90000"/>
              </a:lnSpc>
              <a:spcBef>
                <a:spcPts val="800"/>
              </a:spcBef>
              <a:spcAft>
                <a:spcPts val="0"/>
              </a:spcAft>
              <a:buClr>
                <a:schemeClr val="dk1"/>
              </a:buClr>
              <a:buSzPct val="100000"/>
              <a:buNone/>
            </a:pPr>
            <a:endParaRPr dirty="0"/>
          </a:p>
        </p:txBody>
      </p:sp>
      <p:sp>
        <p:nvSpPr>
          <p:cNvPr id="146" name="Google Shape;146;p27"/>
          <p:cNvSpPr txBox="1"/>
          <p:nvPr/>
        </p:nvSpPr>
        <p:spPr>
          <a:xfrm>
            <a:off x="7071527" y="-143940"/>
            <a:ext cx="2072473" cy="396659"/>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dk1"/>
              </a:buClr>
              <a:buSzPts val="1100"/>
              <a:buFont typeface="Arial"/>
              <a:buNone/>
            </a:pPr>
            <a:endParaRPr sz="1100" b="0" i="0" u="none" strike="noStrike" cap="none">
              <a:solidFill>
                <a:schemeClr val="dk1"/>
              </a:solidFill>
              <a:latin typeface="Microsoft JhengHei"/>
              <a:ea typeface="Microsoft JhengHei"/>
              <a:cs typeface="Microsoft JhengHei"/>
              <a:sym typeface="Microsoft JhengHei"/>
            </a:endParaRPr>
          </a:p>
        </p:txBody>
      </p:sp>
      <p:sp>
        <p:nvSpPr>
          <p:cNvPr id="147" name="Google Shape;147;p27"/>
          <p:cNvSpPr/>
          <p:nvPr/>
        </p:nvSpPr>
        <p:spPr>
          <a:xfrm>
            <a:off x="1149601" y="601682"/>
            <a:ext cx="6569417"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i="0" u="none" strike="noStrike" cap="none">
                <a:solidFill>
                  <a:schemeClr val="lt1"/>
                </a:solidFill>
                <a:latin typeface="Microsoft JhengHei"/>
                <a:ea typeface="Microsoft JhengHei"/>
                <a:cs typeface="Microsoft JhengHei"/>
                <a:sym typeface="Microsoft JhengHei"/>
              </a:rPr>
              <a:t>活動目標</a:t>
            </a:r>
            <a:endParaRPr sz="3300" b="0" i="0" u="none" strike="noStrike" cap="none">
              <a:solidFill>
                <a:schemeClr val="lt1"/>
              </a:solidFill>
              <a:latin typeface="Calibri"/>
              <a:ea typeface="Calibri"/>
              <a:cs typeface="Calibri"/>
              <a:sym typeface="Calibri"/>
            </a:endParaRPr>
          </a:p>
        </p:txBody>
      </p:sp>
      <p:pic>
        <p:nvPicPr>
          <p:cNvPr id="148" name="Google Shape;148;p27"/>
          <p:cNvPicPr preferRelativeResize="0"/>
          <p:nvPr/>
        </p:nvPicPr>
        <p:blipFill rotWithShape="1">
          <a:blip r:embed="rId3">
            <a:alphaModFix/>
          </a:blip>
          <a:srcRect/>
          <a:stretch/>
        </p:blipFill>
        <p:spPr>
          <a:xfrm>
            <a:off x="5708377" y="598892"/>
            <a:ext cx="576695" cy="576695"/>
          </a:xfrm>
          <a:prstGeom prst="rect">
            <a:avLst/>
          </a:prstGeom>
          <a:noFill/>
          <a:ln>
            <a:solidFill>
              <a:schemeClr val="bg1"/>
            </a:solidFill>
          </a:ln>
        </p:spPr>
      </p:pic>
      <p:sp>
        <p:nvSpPr>
          <p:cNvPr id="149" name="Google Shape;149;p27"/>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150" name="Google Shape;150;p2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2"/>
          <p:cNvSpPr txBox="1">
            <a:spLocks noGrp="1"/>
          </p:cNvSpPr>
          <p:nvPr>
            <p:ph type="body" idx="1"/>
          </p:nvPr>
        </p:nvSpPr>
        <p:spPr>
          <a:xfrm>
            <a:off x="786150" y="1369225"/>
            <a:ext cx="7816500" cy="3345300"/>
          </a:xfrm>
          <a:prstGeom prst="rect">
            <a:avLst/>
          </a:prstGeom>
          <a:noFill/>
          <a:ln>
            <a:noFill/>
          </a:ln>
        </p:spPr>
        <p:txBody>
          <a:bodyPr spcFirstLastPara="1" wrap="square" lIns="68575" tIns="34275" rIns="68575" bIns="34275" anchor="t" anchorCtr="0">
            <a:noAutofit/>
          </a:bodyPr>
          <a:lstStyle/>
          <a:p>
            <a:pPr marL="457200" lvl="0" indent="-355600" algn="l" rtl="0">
              <a:lnSpc>
                <a:spcPct val="90000"/>
              </a:lnSpc>
              <a:spcBef>
                <a:spcPts val="0"/>
              </a:spcBef>
              <a:spcAft>
                <a:spcPts val="0"/>
              </a:spcAft>
              <a:buClr>
                <a:schemeClr val="accent1"/>
              </a:buClr>
              <a:buSzPts val="2000"/>
              <a:buFont typeface="Microsoft JhengHei"/>
              <a:buChar char="•"/>
            </a:pPr>
            <a:r>
              <a:rPr lang="zh-TW" sz="2000" b="1" dirty="0">
                <a:solidFill>
                  <a:schemeClr val="accent1"/>
                </a:solidFill>
                <a:latin typeface="Microsoft JhengHei"/>
                <a:ea typeface="Microsoft JhengHei"/>
                <a:cs typeface="Microsoft JhengHei"/>
                <a:sym typeface="Microsoft JhengHei"/>
              </a:rPr>
              <a:t>遊戲障礙</a:t>
            </a:r>
            <a:r>
              <a:rPr lang="en-US" altLang="zh-TW" sz="2000" b="1" dirty="0">
                <a:solidFill>
                  <a:schemeClr val="accent1"/>
                </a:solidFill>
                <a:latin typeface="Microsoft JhengHei"/>
                <a:ea typeface="Microsoft JhengHei"/>
                <a:sym typeface="Microsoft JhengHei"/>
              </a:rPr>
              <a:t>--</a:t>
            </a:r>
            <a:r>
              <a:rPr lang="zh-TW" sz="2000" b="1" dirty="0">
                <a:solidFill>
                  <a:schemeClr val="accent1"/>
                </a:solidFill>
                <a:latin typeface="Microsoft JhengHei"/>
                <a:ea typeface="Microsoft JhengHei"/>
                <a:cs typeface="Microsoft JhengHei"/>
                <a:sym typeface="Microsoft JhengHei"/>
              </a:rPr>
              <a:t>正式列為精神疾病</a:t>
            </a:r>
            <a:endParaRPr sz="2000" b="1" dirty="0">
              <a:solidFill>
                <a:schemeClr val="accent1"/>
              </a:solidFill>
              <a:latin typeface="Microsoft JhengHei"/>
              <a:ea typeface="Microsoft JhengHei"/>
              <a:cs typeface="Microsoft JhengHei"/>
              <a:sym typeface="Microsoft JhengHei"/>
            </a:endParaRPr>
          </a:p>
          <a:p>
            <a:pPr marL="457200" lvl="0" indent="-355600" algn="l" rtl="0">
              <a:lnSpc>
                <a:spcPct val="100000"/>
              </a:lnSpc>
              <a:spcBef>
                <a:spcPts val="0"/>
              </a:spcBef>
              <a:spcAft>
                <a:spcPts val="0"/>
              </a:spcAft>
              <a:buSzPts val="2000"/>
              <a:buFont typeface="Microsoft JhengHei"/>
              <a:buChar char="•"/>
            </a:pPr>
            <a:r>
              <a:rPr lang="zh-TW" altLang="en-US" sz="2000" b="1" dirty="0">
                <a:latin typeface="Microsoft JhengHei"/>
                <a:ea typeface="Microsoft JhengHei"/>
                <a:sym typeface="Microsoft JhengHei"/>
              </a:rPr>
              <a:t>根據世界衛生組織（</a:t>
            </a:r>
            <a:r>
              <a:rPr lang="en-US" altLang="zh-TW" sz="2000" b="1" dirty="0">
                <a:latin typeface="Microsoft JhengHei"/>
                <a:ea typeface="Microsoft JhengHei"/>
                <a:sym typeface="Microsoft JhengHei"/>
              </a:rPr>
              <a:t>WHO</a:t>
            </a:r>
            <a:r>
              <a:rPr lang="zh-TW" altLang="en-US" sz="2000" b="1" dirty="0">
                <a:latin typeface="Microsoft JhengHei"/>
                <a:ea typeface="Microsoft JhengHei"/>
                <a:sym typeface="Microsoft JhengHei"/>
              </a:rPr>
              <a:t>）國際疾病分類第十一版（</a:t>
            </a:r>
            <a:r>
              <a:rPr lang="en-US" altLang="zh-TW" sz="2000" b="1" dirty="0">
                <a:latin typeface="Microsoft JhengHei"/>
                <a:ea typeface="Microsoft JhengHei"/>
                <a:sym typeface="Microsoft JhengHei"/>
              </a:rPr>
              <a:t>ICD-11</a:t>
            </a:r>
            <a:r>
              <a:rPr lang="zh-TW" altLang="en-US" sz="2000" b="1" dirty="0">
                <a:latin typeface="Microsoft JhengHei"/>
                <a:ea typeface="Microsoft JhengHei"/>
                <a:sym typeface="Microsoft JhengHei"/>
              </a:rPr>
              <a:t>） </a:t>
            </a:r>
            <a:r>
              <a:rPr lang="en-US" altLang="zh-TW" sz="2000" b="1" dirty="0">
                <a:latin typeface="Microsoft JhengHei"/>
                <a:ea typeface="Microsoft JhengHei"/>
                <a:sym typeface="Microsoft JhengHei"/>
              </a:rPr>
              <a:t>, </a:t>
            </a:r>
            <a:r>
              <a:rPr lang="zh-TW" sz="2000" b="1" dirty="0">
                <a:latin typeface="Microsoft JhengHei"/>
                <a:ea typeface="Microsoft JhengHei"/>
                <a:cs typeface="Microsoft JhengHei"/>
                <a:sym typeface="Microsoft JhengHei"/>
              </a:rPr>
              <a:t>需符合以下</a:t>
            </a:r>
            <a:r>
              <a:rPr lang="zh-TW" sz="2000" b="1" u="sng" dirty="0">
                <a:latin typeface="Microsoft JhengHei"/>
                <a:ea typeface="Microsoft JhengHei"/>
                <a:cs typeface="Microsoft JhengHei"/>
                <a:sym typeface="Microsoft JhengHei"/>
              </a:rPr>
              <a:t>四個標準</a:t>
            </a:r>
            <a:r>
              <a:rPr lang="en-US" altLang="zh-TW" sz="2000" b="1" dirty="0">
                <a:latin typeface="Microsoft JhengHei"/>
                <a:ea typeface="Microsoft JhengHei"/>
                <a:sym typeface="Microsoft JhengHei"/>
              </a:rPr>
              <a:t>︰</a:t>
            </a:r>
            <a:endParaRPr sz="2000" b="1" dirty="0">
              <a:latin typeface="Microsoft JhengHei"/>
              <a:ea typeface="Microsoft JhengHei"/>
              <a:sym typeface="Microsoft JhengHei"/>
            </a:endParaRPr>
          </a:p>
          <a:p>
            <a:pPr marL="177800" lvl="0" indent="-38100" algn="l" rtl="0">
              <a:lnSpc>
                <a:spcPct val="100000"/>
              </a:lnSpc>
              <a:spcBef>
                <a:spcPts val="0"/>
              </a:spcBef>
              <a:spcAft>
                <a:spcPts val="0"/>
              </a:spcAft>
              <a:buClr>
                <a:schemeClr val="dk1"/>
              </a:buClr>
              <a:buSzPts val="2100"/>
              <a:buNone/>
            </a:pPr>
            <a:r>
              <a:rPr lang="zh-TW" sz="2000" b="1" dirty="0">
                <a:latin typeface="Microsoft JhengHei"/>
                <a:ea typeface="Microsoft JhengHei"/>
                <a:cs typeface="Microsoft JhengHei"/>
                <a:sym typeface="Microsoft JhengHei"/>
              </a:rPr>
              <a:t>1. 對遊戲的</a:t>
            </a:r>
            <a:r>
              <a:rPr lang="zh-TW" sz="2000" b="1" dirty="0">
                <a:solidFill>
                  <a:srgbClr val="C00000"/>
                </a:solidFill>
                <a:latin typeface="Microsoft JhengHei"/>
                <a:ea typeface="Microsoft JhengHei"/>
                <a:cs typeface="Microsoft JhengHei"/>
                <a:sym typeface="Microsoft JhengHei"/>
              </a:rPr>
              <a:t>節制力明顯缺損</a:t>
            </a:r>
            <a:endParaRPr sz="2000" b="1" dirty="0">
              <a:solidFill>
                <a:srgbClr val="C00000"/>
              </a:solidFill>
              <a:latin typeface="Microsoft JhengHei"/>
              <a:ea typeface="Microsoft JhengHei"/>
              <a:cs typeface="Microsoft JhengHei"/>
              <a:sym typeface="Microsoft JhengHei"/>
            </a:endParaRPr>
          </a:p>
          <a:p>
            <a:pPr marL="177800" lvl="0" indent="-38100" algn="l" rtl="0">
              <a:lnSpc>
                <a:spcPct val="100000"/>
              </a:lnSpc>
              <a:spcBef>
                <a:spcPts val="0"/>
              </a:spcBef>
              <a:spcAft>
                <a:spcPts val="0"/>
              </a:spcAft>
              <a:buClr>
                <a:schemeClr val="dk1"/>
              </a:buClr>
              <a:buSzPts val="2100"/>
              <a:buNone/>
            </a:pPr>
            <a:r>
              <a:rPr lang="zh-TW" sz="2000" b="1" dirty="0">
                <a:latin typeface="Microsoft JhengHei"/>
                <a:ea typeface="Microsoft JhengHei"/>
                <a:cs typeface="Microsoft JhengHei"/>
                <a:sym typeface="Microsoft JhengHei"/>
              </a:rPr>
              <a:t>2. </a:t>
            </a:r>
            <a:r>
              <a:rPr lang="zh-TW" sz="2000" b="1" dirty="0">
                <a:solidFill>
                  <a:srgbClr val="C00000"/>
                </a:solidFill>
                <a:latin typeface="Microsoft JhengHei"/>
                <a:ea typeface="Microsoft JhengHei"/>
                <a:cs typeface="Microsoft JhengHei"/>
                <a:sym typeface="Microsoft JhengHei"/>
              </a:rPr>
              <a:t>遊戲</a:t>
            </a:r>
            <a:r>
              <a:rPr lang="zh-TW" sz="2000" b="1" dirty="0">
                <a:latin typeface="Microsoft JhengHei"/>
                <a:ea typeface="Microsoft JhengHei"/>
                <a:cs typeface="Microsoft JhengHei"/>
                <a:sym typeface="Microsoft JhengHei"/>
              </a:rPr>
              <a:t>成為生活中</a:t>
            </a:r>
            <a:r>
              <a:rPr lang="zh-TW" sz="2000" b="1" dirty="0">
                <a:solidFill>
                  <a:srgbClr val="C00000"/>
                </a:solidFill>
                <a:latin typeface="Microsoft JhengHei"/>
                <a:ea typeface="Microsoft JhengHei"/>
                <a:cs typeface="Microsoft JhengHei"/>
                <a:sym typeface="Microsoft JhengHei"/>
              </a:rPr>
              <a:t>最優先</a:t>
            </a:r>
            <a:r>
              <a:rPr lang="zh-TW" sz="2000" b="1" dirty="0">
                <a:latin typeface="Microsoft JhengHei"/>
                <a:ea typeface="Microsoft JhengHei"/>
                <a:cs typeface="Microsoft JhengHei"/>
                <a:sym typeface="Microsoft JhengHei"/>
              </a:rPr>
              <a:t>的順序，超越了其他的興趣與日常活動</a:t>
            </a:r>
            <a:endParaRPr sz="2000" b="1" dirty="0">
              <a:latin typeface="Microsoft JhengHei"/>
              <a:ea typeface="Microsoft JhengHei"/>
              <a:cs typeface="Microsoft JhengHei"/>
              <a:sym typeface="Microsoft JhengHei"/>
            </a:endParaRPr>
          </a:p>
          <a:p>
            <a:pPr marL="177800" lvl="0" indent="-38100" algn="l" rtl="0">
              <a:lnSpc>
                <a:spcPct val="100000"/>
              </a:lnSpc>
              <a:spcBef>
                <a:spcPts val="0"/>
              </a:spcBef>
              <a:spcAft>
                <a:spcPts val="0"/>
              </a:spcAft>
              <a:buClr>
                <a:schemeClr val="dk1"/>
              </a:buClr>
              <a:buSzPts val="2100"/>
              <a:buNone/>
            </a:pPr>
            <a:r>
              <a:rPr lang="zh-TW" sz="2000" b="1" dirty="0">
                <a:latin typeface="Microsoft JhengHei"/>
                <a:ea typeface="Microsoft JhengHei"/>
                <a:cs typeface="Microsoft JhengHei"/>
                <a:sym typeface="Microsoft JhengHei"/>
              </a:rPr>
              <a:t>3.</a:t>
            </a:r>
            <a:r>
              <a:rPr lang="zh-TW" sz="2000" b="1" dirty="0">
                <a:solidFill>
                  <a:srgbClr val="C00000"/>
                </a:solidFill>
                <a:latin typeface="Microsoft JhengHei"/>
                <a:ea typeface="Microsoft JhengHei"/>
                <a:cs typeface="Microsoft JhengHei"/>
                <a:sym typeface="Microsoft JhengHei"/>
              </a:rPr>
              <a:t> 就算發生了負面的後果</a:t>
            </a:r>
            <a:r>
              <a:rPr lang="zh-TW" sz="2000" b="1" dirty="0">
                <a:latin typeface="Microsoft JhengHei"/>
                <a:ea typeface="Microsoft JhengHei"/>
                <a:cs typeface="Microsoft JhengHei"/>
                <a:sym typeface="Microsoft JhengHei"/>
              </a:rPr>
              <a:t>，仍</a:t>
            </a:r>
            <a:r>
              <a:rPr lang="zh-TW" sz="2000" b="1" dirty="0">
                <a:solidFill>
                  <a:srgbClr val="C00000"/>
                </a:solidFill>
                <a:latin typeface="Microsoft JhengHei"/>
                <a:ea typeface="Microsoft JhengHei"/>
                <a:cs typeface="Microsoft JhengHei"/>
                <a:sym typeface="Microsoft JhengHei"/>
              </a:rPr>
              <a:t>持續</a:t>
            </a:r>
            <a:r>
              <a:rPr lang="zh-TW" sz="2000" b="1" dirty="0">
                <a:latin typeface="Microsoft JhengHei"/>
                <a:ea typeface="Microsoft JhengHei"/>
                <a:cs typeface="Microsoft JhengHei"/>
                <a:sym typeface="Microsoft JhengHei"/>
              </a:rPr>
              <a:t>或甚至更</a:t>
            </a:r>
            <a:r>
              <a:rPr lang="zh-TW" sz="2000" b="1" dirty="0">
                <a:solidFill>
                  <a:srgbClr val="C00000"/>
                </a:solidFill>
                <a:latin typeface="Microsoft JhengHei"/>
                <a:ea typeface="Microsoft JhengHei"/>
                <a:cs typeface="Microsoft JhengHei"/>
                <a:sym typeface="Microsoft JhengHei"/>
              </a:rPr>
              <a:t>沉迷</a:t>
            </a:r>
            <a:endParaRPr sz="2000" b="1" dirty="0">
              <a:solidFill>
                <a:srgbClr val="C00000"/>
              </a:solidFill>
              <a:latin typeface="Microsoft JhengHei"/>
              <a:ea typeface="Microsoft JhengHei"/>
              <a:cs typeface="Microsoft JhengHei"/>
              <a:sym typeface="Microsoft JhengHei"/>
            </a:endParaRPr>
          </a:p>
          <a:p>
            <a:pPr marL="177800" lvl="0" indent="-38100" algn="l" rtl="0">
              <a:lnSpc>
                <a:spcPct val="100000"/>
              </a:lnSpc>
              <a:spcBef>
                <a:spcPts val="0"/>
              </a:spcBef>
              <a:spcAft>
                <a:spcPts val="0"/>
              </a:spcAft>
              <a:buClr>
                <a:schemeClr val="dk1"/>
              </a:buClr>
              <a:buSzPts val="2100"/>
              <a:buNone/>
            </a:pPr>
            <a:r>
              <a:rPr lang="zh-TW" sz="2000" b="1" dirty="0">
                <a:latin typeface="Microsoft JhengHei"/>
                <a:ea typeface="Microsoft JhengHei"/>
                <a:cs typeface="Microsoft JhengHei"/>
                <a:sym typeface="Microsoft JhengHei"/>
              </a:rPr>
              <a:t>4. 玩遊戲導致的嚴重程度，足以</a:t>
            </a:r>
            <a:r>
              <a:rPr lang="zh-TW" sz="2000" b="1" dirty="0">
                <a:solidFill>
                  <a:srgbClr val="C00000"/>
                </a:solidFill>
                <a:latin typeface="Microsoft JhengHei"/>
                <a:ea typeface="Microsoft JhengHei"/>
                <a:cs typeface="Microsoft JhengHei"/>
                <a:sym typeface="Microsoft JhengHei"/>
              </a:rPr>
              <a:t>導致</a:t>
            </a:r>
            <a:r>
              <a:rPr lang="zh-TW" sz="2000" b="1" dirty="0">
                <a:latin typeface="Microsoft JhengHei"/>
                <a:ea typeface="Microsoft JhengHei"/>
                <a:cs typeface="Microsoft JhengHei"/>
                <a:sym typeface="Microsoft JhengHei"/>
              </a:rPr>
              <a:t>個人、家庭、社交、教育、職業或其他重要功能有</a:t>
            </a:r>
            <a:r>
              <a:rPr lang="zh-TW" altLang="en-US" sz="2000" b="1" dirty="0">
                <a:solidFill>
                  <a:srgbClr val="C00000"/>
                </a:solidFill>
                <a:latin typeface="Microsoft JhengHei"/>
                <a:ea typeface="Microsoft JhengHei"/>
                <a:sym typeface="Microsoft JhengHei"/>
              </a:rPr>
              <a:t>明顯</a:t>
            </a:r>
            <a:r>
              <a:rPr lang="zh-TW" altLang="en-US" sz="2000" b="1" dirty="0">
                <a:solidFill>
                  <a:srgbClr val="C00000"/>
                </a:solidFill>
                <a:latin typeface="Microsoft JhengHei"/>
                <a:ea typeface="Microsoft JhengHei"/>
              </a:rPr>
              <a:t>負面影響</a:t>
            </a:r>
            <a:endParaRPr sz="2000" b="1" dirty="0">
              <a:solidFill>
                <a:srgbClr val="C00000"/>
              </a:solidFill>
              <a:latin typeface="Microsoft JhengHei"/>
              <a:ea typeface="Microsoft JhengHei"/>
              <a:sym typeface="Microsoft JhengHei"/>
            </a:endParaRPr>
          </a:p>
          <a:p>
            <a:pPr marL="177800" lvl="0" indent="-38100" algn="l" rtl="0">
              <a:lnSpc>
                <a:spcPct val="100000"/>
              </a:lnSpc>
              <a:spcBef>
                <a:spcPts val="0"/>
              </a:spcBef>
              <a:spcAft>
                <a:spcPts val="0"/>
              </a:spcAft>
              <a:buClr>
                <a:schemeClr val="dk1"/>
              </a:buClr>
              <a:buSzPts val="2100"/>
              <a:buNone/>
            </a:pPr>
            <a:r>
              <a:rPr lang="zh-TW" altLang="en-US" sz="2000" b="1" dirty="0">
                <a:latin typeface="Microsoft JhengHei"/>
                <a:ea typeface="Microsoft JhengHei"/>
                <a:sym typeface="Microsoft JhengHei"/>
              </a:rPr>
              <a:t>（以</a:t>
            </a:r>
            <a:r>
              <a:rPr lang="zh-TW" sz="2000" b="1" dirty="0">
                <a:latin typeface="Microsoft JhengHei"/>
                <a:ea typeface="Microsoft JhengHei"/>
                <a:cs typeface="Microsoft JhengHei"/>
                <a:sym typeface="Microsoft JhengHei"/>
              </a:rPr>
              <a:t>上狀態</a:t>
            </a:r>
            <a:r>
              <a:rPr lang="zh-TW" sz="2000" b="1" dirty="0">
                <a:solidFill>
                  <a:srgbClr val="C00000"/>
                </a:solidFill>
                <a:latin typeface="Microsoft JhengHei"/>
                <a:ea typeface="Microsoft JhengHei"/>
                <a:cs typeface="Microsoft JhengHei"/>
                <a:sym typeface="Microsoft JhengHei"/>
              </a:rPr>
              <a:t>至少持續12個月</a:t>
            </a:r>
            <a:r>
              <a:rPr lang="zh-TW" altLang="en-US" sz="2000" b="1" dirty="0">
                <a:latin typeface="Microsoft JhengHei"/>
                <a:ea typeface="Microsoft JhengHei"/>
                <a:sym typeface="Microsoft JhengHei"/>
              </a:rPr>
              <a:t>）</a:t>
            </a:r>
            <a:endParaRPr sz="2000" b="1" dirty="0">
              <a:latin typeface="Microsoft JhengHei"/>
              <a:ea typeface="Microsoft JhengHei"/>
              <a:sym typeface="Microsoft JhengHei"/>
            </a:endParaRPr>
          </a:p>
        </p:txBody>
      </p:sp>
      <p:sp>
        <p:nvSpPr>
          <p:cNvPr id="458" name="Google Shape;458;p42"/>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459" name="Google Shape;459;p42"/>
          <p:cNvSpPr/>
          <p:nvPr/>
        </p:nvSpPr>
        <p:spPr>
          <a:xfrm>
            <a:off x="1124338" y="601681"/>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a:solidFill>
                  <a:schemeClr val="lt1"/>
                </a:solidFill>
                <a:latin typeface="Microsoft JhengHei"/>
                <a:ea typeface="Microsoft JhengHei"/>
                <a:cs typeface="Microsoft JhengHei"/>
                <a:sym typeface="Microsoft JhengHei"/>
              </a:rPr>
              <a:t>遊戲障礙</a:t>
            </a:r>
            <a:endParaRPr sz="3300">
              <a:solidFill>
                <a:schemeClr val="lt1"/>
              </a:solidFill>
              <a:latin typeface="Calibri"/>
              <a:ea typeface="Calibri"/>
              <a:cs typeface="Calibri"/>
              <a:sym typeface="Calibri"/>
            </a:endParaRPr>
          </a:p>
        </p:txBody>
      </p:sp>
      <p:pic>
        <p:nvPicPr>
          <p:cNvPr id="460" name="Google Shape;460;p42"/>
          <p:cNvPicPr preferRelativeResize="0"/>
          <p:nvPr/>
        </p:nvPicPr>
        <p:blipFill>
          <a:blip r:embed="rId3">
            <a:alphaModFix/>
          </a:blip>
          <a:stretch>
            <a:fillRect/>
          </a:stretch>
        </p:blipFill>
        <p:spPr>
          <a:xfrm>
            <a:off x="5563675" y="3969600"/>
            <a:ext cx="1364550" cy="1077074"/>
          </a:xfrm>
          <a:prstGeom prst="rect">
            <a:avLst/>
          </a:prstGeom>
          <a:noFill/>
          <a:ln>
            <a:noFill/>
          </a:ln>
        </p:spPr>
      </p:pic>
      <p:sp>
        <p:nvSpPr>
          <p:cNvPr id="461" name="Google Shape;461;p4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3"/>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467" name="Google Shape;467;p43"/>
          <p:cNvSpPr/>
          <p:nvPr/>
        </p:nvSpPr>
        <p:spPr>
          <a:xfrm>
            <a:off x="1124338" y="601681"/>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dirty="0">
                <a:solidFill>
                  <a:schemeClr val="lt1"/>
                </a:solidFill>
                <a:latin typeface="Microsoft JhengHei"/>
                <a:ea typeface="Microsoft JhengHei"/>
                <a:cs typeface="Microsoft JhengHei"/>
                <a:sym typeface="Microsoft JhengHei"/>
              </a:rPr>
              <a:t>常見上網成癮的種類</a:t>
            </a:r>
            <a:endParaRPr sz="3300" dirty="0">
              <a:solidFill>
                <a:schemeClr val="lt1"/>
              </a:solidFill>
              <a:latin typeface="Calibri"/>
              <a:ea typeface="Calibri"/>
              <a:cs typeface="Calibri"/>
              <a:sym typeface="Calibri"/>
            </a:endParaRPr>
          </a:p>
        </p:txBody>
      </p:sp>
      <p:sp>
        <p:nvSpPr>
          <p:cNvPr id="468" name="Google Shape;468;p43"/>
          <p:cNvSpPr/>
          <p:nvPr/>
        </p:nvSpPr>
        <p:spPr>
          <a:xfrm>
            <a:off x="609975" y="2635425"/>
            <a:ext cx="2663400" cy="571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2400" b="1">
                <a:solidFill>
                  <a:srgbClr val="404040"/>
                </a:solidFill>
              </a:rPr>
              <a:t>(1) 網絡關係成癮</a:t>
            </a:r>
            <a:endParaRPr sz="2400">
              <a:latin typeface="Calibri"/>
              <a:ea typeface="Calibri"/>
              <a:cs typeface="Calibri"/>
              <a:sym typeface="Calibri"/>
            </a:endParaRPr>
          </a:p>
        </p:txBody>
      </p:sp>
      <p:grpSp>
        <p:nvGrpSpPr>
          <p:cNvPr id="469" name="Google Shape;469;p43"/>
          <p:cNvGrpSpPr/>
          <p:nvPr/>
        </p:nvGrpSpPr>
        <p:grpSpPr>
          <a:xfrm>
            <a:off x="4569475" y="3195037"/>
            <a:ext cx="2663400" cy="1738888"/>
            <a:chOff x="4798875" y="3212512"/>
            <a:chExt cx="2663400" cy="1738888"/>
          </a:xfrm>
        </p:grpSpPr>
        <p:sp>
          <p:nvSpPr>
            <p:cNvPr id="470" name="Google Shape;470;p43"/>
            <p:cNvSpPr/>
            <p:nvPr/>
          </p:nvSpPr>
          <p:spPr>
            <a:xfrm>
              <a:off x="4798875" y="4380200"/>
              <a:ext cx="2663400" cy="571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2400" b="1" dirty="0">
                  <a:solidFill>
                    <a:srgbClr val="404040"/>
                  </a:solidFill>
                </a:rPr>
                <a:t>(5) 網絡色情成癮</a:t>
              </a:r>
              <a:endParaRPr sz="2400" b="1" dirty="0">
                <a:solidFill>
                  <a:srgbClr val="404040"/>
                </a:solidFill>
              </a:endParaRPr>
            </a:p>
          </p:txBody>
        </p:sp>
        <p:pic>
          <p:nvPicPr>
            <p:cNvPr id="471" name="Google Shape;471;p43"/>
            <p:cNvPicPr preferRelativeResize="0"/>
            <p:nvPr/>
          </p:nvPicPr>
          <p:blipFill>
            <a:blip r:embed="rId3">
              <a:alphaModFix/>
            </a:blip>
            <a:stretch>
              <a:fillRect/>
            </a:stretch>
          </p:blipFill>
          <p:spPr>
            <a:xfrm>
              <a:off x="5542069" y="3212512"/>
              <a:ext cx="1333500" cy="1161800"/>
            </a:xfrm>
            <a:prstGeom prst="rect">
              <a:avLst/>
            </a:prstGeom>
            <a:noFill/>
            <a:ln>
              <a:noFill/>
            </a:ln>
          </p:spPr>
        </p:pic>
      </p:grpSp>
      <p:grpSp>
        <p:nvGrpSpPr>
          <p:cNvPr id="472" name="Google Shape;472;p43"/>
          <p:cNvGrpSpPr/>
          <p:nvPr/>
        </p:nvGrpSpPr>
        <p:grpSpPr>
          <a:xfrm>
            <a:off x="1701300" y="3212500"/>
            <a:ext cx="2663400" cy="1738900"/>
            <a:chOff x="1701300" y="3212500"/>
            <a:chExt cx="2663400" cy="1738900"/>
          </a:xfrm>
        </p:grpSpPr>
        <p:sp>
          <p:nvSpPr>
            <p:cNvPr id="473" name="Google Shape;473;p43"/>
            <p:cNvSpPr/>
            <p:nvPr/>
          </p:nvSpPr>
          <p:spPr>
            <a:xfrm>
              <a:off x="1701300" y="4380200"/>
              <a:ext cx="2663400" cy="571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2400" b="1" dirty="0">
                  <a:solidFill>
                    <a:srgbClr val="404040"/>
                  </a:solidFill>
                </a:rPr>
                <a:t>(4) 網絡強迫症</a:t>
              </a:r>
              <a:endParaRPr sz="2400" b="1" dirty="0">
                <a:solidFill>
                  <a:srgbClr val="404040"/>
                </a:solidFill>
              </a:endParaRPr>
            </a:p>
          </p:txBody>
        </p:sp>
        <p:pic>
          <p:nvPicPr>
            <p:cNvPr id="474" name="Google Shape;474;p43"/>
            <p:cNvPicPr preferRelativeResize="0"/>
            <p:nvPr/>
          </p:nvPicPr>
          <p:blipFill>
            <a:blip r:embed="rId4">
              <a:alphaModFix/>
            </a:blip>
            <a:stretch>
              <a:fillRect/>
            </a:stretch>
          </p:blipFill>
          <p:spPr>
            <a:xfrm>
              <a:off x="2449150" y="3212500"/>
              <a:ext cx="1167700" cy="1167700"/>
            </a:xfrm>
            <a:prstGeom prst="rect">
              <a:avLst/>
            </a:prstGeom>
            <a:noFill/>
            <a:ln>
              <a:noFill/>
            </a:ln>
          </p:spPr>
        </p:pic>
      </p:grpSp>
      <p:grpSp>
        <p:nvGrpSpPr>
          <p:cNvPr id="475" name="Google Shape;475;p43"/>
          <p:cNvGrpSpPr/>
          <p:nvPr/>
        </p:nvGrpSpPr>
        <p:grpSpPr>
          <a:xfrm>
            <a:off x="6297825" y="1206350"/>
            <a:ext cx="2663400" cy="2224349"/>
            <a:chOff x="6297825" y="1206350"/>
            <a:chExt cx="2663400" cy="2224349"/>
          </a:xfrm>
        </p:grpSpPr>
        <p:sp>
          <p:nvSpPr>
            <p:cNvPr id="476" name="Google Shape;476;p43"/>
            <p:cNvSpPr/>
            <p:nvPr/>
          </p:nvSpPr>
          <p:spPr>
            <a:xfrm>
              <a:off x="6297825" y="2635424"/>
              <a:ext cx="2663400" cy="795275"/>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2400" b="1" dirty="0">
                  <a:solidFill>
                    <a:srgbClr val="404040"/>
                  </a:solidFill>
                </a:rPr>
                <a:t>(3) 電腦</a:t>
              </a:r>
              <a:r>
                <a:rPr lang="zh-TW" altLang="en-US" sz="2400" b="1" dirty="0">
                  <a:solidFill>
                    <a:srgbClr val="404040"/>
                  </a:solidFill>
                  <a:sym typeface="Microsoft JhengHei"/>
                </a:rPr>
                <a:t>／</a:t>
              </a:r>
              <a:endParaRPr lang="en-US" altLang="zh-TW" sz="2400" b="1" dirty="0">
                <a:solidFill>
                  <a:srgbClr val="404040"/>
                </a:solidFill>
                <a:sym typeface="Microsoft JhengHei"/>
              </a:endParaRPr>
            </a:p>
            <a:p>
              <a:pPr marL="0" lvl="0" indent="0" algn="ctr" rtl="0">
                <a:spcBef>
                  <a:spcPts val="0"/>
                </a:spcBef>
                <a:spcAft>
                  <a:spcPts val="0"/>
                </a:spcAft>
                <a:buNone/>
              </a:pPr>
              <a:r>
                <a:rPr lang="zh-TW" altLang="en-US" sz="2400" b="1" dirty="0">
                  <a:solidFill>
                    <a:srgbClr val="404040"/>
                  </a:solidFill>
                </a:rPr>
                <a:t>網絡遊戲</a:t>
              </a:r>
              <a:r>
                <a:rPr lang="zh-TW" sz="2400" b="1" dirty="0">
                  <a:solidFill>
                    <a:srgbClr val="404040"/>
                  </a:solidFill>
                </a:rPr>
                <a:t>成癮</a:t>
              </a:r>
              <a:endParaRPr sz="2400" b="1" dirty="0">
                <a:solidFill>
                  <a:srgbClr val="404040"/>
                </a:solidFill>
              </a:endParaRPr>
            </a:p>
          </p:txBody>
        </p:sp>
        <p:pic>
          <p:nvPicPr>
            <p:cNvPr id="477" name="Google Shape;477;p43"/>
            <p:cNvPicPr preferRelativeResize="0"/>
            <p:nvPr/>
          </p:nvPicPr>
          <p:blipFill rotWithShape="1">
            <a:blip r:embed="rId5">
              <a:alphaModFix/>
            </a:blip>
            <a:srcRect b="11754"/>
            <a:stretch/>
          </p:blipFill>
          <p:spPr>
            <a:xfrm>
              <a:off x="6765225" y="1206350"/>
              <a:ext cx="1728599" cy="1395588"/>
            </a:xfrm>
            <a:prstGeom prst="rect">
              <a:avLst/>
            </a:prstGeom>
            <a:noFill/>
            <a:ln>
              <a:noFill/>
            </a:ln>
          </p:spPr>
        </p:pic>
      </p:grpSp>
      <p:pic>
        <p:nvPicPr>
          <p:cNvPr id="478" name="Google Shape;478;p43"/>
          <p:cNvPicPr preferRelativeResize="0"/>
          <p:nvPr/>
        </p:nvPicPr>
        <p:blipFill>
          <a:blip r:embed="rId6">
            <a:alphaModFix/>
          </a:blip>
          <a:stretch>
            <a:fillRect/>
          </a:stretch>
        </p:blipFill>
        <p:spPr>
          <a:xfrm>
            <a:off x="1525900" y="3430700"/>
            <a:ext cx="950325" cy="950325"/>
          </a:xfrm>
          <a:prstGeom prst="rect">
            <a:avLst/>
          </a:prstGeom>
          <a:noFill/>
          <a:ln>
            <a:noFill/>
          </a:ln>
        </p:spPr>
      </p:pic>
      <p:grpSp>
        <p:nvGrpSpPr>
          <p:cNvPr id="479" name="Google Shape;479;p43"/>
          <p:cNvGrpSpPr/>
          <p:nvPr/>
        </p:nvGrpSpPr>
        <p:grpSpPr>
          <a:xfrm>
            <a:off x="3453900" y="1396949"/>
            <a:ext cx="2663400" cy="1809676"/>
            <a:chOff x="3453900" y="1396949"/>
            <a:chExt cx="2663400" cy="1809676"/>
          </a:xfrm>
        </p:grpSpPr>
        <p:sp>
          <p:nvSpPr>
            <p:cNvPr id="480" name="Google Shape;480;p43"/>
            <p:cNvSpPr/>
            <p:nvPr/>
          </p:nvSpPr>
          <p:spPr>
            <a:xfrm>
              <a:off x="3453900" y="2635425"/>
              <a:ext cx="2663400" cy="571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2400" b="1" dirty="0">
                  <a:solidFill>
                    <a:srgbClr val="404040"/>
                  </a:solidFill>
                </a:rPr>
                <a:t>(2) 信息超載</a:t>
              </a:r>
              <a:endParaRPr sz="2400" dirty="0">
                <a:latin typeface="Calibri"/>
                <a:ea typeface="Calibri"/>
                <a:cs typeface="Calibri"/>
                <a:sym typeface="Calibri"/>
              </a:endParaRPr>
            </a:p>
          </p:txBody>
        </p:sp>
        <p:pic>
          <p:nvPicPr>
            <p:cNvPr id="481" name="Google Shape;481;p43"/>
            <p:cNvPicPr preferRelativeResize="0"/>
            <p:nvPr/>
          </p:nvPicPr>
          <p:blipFill>
            <a:blip r:embed="rId7">
              <a:alphaModFix/>
            </a:blip>
            <a:stretch>
              <a:fillRect/>
            </a:stretch>
          </p:blipFill>
          <p:spPr>
            <a:xfrm>
              <a:off x="4177651" y="1396949"/>
              <a:ext cx="1215900" cy="1215900"/>
            </a:xfrm>
            <a:prstGeom prst="rect">
              <a:avLst/>
            </a:prstGeom>
            <a:noFill/>
            <a:ln>
              <a:noFill/>
            </a:ln>
          </p:spPr>
        </p:pic>
      </p:grpSp>
      <p:grpSp>
        <p:nvGrpSpPr>
          <p:cNvPr id="482" name="Google Shape;482;p43"/>
          <p:cNvGrpSpPr/>
          <p:nvPr/>
        </p:nvGrpSpPr>
        <p:grpSpPr>
          <a:xfrm>
            <a:off x="1242772" y="1382855"/>
            <a:ext cx="1516576" cy="1274910"/>
            <a:chOff x="6539797" y="2284697"/>
            <a:chExt cx="1516576" cy="1274910"/>
          </a:xfrm>
        </p:grpSpPr>
        <p:pic>
          <p:nvPicPr>
            <p:cNvPr id="483" name="Google Shape;483;p43"/>
            <p:cNvPicPr preferRelativeResize="0"/>
            <p:nvPr/>
          </p:nvPicPr>
          <p:blipFill>
            <a:blip r:embed="rId8">
              <a:alphaModFix/>
            </a:blip>
            <a:stretch>
              <a:fillRect/>
            </a:stretch>
          </p:blipFill>
          <p:spPr>
            <a:xfrm>
              <a:off x="6918633" y="2666163"/>
              <a:ext cx="681237" cy="893444"/>
            </a:xfrm>
            <a:prstGeom prst="rect">
              <a:avLst/>
            </a:prstGeom>
            <a:noFill/>
            <a:ln>
              <a:noFill/>
            </a:ln>
          </p:spPr>
        </p:pic>
        <p:pic>
          <p:nvPicPr>
            <p:cNvPr id="484" name="Google Shape;484;p43"/>
            <p:cNvPicPr preferRelativeResize="0"/>
            <p:nvPr/>
          </p:nvPicPr>
          <p:blipFill>
            <a:blip r:embed="rId9">
              <a:alphaModFix/>
            </a:blip>
            <a:stretch>
              <a:fillRect/>
            </a:stretch>
          </p:blipFill>
          <p:spPr>
            <a:xfrm>
              <a:off x="6539799" y="3166310"/>
              <a:ext cx="347356" cy="347356"/>
            </a:xfrm>
            <a:prstGeom prst="rect">
              <a:avLst/>
            </a:prstGeom>
            <a:noFill/>
            <a:ln>
              <a:noFill/>
            </a:ln>
          </p:spPr>
        </p:pic>
        <p:pic>
          <p:nvPicPr>
            <p:cNvPr id="485" name="Google Shape;485;p43"/>
            <p:cNvPicPr preferRelativeResize="0"/>
            <p:nvPr/>
          </p:nvPicPr>
          <p:blipFill>
            <a:blip r:embed="rId10">
              <a:alphaModFix/>
            </a:blip>
            <a:stretch>
              <a:fillRect/>
            </a:stretch>
          </p:blipFill>
          <p:spPr>
            <a:xfrm>
              <a:off x="6551233" y="2785756"/>
              <a:ext cx="335920" cy="334618"/>
            </a:xfrm>
            <a:prstGeom prst="rect">
              <a:avLst/>
            </a:prstGeom>
            <a:noFill/>
            <a:ln>
              <a:noFill/>
            </a:ln>
          </p:spPr>
        </p:pic>
        <p:pic>
          <p:nvPicPr>
            <p:cNvPr id="486" name="Google Shape;486;p43"/>
            <p:cNvPicPr preferRelativeResize="0"/>
            <p:nvPr/>
          </p:nvPicPr>
          <p:blipFill>
            <a:blip r:embed="rId11">
              <a:alphaModFix/>
            </a:blip>
            <a:stretch>
              <a:fillRect/>
            </a:stretch>
          </p:blipFill>
          <p:spPr>
            <a:xfrm>
              <a:off x="7631349" y="2800469"/>
              <a:ext cx="347354" cy="347354"/>
            </a:xfrm>
            <a:prstGeom prst="rect">
              <a:avLst/>
            </a:prstGeom>
            <a:noFill/>
            <a:ln>
              <a:noFill/>
            </a:ln>
          </p:spPr>
        </p:pic>
        <p:pic>
          <p:nvPicPr>
            <p:cNvPr id="487" name="Google Shape;487;p43"/>
            <p:cNvPicPr preferRelativeResize="0"/>
            <p:nvPr/>
          </p:nvPicPr>
          <p:blipFill>
            <a:blip r:embed="rId12">
              <a:alphaModFix/>
            </a:blip>
            <a:stretch>
              <a:fillRect/>
            </a:stretch>
          </p:blipFill>
          <p:spPr>
            <a:xfrm>
              <a:off x="7631349" y="3180032"/>
              <a:ext cx="347354" cy="347354"/>
            </a:xfrm>
            <a:prstGeom prst="rect">
              <a:avLst/>
            </a:prstGeom>
            <a:noFill/>
            <a:ln>
              <a:noFill/>
            </a:ln>
          </p:spPr>
        </p:pic>
        <p:pic>
          <p:nvPicPr>
            <p:cNvPr id="488" name="Google Shape;488;p43"/>
            <p:cNvPicPr preferRelativeResize="0"/>
            <p:nvPr/>
          </p:nvPicPr>
          <p:blipFill>
            <a:blip r:embed="rId13">
              <a:alphaModFix/>
            </a:blip>
            <a:stretch>
              <a:fillRect/>
            </a:stretch>
          </p:blipFill>
          <p:spPr>
            <a:xfrm>
              <a:off x="7575823" y="2333173"/>
              <a:ext cx="480550" cy="481500"/>
            </a:xfrm>
            <a:prstGeom prst="rect">
              <a:avLst/>
            </a:prstGeom>
            <a:noFill/>
            <a:ln>
              <a:noFill/>
            </a:ln>
          </p:spPr>
        </p:pic>
        <p:pic>
          <p:nvPicPr>
            <p:cNvPr id="489" name="Google Shape;489;p43"/>
            <p:cNvPicPr preferRelativeResize="0"/>
            <p:nvPr/>
          </p:nvPicPr>
          <p:blipFill>
            <a:blip r:embed="rId14">
              <a:alphaModFix/>
            </a:blip>
            <a:stretch>
              <a:fillRect/>
            </a:stretch>
          </p:blipFill>
          <p:spPr>
            <a:xfrm>
              <a:off x="6539797" y="2284697"/>
              <a:ext cx="912925" cy="381475"/>
            </a:xfrm>
            <a:prstGeom prst="rect">
              <a:avLst/>
            </a:prstGeom>
            <a:noFill/>
            <a:ln>
              <a:noFill/>
            </a:ln>
          </p:spPr>
        </p:pic>
      </p:grpSp>
      <p:sp>
        <p:nvSpPr>
          <p:cNvPr id="490" name="Google Shape;490;p43"/>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7"/>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543" name="Google Shape;543;p47"/>
          <p:cNvSpPr/>
          <p:nvPr/>
        </p:nvSpPr>
        <p:spPr>
          <a:xfrm>
            <a:off x="2089600" y="474851"/>
            <a:ext cx="4340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dirty="0">
                <a:solidFill>
                  <a:schemeClr val="lt1"/>
                </a:solidFill>
                <a:latin typeface="Microsoft JhengHei"/>
                <a:ea typeface="Microsoft JhengHei"/>
                <a:cs typeface="Microsoft JhengHei"/>
                <a:sym typeface="Microsoft JhengHei"/>
              </a:rPr>
              <a:t>上網成癮的影響</a:t>
            </a:r>
            <a:endParaRPr sz="3300" b="0" i="0" u="none" strike="noStrike" cap="none" dirty="0">
              <a:solidFill>
                <a:schemeClr val="lt1"/>
              </a:solidFill>
              <a:latin typeface="Calibri"/>
              <a:ea typeface="Calibri"/>
              <a:cs typeface="Calibri"/>
              <a:sym typeface="Calibri"/>
            </a:endParaRPr>
          </a:p>
        </p:txBody>
      </p:sp>
      <p:grpSp>
        <p:nvGrpSpPr>
          <p:cNvPr id="544" name="Google Shape;544;p47"/>
          <p:cNvGrpSpPr/>
          <p:nvPr/>
        </p:nvGrpSpPr>
        <p:grpSpPr>
          <a:xfrm>
            <a:off x="948251" y="1311425"/>
            <a:ext cx="7060795" cy="3769568"/>
            <a:chOff x="779150" y="1311425"/>
            <a:chExt cx="7060795" cy="3769568"/>
          </a:xfrm>
        </p:grpSpPr>
        <p:sp>
          <p:nvSpPr>
            <p:cNvPr id="545" name="Google Shape;545;p47"/>
            <p:cNvSpPr/>
            <p:nvPr/>
          </p:nvSpPr>
          <p:spPr>
            <a:xfrm>
              <a:off x="779150" y="2741800"/>
              <a:ext cx="921038" cy="771784"/>
            </a:xfrm>
            <a:prstGeom prst="roundRect">
              <a:avLst>
                <a:gd name="adj" fmla="val 16667"/>
              </a:avLst>
            </a:prstGeom>
            <a:solidFill>
              <a:schemeClr val="accent2"/>
            </a:solidFill>
            <a:ln w="6775" cap="flat" cmpd="sng">
              <a:solidFill>
                <a:schemeClr val="dk2"/>
              </a:solidFill>
              <a:prstDash val="solid"/>
              <a:round/>
              <a:headEnd type="none" w="sm" len="sm"/>
              <a:tailEnd type="none" w="sm" len="sm"/>
            </a:ln>
          </p:spPr>
          <p:txBody>
            <a:bodyPr spcFirstLastPara="1" wrap="square" lIns="64825" tIns="64825" rIns="64825" bIns="64825" anchor="ctr" anchorCtr="0">
              <a:noAutofit/>
            </a:bodyPr>
            <a:lstStyle/>
            <a:p>
              <a:pPr marL="126067" lvl="0" indent="-27014" algn="l" rtl="0">
                <a:lnSpc>
                  <a:spcPct val="90000"/>
                </a:lnSpc>
                <a:spcBef>
                  <a:spcPts val="0"/>
                </a:spcBef>
                <a:spcAft>
                  <a:spcPts val="0"/>
                </a:spcAft>
                <a:buNone/>
              </a:pPr>
              <a:r>
                <a:rPr lang="zh-TW" sz="2001" b="1" dirty="0">
                  <a:solidFill>
                    <a:schemeClr val="lt1"/>
                  </a:solidFill>
                  <a:latin typeface="Microsoft JhengHei"/>
                  <a:ea typeface="Microsoft JhengHei"/>
                  <a:cs typeface="Microsoft JhengHei"/>
                  <a:sym typeface="Microsoft JhengHei"/>
                </a:rPr>
                <a:t>家庭</a:t>
              </a:r>
              <a:endParaRPr sz="2001" b="1" dirty="0">
                <a:solidFill>
                  <a:schemeClr val="lt1"/>
                </a:solidFill>
                <a:latin typeface="Microsoft JhengHei"/>
                <a:ea typeface="Microsoft JhengHei"/>
                <a:cs typeface="Microsoft JhengHei"/>
                <a:sym typeface="Microsoft JhengHei"/>
              </a:endParaRPr>
            </a:p>
          </p:txBody>
        </p:sp>
        <p:grpSp>
          <p:nvGrpSpPr>
            <p:cNvPr id="546" name="Google Shape;546;p47"/>
            <p:cNvGrpSpPr/>
            <p:nvPr/>
          </p:nvGrpSpPr>
          <p:grpSpPr>
            <a:xfrm>
              <a:off x="793122" y="1311425"/>
              <a:ext cx="2719777" cy="1169276"/>
              <a:chOff x="2653225" y="1438296"/>
              <a:chExt cx="3539994" cy="1521900"/>
            </a:xfrm>
          </p:grpSpPr>
          <p:sp>
            <p:nvSpPr>
              <p:cNvPr id="547" name="Google Shape;547;p47"/>
              <p:cNvSpPr/>
              <p:nvPr/>
            </p:nvSpPr>
            <p:spPr>
              <a:xfrm>
                <a:off x="3766519" y="1438296"/>
                <a:ext cx="2426700" cy="1521900"/>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351270" lvl="0" indent="-279560" algn="l" rtl="0">
                  <a:spcBef>
                    <a:spcPts val="0"/>
                  </a:spcBef>
                  <a:spcAft>
                    <a:spcPts val="0"/>
                  </a:spcAft>
                  <a:buSzPts val="1637"/>
                  <a:buFont typeface="Microsoft JhengHei"/>
                  <a:buChar char="●"/>
                </a:pPr>
                <a:r>
                  <a:rPr lang="zh-TW" sz="1636" b="1" dirty="0">
                    <a:latin typeface="Microsoft JhengHei"/>
                    <a:ea typeface="Microsoft JhengHei"/>
                    <a:cs typeface="Microsoft JhengHei"/>
                    <a:sym typeface="Microsoft JhengHei"/>
                  </a:rPr>
                  <a:t>視力衰退</a:t>
                </a:r>
                <a:endParaRPr sz="1636" b="1" dirty="0">
                  <a:latin typeface="Microsoft JhengHei"/>
                  <a:ea typeface="Microsoft JhengHei"/>
                  <a:cs typeface="Microsoft JhengHei"/>
                  <a:sym typeface="Microsoft JhengHei"/>
                </a:endParaRPr>
              </a:p>
              <a:p>
                <a:pPr marL="351270" lvl="0" indent="-279560" algn="l" rtl="0">
                  <a:spcBef>
                    <a:spcPts val="0"/>
                  </a:spcBef>
                  <a:spcAft>
                    <a:spcPts val="0"/>
                  </a:spcAft>
                  <a:buSzPts val="1637"/>
                  <a:buFont typeface="Microsoft JhengHei"/>
                  <a:buChar char="●"/>
                </a:pPr>
                <a:r>
                  <a:rPr lang="zh-TW" sz="1636" b="1" dirty="0">
                    <a:latin typeface="Microsoft JhengHei"/>
                    <a:ea typeface="Microsoft JhengHei"/>
                    <a:cs typeface="Microsoft JhengHei"/>
                    <a:sym typeface="Microsoft JhengHei"/>
                  </a:rPr>
                  <a:t>癡肥</a:t>
                </a:r>
                <a:endParaRPr sz="1636" b="1" dirty="0">
                  <a:latin typeface="Microsoft JhengHei"/>
                  <a:ea typeface="Microsoft JhengHei"/>
                  <a:cs typeface="Microsoft JhengHei"/>
                  <a:sym typeface="Microsoft JhengHei"/>
                </a:endParaRPr>
              </a:p>
              <a:p>
                <a:pPr marL="351270" lvl="0" indent="-279560" algn="l" rtl="0">
                  <a:spcBef>
                    <a:spcPts val="0"/>
                  </a:spcBef>
                  <a:spcAft>
                    <a:spcPts val="0"/>
                  </a:spcAft>
                  <a:buSzPts val="1637"/>
                  <a:buFont typeface="Microsoft JhengHei"/>
                  <a:buChar char="●"/>
                </a:pPr>
                <a:r>
                  <a:rPr lang="zh-TW" sz="1636" b="1" dirty="0">
                    <a:latin typeface="Microsoft JhengHei"/>
                    <a:ea typeface="Microsoft JhengHei"/>
                    <a:cs typeface="Microsoft JhengHei"/>
                    <a:sym typeface="Microsoft JhengHei"/>
                  </a:rPr>
                  <a:t>腱鞘炎</a:t>
                </a:r>
                <a:endParaRPr sz="1636" b="1" dirty="0">
                  <a:latin typeface="Microsoft JhengHei"/>
                  <a:ea typeface="Microsoft JhengHei"/>
                  <a:cs typeface="Microsoft JhengHei"/>
                  <a:sym typeface="Microsoft JhengHei"/>
                </a:endParaRPr>
              </a:p>
              <a:p>
                <a:pPr marL="351270" lvl="0" indent="-279560" algn="l" rtl="0">
                  <a:spcBef>
                    <a:spcPts val="0"/>
                  </a:spcBef>
                  <a:spcAft>
                    <a:spcPts val="0"/>
                  </a:spcAft>
                  <a:buSzPts val="1637"/>
                  <a:buFont typeface="Microsoft JhengHei"/>
                  <a:buChar char="●"/>
                </a:pPr>
                <a:r>
                  <a:rPr lang="zh-TW" sz="1636" b="1" dirty="0">
                    <a:latin typeface="Microsoft JhengHei"/>
                    <a:ea typeface="Microsoft JhengHei"/>
                    <a:cs typeface="Microsoft JhengHei"/>
                    <a:sym typeface="Microsoft JhengHei"/>
                  </a:rPr>
                  <a:t>抽筋</a:t>
                </a:r>
                <a:endParaRPr sz="1636" b="1" dirty="0">
                  <a:latin typeface="Microsoft JhengHei"/>
                  <a:ea typeface="Microsoft JhengHei"/>
                  <a:cs typeface="Microsoft JhengHei"/>
                  <a:sym typeface="Microsoft JhengHei"/>
                </a:endParaRPr>
              </a:p>
            </p:txBody>
          </p:sp>
          <p:sp>
            <p:nvSpPr>
              <p:cNvPr id="548" name="Google Shape;548;p47"/>
              <p:cNvSpPr/>
              <p:nvPr/>
            </p:nvSpPr>
            <p:spPr>
              <a:xfrm>
                <a:off x="2653225" y="1699000"/>
                <a:ext cx="1113300" cy="1000500"/>
              </a:xfrm>
              <a:prstGeom prst="roundRect">
                <a:avLst>
                  <a:gd name="adj" fmla="val 16667"/>
                </a:avLst>
              </a:prstGeom>
              <a:solidFill>
                <a:schemeClr val="accen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136605" lvl="0" indent="-29272" algn="l" rtl="0">
                  <a:lnSpc>
                    <a:spcPct val="90000"/>
                  </a:lnSpc>
                  <a:spcBef>
                    <a:spcPts val="0"/>
                  </a:spcBef>
                  <a:spcAft>
                    <a:spcPts val="0"/>
                  </a:spcAft>
                  <a:buClr>
                    <a:schemeClr val="dk1"/>
                  </a:buClr>
                  <a:buSzPts val="2100"/>
                  <a:buFont typeface="Arial"/>
                  <a:buNone/>
                </a:pPr>
                <a:r>
                  <a:rPr lang="zh-TW" sz="2043" b="1" dirty="0">
                    <a:solidFill>
                      <a:schemeClr val="lt1"/>
                    </a:solidFill>
                    <a:latin typeface="Microsoft JhengHei"/>
                    <a:ea typeface="Microsoft JhengHei"/>
                    <a:cs typeface="Microsoft JhengHei"/>
                    <a:sym typeface="Microsoft JhengHei"/>
                  </a:rPr>
                  <a:t>身體</a:t>
                </a:r>
                <a:endParaRPr sz="2043" b="1" dirty="0">
                  <a:solidFill>
                    <a:schemeClr val="lt1"/>
                  </a:solidFill>
                  <a:latin typeface="Microsoft JhengHei"/>
                  <a:ea typeface="Microsoft JhengHei"/>
                  <a:cs typeface="Microsoft JhengHei"/>
                  <a:sym typeface="Microsoft JhengHei"/>
                </a:endParaRPr>
              </a:p>
            </p:txBody>
          </p:sp>
        </p:grpSp>
        <p:sp>
          <p:nvSpPr>
            <p:cNvPr id="549" name="Google Shape;549;p47"/>
            <p:cNvSpPr/>
            <p:nvPr/>
          </p:nvSpPr>
          <p:spPr>
            <a:xfrm>
              <a:off x="1714219" y="2619250"/>
              <a:ext cx="1798744" cy="1079179"/>
            </a:xfrm>
            <a:prstGeom prst="round1Rect">
              <a:avLst>
                <a:gd name="adj" fmla="val 16667"/>
              </a:avLst>
            </a:prstGeom>
            <a:solidFill>
              <a:schemeClr val="lt1"/>
            </a:solidFill>
            <a:ln w="6775" cap="flat" cmpd="sng">
              <a:solidFill>
                <a:schemeClr val="dk2"/>
              </a:solidFill>
              <a:prstDash val="solid"/>
              <a:round/>
              <a:headEnd type="none" w="sm" len="sm"/>
              <a:tailEnd type="none" w="sm" len="sm"/>
            </a:ln>
          </p:spPr>
          <p:txBody>
            <a:bodyPr spcFirstLastPara="1" wrap="square" lIns="64825" tIns="64825" rIns="64825" bIns="64825" anchor="ctr" anchorCtr="0">
              <a:noAutofit/>
            </a:bodyPr>
            <a:lstStyle/>
            <a:p>
              <a:pPr marL="324176" lvl="0" indent="-264837" algn="l" rtl="0">
                <a:spcBef>
                  <a:spcPts val="0"/>
                </a:spcBef>
                <a:spcAft>
                  <a:spcPts val="0"/>
                </a:spcAft>
                <a:buSzPts val="1618"/>
                <a:buFont typeface="Microsoft JhengHei"/>
                <a:buChar char="●"/>
              </a:pPr>
              <a:r>
                <a:rPr lang="zh-TW" sz="1618" b="1" dirty="0">
                  <a:latin typeface="Microsoft JhengHei"/>
                  <a:ea typeface="Microsoft JhengHei"/>
                  <a:cs typeface="Microsoft JhengHei"/>
                  <a:sym typeface="Microsoft JhengHei"/>
                </a:rPr>
                <a:t>減少溝通</a:t>
              </a:r>
              <a:endParaRPr sz="1618" b="1" dirty="0">
                <a:latin typeface="Microsoft JhengHei"/>
                <a:ea typeface="Microsoft JhengHei"/>
                <a:cs typeface="Microsoft JhengHei"/>
                <a:sym typeface="Microsoft JhengHei"/>
              </a:endParaRPr>
            </a:p>
            <a:p>
              <a:pPr marL="324176" lvl="0" indent="-264837" algn="l" rtl="0">
                <a:spcBef>
                  <a:spcPts val="0"/>
                </a:spcBef>
                <a:spcAft>
                  <a:spcPts val="0"/>
                </a:spcAft>
                <a:buSzPts val="1618"/>
                <a:buFont typeface="Microsoft JhengHei"/>
                <a:buChar char="●"/>
              </a:pPr>
              <a:r>
                <a:rPr lang="zh-TW" sz="1618" b="1" dirty="0">
                  <a:latin typeface="Microsoft JhengHei"/>
                  <a:ea typeface="Microsoft JhengHei"/>
                  <a:cs typeface="Microsoft JhengHei"/>
                  <a:sym typeface="Microsoft JhengHei"/>
                </a:rPr>
                <a:t>増加衝突</a:t>
              </a:r>
              <a:endParaRPr sz="1618" b="1" dirty="0">
                <a:latin typeface="Microsoft JhengHei"/>
                <a:ea typeface="Microsoft JhengHei"/>
                <a:cs typeface="Microsoft JhengHei"/>
                <a:sym typeface="Microsoft JhengHei"/>
              </a:endParaRPr>
            </a:p>
            <a:p>
              <a:pPr marL="324176" lvl="0" indent="-264837" algn="l" rtl="0">
                <a:spcBef>
                  <a:spcPts val="0"/>
                </a:spcBef>
                <a:spcAft>
                  <a:spcPts val="0"/>
                </a:spcAft>
                <a:buSzPts val="1618"/>
                <a:buFont typeface="Microsoft JhengHei"/>
                <a:buChar char="●"/>
              </a:pPr>
              <a:r>
                <a:rPr lang="zh-TW" sz="1618" b="1" dirty="0">
                  <a:latin typeface="Microsoft JhengHei"/>
                  <a:ea typeface="Microsoft JhengHei"/>
                  <a:cs typeface="Microsoft JhengHei"/>
                  <a:sym typeface="Microsoft JhengHei"/>
                </a:rPr>
                <a:t>關係疏離</a:t>
              </a:r>
              <a:endParaRPr sz="1618" b="1" dirty="0">
                <a:latin typeface="Microsoft JhengHei"/>
                <a:ea typeface="Microsoft JhengHei"/>
                <a:cs typeface="Microsoft JhengHei"/>
                <a:sym typeface="Microsoft JhengHei"/>
              </a:endParaRPr>
            </a:p>
          </p:txBody>
        </p:sp>
        <p:grpSp>
          <p:nvGrpSpPr>
            <p:cNvPr id="550" name="Google Shape;550;p47"/>
            <p:cNvGrpSpPr/>
            <p:nvPr/>
          </p:nvGrpSpPr>
          <p:grpSpPr>
            <a:xfrm>
              <a:off x="793233" y="3829774"/>
              <a:ext cx="2719684" cy="1229239"/>
              <a:chOff x="2653225" y="1438285"/>
              <a:chExt cx="3367196" cy="1521900"/>
            </a:xfrm>
          </p:grpSpPr>
          <p:sp>
            <p:nvSpPr>
              <p:cNvPr id="551" name="Google Shape;551;p47"/>
              <p:cNvSpPr/>
              <p:nvPr/>
            </p:nvSpPr>
            <p:spPr>
              <a:xfrm>
                <a:off x="3766521" y="1438285"/>
                <a:ext cx="2253900" cy="1521900"/>
              </a:xfrm>
              <a:prstGeom prst="round1Rect">
                <a:avLst>
                  <a:gd name="adj" fmla="val 16667"/>
                </a:avLst>
              </a:prstGeom>
              <a:solidFill>
                <a:schemeClr val="lt1"/>
              </a:solidFill>
              <a:ln w="7700" cap="flat" cmpd="sng">
                <a:solidFill>
                  <a:schemeClr val="dk2"/>
                </a:solidFill>
                <a:prstDash val="solid"/>
                <a:round/>
                <a:headEnd type="none" w="sm" len="sm"/>
                <a:tailEnd type="none" w="sm" len="sm"/>
              </a:ln>
            </p:spPr>
            <p:txBody>
              <a:bodyPr spcFirstLastPara="1" wrap="square" lIns="73825" tIns="73825" rIns="73825" bIns="73825" anchor="ctr" anchorCtr="0">
                <a:noAutofit/>
              </a:bodyPr>
              <a:lstStyle/>
              <a:p>
                <a:pPr marL="369263" lvl="0" indent="-287206" algn="l" rtl="0">
                  <a:spcBef>
                    <a:spcPts val="0"/>
                  </a:spcBef>
                  <a:spcAft>
                    <a:spcPts val="0"/>
                  </a:spcAft>
                  <a:buSzPts val="1615"/>
                  <a:buFont typeface="Microsoft JhengHei"/>
                  <a:buChar char="●"/>
                </a:pPr>
                <a:r>
                  <a:rPr lang="zh-TW" sz="1615" b="1" dirty="0">
                    <a:latin typeface="Microsoft JhengHei"/>
                    <a:ea typeface="Microsoft JhengHei"/>
                    <a:cs typeface="Microsoft JhengHei"/>
                    <a:sym typeface="Microsoft JhengHei"/>
                  </a:rPr>
                  <a:t>沒法集中精神</a:t>
                </a:r>
                <a:endParaRPr sz="1615" b="1" dirty="0">
                  <a:latin typeface="Microsoft JhengHei"/>
                  <a:ea typeface="Microsoft JhengHei"/>
                  <a:cs typeface="Microsoft JhengHei"/>
                  <a:sym typeface="Microsoft JhengHei"/>
                </a:endParaRPr>
              </a:p>
              <a:p>
                <a:pPr marL="369263" lvl="0" indent="-287206" algn="l" rtl="0">
                  <a:spcBef>
                    <a:spcPts val="0"/>
                  </a:spcBef>
                  <a:spcAft>
                    <a:spcPts val="0"/>
                  </a:spcAft>
                  <a:buSzPts val="1615"/>
                  <a:buFont typeface="Microsoft JhengHei"/>
                  <a:buChar char="●"/>
                </a:pPr>
                <a:r>
                  <a:rPr lang="zh-TW" sz="1615" b="1" dirty="0">
                    <a:latin typeface="Microsoft JhengHei"/>
                    <a:ea typeface="Microsoft JhengHei"/>
                    <a:cs typeface="Microsoft JhengHei"/>
                    <a:sym typeface="Microsoft JhengHei"/>
                  </a:rPr>
                  <a:t>欠交功課</a:t>
                </a:r>
                <a:endParaRPr sz="1615" b="1" dirty="0">
                  <a:latin typeface="Microsoft JhengHei"/>
                  <a:ea typeface="Microsoft JhengHei"/>
                  <a:cs typeface="Microsoft JhengHei"/>
                  <a:sym typeface="Microsoft JhengHei"/>
                </a:endParaRPr>
              </a:p>
              <a:p>
                <a:pPr marL="369263" lvl="0" indent="-287206" algn="l" rtl="0">
                  <a:spcBef>
                    <a:spcPts val="0"/>
                  </a:spcBef>
                  <a:spcAft>
                    <a:spcPts val="0"/>
                  </a:spcAft>
                  <a:buSzPts val="1615"/>
                  <a:buFont typeface="Microsoft JhengHei"/>
                  <a:buChar char="●"/>
                </a:pPr>
                <a:r>
                  <a:rPr lang="zh-TW" sz="1615" b="1" dirty="0">
                    <a:latin typeface="Microsoft JhengHei"/>
                    <a:ea typeface="Microsoft JhengHei"/>
                    <a:cs typeface="Microsoft JhengHei"/>
                    <a:sym typeface="Microsoft JhengHei"/>
                  </a:rPr>
                  <a:t>成績退步</a:t>
                </a:r>
                <a:endParaRPr sz="1615" b="1" dirty="0">
                  <a:latin typeface="Microsoft JhengHei"/>
                  <a:ea typeface="Microsoft JhengHei"/>
                  <a:cs typeface="Microsoft JhengHei"/>
                  <a:sym typeface="Microsoft JhengHei"/>
                </a:endParaRPr>
              </a:p>
              <a:p>
                <a:pPr marL="369263" lvl="0" indent="-287206" algn="l" rtl="0">
                  <a:spcBef>
                    <a:spcPts val="0"/>
                  </a:spcBef>
                  <a:spcAft>
                    <a:spcPts val="0"/>
                  </a:spcAft>
                  <a:buSzPts val="1615"/>
                  <a:buFont typeface="Microsoft JhengHei"/>
                  <a:buChar char="●"/>
                </a:pPr>
                <a:r>
                  <a:rPr lang="zh-TW" sz="1615" b="1" dirty="0">
                    <a:latin typeface="Microsoft JhengHei"/>
                    <a:ea typeface="Microsoft JhengHei"/>
                    <a:cs typeface="Microsoft JhengHei"/>
                    <a:sym typeface="Microsoft JhengHei"/>
                  </a:rPr>
                  <a:t>曠課逃學</a:t>
                </a:r>
                <a:endParaRPr sz="1615" b="1" dirty="0">
                  <a:latin typeface="Microsoft JhengHei"/>
                  <a:ea typeface="Microsoft JhengHei"/>
                  <a:cs typeface="Microsoft JhengHei"/>
                  <a:sym typeface="Microsoft JhengHei"/>
                </a:endParaRPr>
              </a:p>
            </p:txBody>
          </p:sp>
          <p:sp>
            <p:nvSpPr>
              <p:cNvPr id="552" name="Google Shape;552;p47"/>
              <p:cNvSpPr/>
              <p:nvPr/>
            </p:nvSpPr>
            <p:spPr>
              <a:xfrm>
                <a:off x="2653225" y="1699000"/>
                <a:ext cx="1113300" cy="1000500"/>
              </a:xfrm>
              <a:prstGeom prst="roundRect">
                <a:avLst>
                  <a:gd name="adj" fmla="val 16667"/>
                </a:avLst>
              </a:prstGeom>
              <a:solidFill>
                <a:srgbClr val="009900"/>
              </a:solidFill>
              <a:ln w="7700" cap="flat" cmpd="sng">
                <a:solidFill>
                  <a:schemeClr val="dk2"/>
                </a:solidFill>
                <a:prstDash val="solid"/>
                <a:round/>
                <a:headEnd type="none" w="sm" len="sm"/>
                <a:tailEnd type="none" w="sm" len="sm"/>
              </a:ln>
            </p:spPr>
            <p:txBody>
              <a:bodyPr spcFirstLastPara="1" wrap="square" lIns="73825" tIns="73825" rIns="73825" bIns="73825" anchor="ctr" anchorCtr="0">
                <a:noAutofit/>
              </a:bodyPr>
              <a:lstStyle/>
              <a:p>
                <a:pPr marL="143602" lvl="0" indent="-30772" algn="l" rtl="0">
                  <a:lnSpc>
                    <a:spcPct val="90000"/>
                  </a:lnSpc>
                  <a:spcBef>
                    <a:spcPts val="0"/>
                  </a:spcBef>
                  <a:spcAft>
                    <a:spcPts val="0"/>
                  </a:spcAft>
                  <a:buNone/>
                </a:pPr>
                <a:r>
                  <a:rPr lang="zh-TW" sz="2038" b="1" dirty="0">
                    <a:solidFill>
                      <a:schemeClr val="lt1"/>
                    </a:solidFill>
                    <a:latin typeface="Microsoft JhengHei"/>
                    <a:ea typeface="Microsoft JhengHei"/>
                    <a:cs typeface="Microsoft JhengHei"/>
                    <a:sym typeface="Microsoft JhengHei"/>
                  </a:rPr>
                  <a:t>學業</a:t>
                </a:r>
                <a:endParaRPr sz="2038" b="1" dirty="0">
                  <a:solidFill>
                    <a:schemeClr val="lt1"/>
                  </a:solidFill>
                  <a:latin typeface="Microsoft JhengHei"/>
                  <a:ea typeface="Microsoft JhengHei"/>
                  <a:cs typeface="Microsoft JhengHei"/>
                  <a:sym typeface="Microsoft JhengHei"/>
                </a:endParaRPr>
              </a:p>
            </p:txBody>
          </p:sp>
        </p:grpSp>
        <p:grpSp>
          <p:nvGrpSpPr>
            <p:cNvPr id="553" name="Google Shape;553;p47"/>
            <p:cNvGrpSpPr/>
            <p:nvPr/>
          </p:nvGrpSpPr>
          <p:grpSpPr>
            <a:xfrm>
              <a:off x="4285272" y="1379275"/>
              <a:ext cx="2719777" cy="1169276"/>
              <a:chOff x="2653225" y="1438296"/>
              <a:chExt cx="3539994" cy="1521900"/>
            </a:xfrm>
          </p:grpSpPr>
          <p:sp>
            <p:nvSpPr>
              <p:cNvPr id="554" name="Google Shape;554;p47"/>
              <p:cNvSpPr/>
              <p:nvPr/>
            </p:nvSpPr>
            <p:spPr>
              <a:xfrm>
                <a:off x="3766519" y="1438296"/>
                <a:ext cx="2426700" cy="1521900"/>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351270" lvl="0" indent="-279560" algn="l" rtl="0">
                  <a:spcBef>
                    <a:spcPts val="0"/>
                  </a:spcBef>
                  <a:spcAft>
                    <a:spcPts val="0"/>
                  </a:spcAft>
                  <a:buSzPts val="1637"/>
                  <a:buFont typeface="Microsoft JhengHei"/>
                  <a:buChar char="●"/>
                </a:pPr>
                <a:r>
                  <a:rPr lang="zh-TW" sz="1636" b="1" dirty="0">
                    <a:latin typeface="Microsoft JhengHei"/>
                    <a:ea typeface="Microsoft JhengHei"/>
                    <a:cs typeface="Microsoft JhengHei"/>
                    <a:sym typeface="Microsoft JhengHei"/>
                  </a:rPr>
                  <a:t>情緒低落</a:t>
                </a:r>
                <a:endParaRPr sz="1636" b="1" dirty="0">
                  <a:latin typeface="Microsoft JhengHei"/>
                  <a:ea typeface="Microsoft JhengHei"/>
                  <a:cs typeface="Microsoft JhengHei"/>
                  <a:sym typeface="Microsoft JhengHei"/>
                </a:endParaRPr>
              </a:p>
              <a:p>
                <a:pPr marL="351270" lvl="0" indent="-279560" algn="l" rtl="0">
                  <a:spcBef>
                    <a:spcPts val="0"/>
                  </a:spcBef>
                  <a:spcAft>
                    <a:spcPts val="0"/>
                  </a:spcAft>
                  <a:buSzPts val="1637"/>
                  <a:buFont typeface="Microsoft JhengHei"/>
                  <a:buChar char="●"/>
                </a:pPr>
                <a:r>
                  <a:rPr lang="zh-TW" sz="1636" b="1" dirty="0">
                    <a:latin typeface="Microsoft JhengHei"/>
                    <a:ea typeface="Microsoft JhengHei"/>
                    <a:cs typeface="Microsoft JhengHei"/>
                    <a:sym typeface="Microsoft JhengHei"/>
                  </a:rPr>
                  <a:t>暴躁</a:t>
                </a:r>
                <a:endParaRPr sz="1636" b="1" dirty="0">
                  <a:latin typeface="Microsoft JhengHei"/>
                  <a:ea typeface="Microsoft JhengHei"/>
                  <a:cs typeface="Microsoft JhengHei"/>
                  <a:sym typeface="Microsoft JhengHei"/>
                </a:endParaRPr>
              </a:p>
            </p:txBody>
          </p:sp>
          <p:sp>
            <p:nvSpPr>
              <p:cNvPr id="555" name="Google Shape;555;p47"/>
              <p:cNvSpPr/>
              <p:nvPr/>
            </p:nvSpPr>
            <p:spPr>
              <a:xfrm>
                <a:off x="2653225" y="1699000"/>
                <a:ext cx="1113300" cy="1000500"/>
              </a:xfrm>
              <a:prstGeom prst="roundRect">
                <a:avLst>
                  <a:gd name="adj" fmla="val 16667"/>
                </a:avLst>
              </a:prstGeom>
              <a:solidFill>
                <a:srgbClr val="CC0066">
                  <a:alpha val="49800"/>
                </a:srgbClr>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107332" lvl="0" indent="0" algn="l" rtl="0">
                  <a:lnSpc>
                    <a:spcPct val="90000"/>
                  </a:lnSpc>
                  <a:spcBef>
                    <a:spcPts val="0"/>
                  </a:spcBef>
                  <a:spcAft>
                    <a:spcPts val="0"/>
                  </a:spcAft>
                  <a:buNone/>
                </a:pPr>
                <a:r>
                  <a:rPr lang="zh-TW" sz="2043" b="1" dirty="0">
                    <a:solidFill>
                      <a:schemeClr val="lt1"/>
                    </a:solidFill>
                    <a:latin typeface="Microsoft JhengHei"/>
                    <a:ea typeface="Microsoft JhengHei"/>
                    <a:cs typeface="Microsoft JhengHei"/>
                    <a:sym typeface="Microsoft JhengHei"/>
                  </a:rPr>
                  <a:t>情緒</a:t>
                </a:r>
                <a:endParaRPr sz="2043" b="1" dirty="0">
                  <a:solidFill>
                    <a:schemeClr val="lt1"/>
                  </a:solidFill>
                  <a:latin typeface="Microsoft JhengHei"/>
                  <a:ea typeface="Microsoft JhengHei"/>
                  <a:cs typeface="Microsoft JhengHei"/>
                  <a:sym typeface="Microsoft JhengHei"/>
                </a:endParaRPr>
              </a:p>
            </p:txBody>
          </p:sp>
        </p:grpSp>
        <p:grpSp>
          <p:nvGrpSpPr>
            <p:cNvPr id="556" name="Google Shape;556;p47"/>
            <p:cNvGrpSpPr/>
            <p:nvPr/>
          </p:nvGrpSpPr>
          <p:grpSpPr>
            <a:xfrm>
              <a:off x="4285392" y="2687100"/>
              <a:ext cx="2719721" cy="1079179"/>
              <a:chOff x="2567819" y="1438294"/>
              <a:chExt cx="3539921" cy="1521900"/>
            </a:xfrm>
          </p:grpSpPr>
          <p:sp>
            <p:nvSpPr>
              <p:cNvPr id="557" name="Google Shape;557;p47"/>
              <p:cNvSpPr/>
              <p:nvPr/>
            </p:nvSpPr>
            <p:spPr>
              <a:xfrm>
                <a:off x="3766540" y="1438294"/>
                <a:ext cx="2341200" cy="1521900"/>
              </a:xfrm>
              <a:prstGeom prst="round1Rect">
                <a:avLst>
                  <a:gd name="adj" fmla="val 16667"/>
                </a:avLst>
              </a:prstGeom>
              <a:solidFill>
                <a:schemeClr val="lt1"/>
              </a:solidFill>
              <a:ln w="6775" cap="flat" cmpd="sng">
                <a:solidFill>
                  <a:schemeClr val="dk2"/>
                </a:solidFill>
                <a:prstDash val="solid"/>
                <a:round/>
                <a:headEnd type="none" w="sm" len="sm"/>
                <a:tailEnd type="none" w="sm" len="sm"/>
              </a:ln>
            </p:spPr>
            <p:txBody>
              <a:bodyPr spcFirstLastPara="1" wrap="square" lIns="64825" tIns="64825" rIns="64825" bIns="64825" anchor="ctr" anchorCtr="0">
                <a:noAutofit/>
              </a:bodyPr>
              <a:lstStyle/>
              <a:p>
                <a:pPr marL="324176" lvl="0" indent="-264837" algn="l" rtl="0">
                  <a:spcBef>
                    <a:spcPts val="0"/>
                  </a:spcBef>
                  <a:spcAft>
                    <a:spcPts val="0"/>
                  </a:spcAft>
                  <a:buSzPts val="1618"/>
                  <a:buFont typeface="Microsoft JhengHei"/>
                  <a:buChar char="●"/>
                </a:pPr>
                <a:r>
                  <a:rPr lang="zh-TW" sz="1618" b="1" dirty="0">
                    <a:latin typeface="Microsoft JhengHei"/>
                    <a:ea typeface="Microsoft JhengHei"/>
                    <a:cs typeface="Microsoft JhengHei"/>
                    <a:sym typeface="Microsoft JhengHei"/>
                  </a:rPr>
                  <a:t>削弱社交能力</a:t>
                </a:r>
                <a:endParaRPr sz="1618" b="1" dirty="0">
                  <a:latin typeface="Microsoft JhengHei"/>
                  <a:ea typeface="Microsoft JhengHei"/>
                  <a:cs typeface="Microsoft JhengHei"/>
                  <a:sym typeface="Microsoft JhengHei"/>
                </a:endParaRPr>
              </a:p>
              <a:p>
                <a:pPr marL="324176" lvl="0" indent="-264837" algn="l" rtl="0">
                  <a:spcBef>
                    <a:spcPts val="0"/>
                  </a:spcBef>
                  <a:spcAft>
                    <a:spcPts val="0"/>
                  </a:spcAft>
                  <a:buSzPts val="1618"/>
                  <a:buFont typeface="Microsoft JhengHei"/>
                  <a:buChar char="●"/>
                </a:pPr>
                <a:r>
                  <a:rPr lang="zh-TW" sz="1618" b="1" dirty="0">
                    <a:latin typeface="Microsoft JhengHei"/>
                    <a:ea typeface="Microsoft JhengHei"/>
                    <a:cs typeface="Microsoft JhengHei"/>
                    <a:sym typeface="Microsoft JhengHei"/>
                  </a:rPr>
                  <a:t>縮窄社交圈子</a:t>
                </a:r>
                <a:endParaRPr sz="1618" b="1" dirty="0">
                  <a:latin typeface="Microsoft JhengHei"/>
                  <a:ea typeface="Microsoft JhengHei"/>
                  <a:cs typeface="Microsoft JhengHei"/>
                  <a:sym typeface="Microsoft JhengHei"/>
                </a:endParaRPr>
              </a:p>
            </p:txBody>
          </p:sp>
          <p:sp>
            <p:nvSpPr>
              <p:cNvPr id="558" name="Google Shape;558;p47"/>
              <p:cNvSpPr/>
              <p:nvPr/>
            </p:nvSpPr>
            <p:spPr>
              <a:xfrm>
                <a:off x="2567819" y="1611119"/>
                <a:ext cx="1198800" cy="1088400"/>
              </a:xfrm>
              <a:prstGeom prst="roundRect">
                <a:avLst>
                  <a:gd name="adj" fmla="val 16667"/>
                </a:avLst>
              </a:prstGeom>
              <a:solidFill>
                <a:srgbClr val="7030A0">
                  <a:alpha val="49800"/>
                </a:srgbClr>
              </a:solidFill>
              <a:ln w="6775" cap="flat" cmpd="sng">
                <a:solidFill>
                  <a:schemeClr val="dk2"/>
                </a:solidFill>
                <a:prstDash val="solid"/>
                <a:round/>
                <a:headEnd type="none" w="sm" len="sm"/>
                <a:tailEnd type="none" w="sm" len="sm"/>
              </a:ln>
            </p:spPr>
            <p:txBody>
              <a:bodyPr spcFirstLastPara="1" wrap="square" lIns="64825" tIns="64825" rIns="64825" bIns="64825" anchor="ctr" anchorCtr="0">
                <a:noAutofit/>
              </a:bodyPr>
              <a:lstStyle/>
              <a:p>
                <a:pPr marL="126067" lvl="0" indent="-27014" algn="l" rtl="0">
                  <a:lnSpc>
                    <a:spcPct val="90000"/>
                  </a:lnSpc>
                  <a:spcBef>
                    <a:spcPts val="0"/>
                  </a:spcBef>
                  <a:spcAft>
                    <a:spcPts val="0"/>
                  </a:spcAft>
                  <a:buNone/>
                </a:pPr>
                <a:r>
                  <a:rPr lang="zh-TW" sz="2001" b="1" dirty="0">
                    <a:solidFill>
                      <a:schemeClr val="lt1"/>
                    </a:solidFill>
                    <a:latin typeface="Microsoft JhengHei"/>
                    <a:ea typeface="Microsoft JhengHei"/>
                    <a:cs typeface="Microsoft JhengHei"/>
                    <a:sym typeface="Microsoft JhengHei"/>
                  </a:rPr>
                  <a:t>人際關係</a:t>
                </a:r>
                <a:endParaRPr sz="2001" b="1" dirty="0">
                  <a:solidFill>
                    <a:schemeClr val="lt1"/>
                  </a:solidFill>
                  <a:latin typeface="Microsoft JhengHei"/>
                  <a:ea typeface="Microsoft JhengHei"/>
                  <a:cs typeface="Microsoft JhengHei"/>
                  <a:sym typeface="Microsoft JhengHei"/>
                </a:endParaRPr>
              </a:p>
            </p:txBody>
          </p:sp>
        </p:grpSp>
        <p:grpSp>
          <p:nvGrpSpPr>
            <p:cNvPr id="559" name="Google Shape;559;p47"/>
            <p:cNvGrpSpPr/>
            <p:nvPr/>
          </p:nvGrpSpPr>
          <p:grpSpPr>
            <a:xfrm>
              <a:off x="4241405" y="3911717"/>
              <a:ext cx="2763679" cy="1169276"/>
              <a:chOff x="2598756" y="1438285"/>
              <a:chExt cx="3421665" cy="1521900"/>
            </a:xfrm>
          </p:grpSpPr>
          <p:sp>
            <p:nvSpPr>
              <p:cNvPr id="560" name="Google Shape;560;p47"/>
              <p:cNvSpPr/>
              <p:nvPr/>
            </p:nvSpPr>
            <p:spPr>
              <a:xfrm>
                <a:off x="3766521" y="1438285"/>
                <a:ext cx="2253900" cy="1521900"/>
              </a:xfrm>
              <a:prstGeom prst="round1Rect">
                <a:avLst>
                  <a:gd name="adj" fmla="val 16667"/>
                </a:avLst>
              </a:prstGeom>
              <a:solidFill>
                <a:schemeClr val="lt1"/>
              </a:solidFill>
              <a:ln w="7700" cap="flat" cmpd="sng">
                <a:solidFill>
                  <a:schemeClr val="dk2"/>
                </a:solidFill>
                <a:prstDash val="solid"/>
                <a:round/>
                <a:headEnd type="none" w="sm" len="sm"/>
                <a:tailEnd type="none" w="sm" len="sm"/>
              </a:ln>
            </p:spPr>
            <p:txBody>
              <a:bodyPr spcFirstLastPara="1" wrap="square" lIns="73825" tIns="73825" rIns="73825" bIns="73825" anchor="ctr" anchorCtr="0">
                <a:noAutofit/>
              </a:bodyPr>
              <a:lstStyle/>
              <a:p>
                <a:pPr marL="369263" lvl="0" indent="-287206" algn="l" rtl="0">
                  <a:spcBef>
                    <a:spcPts val="0"/>
                  </a:spcBef>
                  <a:spcAft>
                    <a:spcPts val="0"/>
                  </a:spcAft>
                  <a:buSzPts val="1615"/>
                  <a:buFont typeface="Microsoft JhengHei"/>
                  <a:buChar char="●"/>
                </a:pPr>
                <a:r>
                  <a:rPr lang="zh-TW" sz="1615" b="1" dirty="0">
                    <a:latin typeface="Microsoft JhengHei"/>
                    <a:ea typeface="Microsoft JhengHei"/>
                    <a:cs typeface="Microsoft JhengHei"/>
                    <a:sym typeface="Microsoft JhengHei"/>
                  </a:rPr>
                  <a:t>花費過多金錢</a:t>
                </a:r>
                <a:endParaRPr sz="2000" b="1" dirty="0">
                  <a:solidFill>
                    <a:schemeClr val="dk1"/>
                  </a:solidFill>
                </a:endParaRPr>
              </a:p>
              <a:p>
                <a:pPr marL="369263" lvl="0" indent="-287206" algn="l" rtl="0">
                  <a:spcBef>
                    <a:spcPts val="0"/>
                  </a:spcBef>
                  <a:spcAft>
                    <a:spcPts val="0"/>
                  </a:spcAft>
                  <a:buSzPts val="1615"/>
                  <a:buFont typeface="Microsoft JhengHei"/>
                  <a:buChar char="●"/>
                </a:pPr>
                <a:r>
                  <a:rPr lang="zh-TW" sz="1615" b="1" dirty="0">
                    <a:latin typeface="Microsoft JhengHei"/>
                    <a:ea typeface="Microsoft JhengHei"/>
                    <a:cs typeface="Microsoft JhengHei"/>
                    <a:sym typeface="Microsoft JhengHei"/>
                  </a:rPr>
                  <a:t>甚至偷竊</a:t>
                </a:r>
                <a:endParaRPr sz="1615" b="1" dirty="0">
                  <a:latin typeface="Microsoft JhengHei"/>
                  <a:ea typeface="Microsoft JhengHei"/>
                  <a:cs typeface="Microsoft JhengHei"/>
                  <a:sym typeface="Microsoft JhengHei"/>
                </a:endParaRPr>
              </a:p>
            </p:txBody>
          </p:sp>
          <p:sp>
            <p:nvSpPr>
              <p:cNvPr id="561" name="Google Shape;561;p47"/>
              <p:cNvSpPr/>
              <p:nvPr/>
            </p:nvSpPr>
            <p:spPr>
              <a:xfrm>
                <a:off x="2598756" y="1679658"/>
                <a:ext cx="1113300" cy="1000500"/>
              </a:xfrm>
              <a:prstGeom prst="roundRect">
                <a:avLst>
                  <a:gd name="adj" fmla="val 16667"/>
                </a:avLst>
              </a:prstGeom>
              <a:solidFill>
                <a:srgbClr val="888888"/>
              </a:solidFill>
              <a:ln w="7700" cap="flat" cmpd="sng">
                <a:solidFill>
                  <a:schemeClr val="dk2"/>
                </a:solidFill>
                <a:prstDash val="solid"/>
                <a:round/>
                <a:headEnd type="none" w="sm" len="sm"/>
                <a:tailEnd type="none" w="sm" len="sm"/>
              </a:ln>
            </p:spPr>
            <p:txBody>
              <a:bodyPr spcFirstLastPara="1" wrap="square" lIns="73825" tIns="73825" rIns="73825" bIns="73825" anchor="ctr" anchorCtr="0">
                <a:noAutofit/>
              </a:bodyPr>
              <a:lstStyle/>
              <a:p>
                <a:pPr marL="143602" lvl="0" indent="-30772" algn="l" rtl="0">
                  <a:lnSpc>
                    <a:spcPct val="90000"/>
                  </a:lnSpc>
                  <a:spcBef>
                    <a:spcPts val="0"/>
                  </a:spcBef>
                  <a:spcAft>
                    <a:spcPts val="0"/>
                  </a:spcAft>
                  <a:buNone/>
                </a:pPr>
                <a:r>
                  <a:rPr lang="zh-TW" sz="2038" b="1" dirty="0">
                    <a:solidFill>
                      <a:schemeClr val="lt1"/>
                    </a:solidFill>
                    <a:latin typeface="Microsoft JhengHei"/>
                    <a:ea typeface="Microsoft JhengHei"/>
                    <a:cs typeface="Microsoft JhengHei"/>
                    <a:sym typeface="Microsoft JhengHei"/>
                  </a:rPr>
                  <a:t>經濟</a:t>
                </a:r>
                <a:endParaRPr sz="2038" b="1" dirty="0">
                  <a:solidFill>
                    <a:schemeClr val="lt1"/>
                  </a:solidFill>
                  <a:latin typeface="Microsoft JhengHei"/>
                  <a:ea typeface="Microsoft JhengHei"/>
                  <a:cs typeface="Microsoft JhengHei"/>
                  <a:sym typeface="Microsoft JhengHei"/>
                </a:endParaRPr>
              </a:p>
            </p:txBody>
          </p:sp>
        </p:grpSp>
        <p:pic>
          <p:nvPicPr>
            <p:cNvPr id="562" name="Google Shape;562;p47"/>
            <p:cNvPicPr preferRelativeResize="0"/>
            <p:nvPr/>
          </p:nvPicPr>
          <p:blipFill>
            <a:blip r:embed="rId3">
              <a:alphaModFix/>
            </a:blip>
            <a:stretch>
              <a:fillRect/>
            </a:stretch>
          </p:blipFill>
          <p:spPr>
            <a:xfrm>
              <a:off x="2902775" y="2095375"/>
              <a:ext cx="751125" cy="392525"/>
            </a:xfrm>
            <a:prstGeom prst="rect">
              <a:avLst/>
            </a:prstGeom>
            <a:noFill/>
            <a:ln>
              <a:noFill/>
            </a:ln>
          </p:spPr>
        </p:pic>
        <p:pic>
          <p:nvPicPr>
            <p:cNvPr id="563" name="Google Shape;563;p47"/>
            <p:cNvPicPr preferRelativeResize="0"/>
            <p:nvPr/>
          </p:nvPicPr>
          <p:blipFill>
            <a:blip r:embed="rId4">
              <a:alphaModFix/>
            </a:blip>
            <a:stretch>
              <a:fillRect/>
            </a:stretch>
          </p:blipFill>
          <p:spPr>
            <a:xfrm>
              <a:off x="6550199" y="1790500"/>
              <a:ext cx="751125" cy="751146"/>
            </a:xfrm>
            <a:prstGeom prst="rect">
              <a:avLst/>
            </a:prstGeom>
            <a:noFill/>
            <a:ln>
              <a:noFill/>
            </a:ln>
          </p:spPr>
        </p:pic>
        <p:pic>
          <p:nvPicPr>
            <p:cNvPr id="564" name="Google Shape;564;p47"/>
            <p:cNvPicPr preferRelativeResize="0"/>
            <p:nvPr/>
          </p:nvPicPr>
          <p:blipFill>
            <a:blip r:embed="rId5">
              <a:alphaModFix/>
            </a:blip>
            <a:stretch>
              <a:fillRect/>
            </a:stretch>
          </p:blipFill>
          <p:spPr>
            <a:xfrm>
              <a:off x="2998325" y="2947304"/>
              <a:ext cx="751125" cy="751125"/>
            </a:xfrm>
            <a:prstGeom prst="rect">
              <a:avLst/>
            </a:prstGeom>
            <a:noFill/>
            <a:ln>
              <a:noFill/>
            </a:ln>
          </p:spPr>
        </p:pic>
        <p:pic>
          <p:nvPicPr>
            <p:cNvPr id="565" name="Google Shape;565;p47"/>
            <p:cNvPicPr preferRelativeResize="0"/>
            <p:nvPr/>
          </p:nvPicPr>
          <p:blipFill>
            <a:blip r:embed="rId6">
              <a:alphaModFix/>
            </a:blip>
            <a:stretch>
              <a:fillRect/>
            </a:stretch>
          </p:blipFill>
          <p:spPr>
            <a:xfrm>
              <a:off x="6952357" y="2984873"/>
              <a:ext cx="854125" cy="854125"/>
            </a:xfrm>
            <a:prstGeom prst="rect">
              <a:avLst/>
            </a:prstGeom>
            <a:noFill/>
            <a:ln>
              <a:noFill/>
            </a:ln>
          </p:spPr>
        </p:pic>
        <p:pic>
          <p:nvPicPr>
            <p:cNvPr id="566" name="Google Shape;566;p47"/>
            <p:cNvPicPr preferRelativeResize="0"/>
            <p:nvPr/>
          </p:nvPicPr>
          <p:blipFill>
            <a:blip r:embed="rId7">
              <a:alphaModFix/>
            </a:blip>
            <a:stretch>
              <a:fillRect/>
            </a:stretch>
          </p:blipFill>
          <p:spPr>
            <a:xfrm>
              <a:off x="3176300" y="4248791"/>
              <a:ext cx="751125" cy="810232"/>
            </a:xfrm>
            <a:prstGeom prst="rect">
              <a:avLst/>
            </a:prstGeom>
            <a:solidFill>
              <a:schemeClr val="lt1"/>
            </a:solidFill>
            <a:ln>
              <a:noFill/>
            </a:ln>
          </p:spPr>
        </p:pic>
        <p:pic>
          <p:nvPicPr>
            <p:cNvPr id="567" name="Google Shape;567;p47"/>
            <p:cNvPicPr preferRelativeResize="0"/>
            <p:nvPr/>
          </p:nvPicPr>
          <p:blipFill>
            <a:blip r:embed="rId8">
              <a:alphaModFix/>
            </a:blip>
            <a:stretch>
              <a:fillRect/>
            </a:stretch>
          </p:blipFill>
          <p:spPr>
            <a:xfrm>
              <a:off x="6918895" y="4097164"/>
              <a:ext cx="921050" cy="921050"/>
            </a:xfrm>
            <a:prstGeom prst="rect">
              <a:avLst/>
            </a:prstGeom>
            <a:noFill/>
            <a:ln>
              <a:noFill/>
            </a:ln>
          </p:spPr>
        </p:pic>
      </p:grpSp>
      <p:sp>
        <p:nvSpPr>
          <p:cNvPr id="568" name="Google Shape;568;p4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8"/>
          <p:cNvSpPr/>
          <p:nvPr/>
        </p:nvSpPr>
        <p:spPr>
          <a:xfrm rot="5400000">
            <a:off x="2604377" y="-160887"/>
            <a:ext cx="985500" cy="6194400"/>
          </a:xfrm>
          <a:prstGeom prst="round2SameRect">
            <a:avLst>
              <a:gd name="adj1" fmla="val 16667"/>
              <a:gd name="adj2" fmla="val 0"/>
            </a:avLst>
          </a:prstGeom>
          <a:solidFill>
            <a:srgbClr val="C5F1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74" name="Google Shape;574;p48"/>
          <p:cNvSpPr/>
          <p:nvPr/>
        </p:nvSpPr>
        <p:spPr>
          <a:xfrm rot="5400000">
            <a:off x="2400249" y="-788035"/>
            <a:ext cx="1548666" cy="6349200"/>
          </a:xfrm>
          <a:prstGeom prst="round2SameRect">
            <a:avLst>
              <a:gd name="adj1" fmla="val 16667"/>
              <a:gd name="adj2" fmla="val 0"/>
            </a:avLst>
          </a:prstGeom>
          <a:solidFill>
            <a:srgbClr val="004AAD">
              <a:alpha val="9882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75" name="Google Shape;575;p48"/>
          <p:cNvSpPr txBox="1"/>
          <p:nvPr/>
        </p:nvSpPr>
        <p:spPr>
          <a:xfrm>
            <a:off x="-154928" y="1706781"/>
            <a:ext cx="6293700" cy="1359568"/>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i="0" u="none" strike="noStrike" cap="none" dirty="0">
                <a:solidFill>
                  <a:schemeClr val="lt1"/>
                </a:solidFill>
                <a:latin typeface="Microsoft JhengHei"/>
                <a:ea typeface="Microsoft JhengHei"/>
                <a:cs typeface="Microsoft JhengHei"/>
                <a:sym typeface="Microsoft JhengHei"/>
              </a:rPr>
              <a:t>環節</a:t>
            </a:r>
            <a:r>
              <a:rPr lang="zh-TW" sz="3300" b="1" dirty="0">
                <a:solidFill>
                  <a:schemeClr val="lt1"/>
                </a:solidFill>
                <a:latin typeface="Microsoft JhengHei"/>
                <a:ea typeface="Microsoft JhengHei"/>
                <a:cs typeface="Microsoft JhengHei"/>
                <a:sym typeface="Microsoft JhengHei"/>
              </a:rPr>
              <a:t>三</a:t>
            </a:r>
            <a:endParaRPr sz="3300" b="1" i="0" u="none" strike="noStrike" cap="none" dirty="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600" b="1" i="0" u="none" strike="noStrike" cap="none" dirty="0">
                <a:solidFill>
                  <a:schemeClr val="lt1"/>
                </a:solidFill>
                <a:latin typeface="Microsoft JhengHei"/>
                <a:ea typeface="Microsoft JhengHei"/>
                <a:cs typeface="Microsoft JhengHei"/>
                <a:sym typeface="Microsoft JhengHei"/>
              </a:rPr>
              <a:t>個</a:t>
            </a:r>
            <a:r>
              <a:rPr lang="zh-TW" sz="2600" b="1" i="0" u="none" cap="none" dirty="0">
                <a:solidFill>
                  <a:schemeClr val="lt1"/>
                </a:solidFill>
                <a:latin typeface="Microsoft JhengHei"/>
                <a:ea typeface="Microsoft JhengHei"/>
                <a:cs typeface="Microsoft JhengHei"/>
                <a:sym typeface="Microsoft JhengHei"/>
              </a:rPr>
              <a:t>案</a:t>
            </a:r>
            <a:r>
              <a:rPr lang="zh-TW" sz="2600" b="1" i="0" u="none" strike="noStrike" cap="none" dirty="0">
                <a:solidFill>
                  <a:schemeClr val="lt1"/>
                </a:solidFill>
                <a:latin typeface="Microsoft JhengHei"/>
                <a:ea typeface="Microsoft JhengHei"/>
                <a:cs typeface="Microsoft JhengHei"/>
                <a:sym typeface="Microsoft JhengHei"/>
              </a:rPr>
              <a:t>討論</a:t>
            </a:r>
            <a:br>
              <a:rPr lang="en-US" altLang="zh-TW" sz="2600" b="1" i="0" u="none" strike="noStrike" cap="none" dirty="0">
                <a:solidFill>
                  <a:schemeClr val="lt1"/>
                </a:solidFill>
                <a:latin typeface="Microsoft JhengHei"/>
                <a:ea typeface="Microsoft JhengHei"/>
                <a:cs typeface="Microsoft JhengHei"/>
                <a:sym typeface="Microsoft JhengHei"/>
              </a:rPr>
            </a:br>
            <a:r>
              <a:rPr lang="zh-TW" altLang="en-US" b="1" dirty="0">
                <a:solidFill>
                  <a:schemeClr val="lt1"/>
                </a:solidFill>
                <a:latin typeface="Microsoft JhengHei"/>
                <a:ea typeface="Microsoft JhengHei"/>
              </a:rPr>
              <a:t>透過個案，討論處理子女網上行為的技巧</a:t>
            </a:r>
            <a:endParaRPr b="1" dirty="0">
              <a:solidFill>
                <a:schemeClr val="lt1"/>
              </a:solidFill>
              <a:latin typeface="Microsoft JhengHei"/>
              <a:ea typeface="Microsoft JhengHei"/>
              <a:sym typeface="Microsoft JhengHei"/>
            </a:endParaRPr>
          </a:p>
        </p:txBody>
      </p:sp>
      <p:sp>
        <p:nvSpPr>
          <p:cNvPr id="576" name="Google Shape;576;p48"/>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577" name="Google Shape;577;p48"/>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49"/>
          <p:cNvSpPr txBox="1"/>
          <p:nvPr/>
        </p:nvSpPr>
        <p:spPr>
          <a:xfrm>
            <a:off x="7071527" y="-143940"/>
            <a:ext cx="2072473" cy="396659"/>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dk1"/>
              </a:buClr>
              <a:buSzPts val="1100"/>
              <a:buFont typeface="Arial"/>
              <a:buNone/>
            </a:pPr>
            <a:endParaRPr sz="1100">
              <a:solidFill>
                <a:schemeClr val="dk1"/>
              </a:solidFill>
              <a:latin typeface="Microsoft JhengHei"/>
              <a:ea typeface="Microsoft JhengHei"/>
              <a:cs typeface="Microsoft JhengHei"/>
              <a:sym typeface="Microsoft JhengHei"/>
            </a:endParaRPr>
          </a:p>
        </p:txBody>
      </p:sp>
      <p:sp>
        <p:nvSpPr>
          <p:cNvPr id="583" name="Google Shape;583;p49"/>
          <p:cNvSpPr/>
          <p:nvPr/>
        </p:nvSpPr>
        <p:spPr>
          <a:xfrm>
            <a:off x="412982" y="222148"/>
            <a:ext cx="5707856" cy="511742"/>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dirty="0">
                <a:solidFill>
                  <a:schemeClr val="lt1"/>
                </a:solidFill>
                <a:latin typeface="Microsoft JhengHei"/>
                <a:ea typeface="Microsoft JhengHei"/>
                <a:cs typeface="Microsoft JhengHei"/>
                <a:sym typeface="Microsoft JhengHei"/>
              </a:rPr>
              <a:t>兒子被IG網友威脅散播裸照</a:t>
            </a:r>
            <a:endParaRPr sz="3300" b="1" dirty="0">
              <a:solidFill>
                <a:schemeClr val="lt1"/>
              </a:solidFill>
              <a:latin typeface="Microsoft JhengHei"/>
              <a:ea typeface="Microsoft JhengHei"/>
              <a:cs typeface="Microsoft JhengHei"/>
              <a:sym typeface="Microsoft JhengHei"/>
            </a:endParaRPr>
          </a:p>
        </p:txBody>
      </p:sp>
      <p:sp>
        <p:nvSpPr>
          <p:cNvPr id="584" name="Google Shape;584;p49"/>
          <p:cNvSpPr/>
          <p:nvPr/>
        </p:nvSpPr>
        <p:spPr>
          <a:xfrm>
            <a:off x="165783" y="4422764"/>
            <a:ext cx="2440947"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故事短片(1A)</a:t>
            </a:r>
            <a:endParaRPr sz="2800" b="1" dirty="0">
              <a:solidFill>
                <a:schemeClr val="lt1"/>
              </a:solidFill>
              <a:latin typeface="Microsoft JhengHei"/>
              <a:ea typeface="Microsoft JhengHei"/>
              <a:cs typeface="Microsoft JhengHei"/>
              <a:sym typeface="Microsoft JhengHei"/>
            </a:endParaRPr>
          </a:p>
        </p:txBody>
      </p:sp>
      <p:sp>
        <p:nvSpPr>
          <p:cNvPr id="585" name="Google Shape;585;p49"/>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587" name="Google Shape;587;p4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24</a:t>
            </a:fld>
            <a:endParaRPr dirty="0"/>
          </a:p>
        </p:txBody>
      </p:sp>
      <p:sp>
        <p:nvSpPr>
          <p:cNvPr id="5" name="矩形 4">
            <a:extLst>
              <a:ext uri="{FF2B5EF4-FFF2-40B4-BE49-F238E27FC236}">
                <a16:creationId xmlns:a16="http://schemas.microsoft.com/office/drawing/2014/main" id="{767F0AAD-1DC6-8000-ADCD-30D01243AFD5}"/>
              </a:ext>
            </a:extLst>
          </p:cNvPr>
          <p:cNvSpPr/>
          <p:nvPr/>
        </p:nvSpPr>
        <p:spPr>
          <a:xfrm>
            <a:off x="2686051" y="4645360"/>
            <a:ext cx="4233082" cy="338554"/>
          </a:xfrm>
          <a:prstGeom prst="rect">
            <a:avLst/>
          </a:prstGeom>
        </p:spPr>
        <p:txBody>
          <a:bodyPr wrap="none">
            <a:spAutoFit/>
          </a:bodyPr>
          <a:lstStyle/>
          <a:p>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影片連結：</a:t>
            </a:r>
            <a:r>
              <a:rPr lang="en-US" sz="1600" u="sng" kern="100" dirty="0">
                <a:solidFill>
                  <a:srgbClr val="467886"/>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3"/>
              </a:rPr>
              <a:t>https://youtu.be/cboygPcRpbQ</a:t>
            </a:r>
            <a:endPar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4" name="Picture 3">
            <a:extLst>
              <a:ext uri="{FF2B5EF4-FFF2-40B4-BE49-F238E27FC236}">
                <a16:creationId xmlns:a16="http://schemas.microsoft.com/office/drawing/2014/main" id="{C5CB9340-BD4B-4774-A595-85BD072EDB45}"/>
              </a:ext>
            </a:extLst>
          </p:cNvPr>
          <p:cNvPicPr>
            <a:picLocks noChangeAspect="1"/>
          </p:cNvPicPr>
          <p:nvPr/>
        </p:nvPicPr>
        <p:blipFill>
          <a:blip r:embed="rId4"/>
          <a:stretch>
            <a:fillRect/>
          </a:stretch>
        </p:blipFill>
        <p:spPr>
          <a:xfrm>
            <a:off x="1238444" y="812123"/>
            <a:ext cx="5833083" cy="358707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50"/>
          <p:cNvSpPr txBox="1"/>
          <p:nvPr/>
        </p:nvSpPr>
        <p:spPr>
          <a:xfrm>
            <a:off x="7071527" y="-143940"/>
            <a:ext cx="2072400" cy="396600"/>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dk1"/>
              </a:buClr>
              <a:buSzPts val="1100"/>
              <a:buFont typeface="Arial"/>
              <a:buNone/>
            </a:pPr>
            <a:endParaRPr sz="1100">
              <a:solidFill>
                <a:schemeClr val="dk1"/>
              </a:solidFill>
              <a:latin typeface="Microsoft JhengHei"/>
              <a:ea typeface="Microsoft JhengHei"/>
              <a:cs typeface="Microsoft JhengHei"/>
              <a:sym typeface="Microsoft JhengHei"/>
            </a:endParaRPr>
          </a:p>
        </p:txBody>
      </p:sp>
      <p:sp>
        <p:nvSpPr>
          <p:cNvPr id="593" name="Google Shape;593;p50"/>
          <p:cNvSpPr/>
          <p:nvPr/>
        </p:nvSpPr>
        <p:spPr>
          <a:xfrm>
            <a:off x="469050" y="601675"/>
            <a:ext cx="83280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000" b="1" dirty="0">
                <a:solidFill>
                  <a:schemeClr val="lt1"/>
                </a:solidFill>
                <a:latin typeface="Microsoft JhengHei"/>
                <a:ea typeface="Microsoft JhengHei"/>
                <a:cs typeface="Microsoft JhengHei"/>
                <a:sym typeface="Microsoft JhengHei"/>
              </a:rPr>
              <a:t>女兒在朋輩壓力下拍攝半裸照，並意外流出相片</a:t>
            </a:r>
            <a:endParaRPr sz="3000" b="1" dirty="0">
              <a:solidFill>
                <a:schemeClr val="lt1"/>
              </a:solidFill>
              <a:latin typeface="Microsoft JhengHei"/>
              <a:ea typeface="Microsoft JhengHei"/>
              <a:cs typeface="Microsoft JhengHei"/>
              <a:sym typeface="Microsoft JhengHei"/>
            </a:endParaRPr>
          </a:p>
        </p:txBody>
      </p:sp>
      <p:sp>
        <p:nvSpPr>
          <p:cNvPr id="594" name="Google Shape;594;p50"/>
          <p:cNvSpPr/>
          <p:nvPr/>
        </p:nvSpPr>
        <p:spPr>
          <a:xfrm>
            <a:off x="186839" y="4521175"/>
            <a:ext cx="24408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2800" b="1">
                <a:solidFill>
                  <a:schemeClr val="lt1"/>
                </a:solidFill>
                <a:latin typeface="Microsoft JhengHei"/>
                <a:ea typeface="Microsoft JhengHei"/>
                <a:cs typeface="Microsoft JhengHei"/>
                <a:sym typeface="Microsoft JhengHei"/>
              </a:rPr>
              <a:t>故事短片(1B)</a:t>
            </a:r>
            <a:endParaRPr sz="2800" b="1">
              <a:solidFill>
                <a:schemeClr val="lt1"/>
              </a:solidFill>
              <a:latin typeface="Microsoft JhengHei"/>
              <a:ea typeface="Microsoft JhengHei"/>
              <a:cs typeface="Microsoft JhengHei"/>
              <a:sym typeface="Microsoft JhengHei"/>
            </a:endParaRPr>
          </a:p>
        </p:txBody>
      </p:sp>
      <p:sp>
        <p:nvSpPr>
          <p:cNvPr id="595" name="Google Shape;595;p50"/>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597" name="Google Shape;597;p50"/>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25</a:t>
            </a:fld>
            <a:endParaRPr/>
          </a:p>
        </p:txBody>
      </p:sp>
      <p:pic>
        <p:nvPicPr>
          <p:cNvPr id="3" name="圖片 2">
            <a:extLst>
              <a:ext uri="{FF2B5EF4-FFF2-40B4-BE49-F238E27FC236}">
                <a16:creationId xmlns:a16="http://schemas.microsoft.com/office/drawing/2014/main" id="{C4FC24C7-6906-448C-9F8B-2DDB31A4F9FF}"/>
              </a:ext>
            </a:extLst>
          </p:cNvPr>
          <p:cNvPicPr>
            <a:picLocks noChangeAspect="1"/>
          </p:cNvPicPr>
          <p:nvPr/>
        </p:nvPicPr>
        <p:blipFill rotWithShape="1">
          <a:blip r:embed="rId3"/>
          <a:srcRect b="14730"/>
          <a:stretch/>
        </p:blipFill>
        <p:spPr>
          <a:xfrm>
            <a:off x="1251752" y="1219188"/>
            <a:ext cx="6451558" cy="3166842"/>
          </a:xfrm>
          <a:prstGeom prst="rect">
            <a:avLst/>
          </a:prstGeom>
        </p:spPr>
      </p:pic>
      <p:sp>
        <p:nvSpPr>
          <p:cNvPr id="10" name="矩形 9">
            <a:extLst>
              <a:ext uri="{FF2B5EF4-FFF2-40B4-BE49-F238E27FC236}">
                <a16:creationId xmlns:a16="http://schemas.microsoft.com/office/drawing/2014/main" id="{73C0D236-852C-4F83-ADC6-F822F8F0D158}"/>
              </a:ext>
            </a:extLst>
          </p:cNvPr>
          <p:cNvSpPr/>
          <p:nvPr/>
        </p:nvSpPr>
        <p:spPr>
          <a:xfrm>
            <a:off x="2652805" y="4541825"/>
            <a:ext cx="224742" cy="307777"/>
          </a:xfrm>
          <a:prstGeom prst="rect">
            <a:avLst/>
          </a:prstGeom>
        </p:spPr>
        <p:txBody>
          <a:bodyPr wrap="none">
            <a:spAutoFit/>
          </a:bodyPr>
          <a:lstStyle/>
          <a:p>
            <a:r>
              <a:rPr lang="en-HK" dirty="0">
                <a:latin typeface="Calibri" panose="020F0502020204030204" pitchFamily="34" charset="0"/>
                <a:ea typeface="DengXian" panose="02010600030101010101" pitchFamily="2" charset="-122"/>
                <a:cs typeface="Times New Roman" panose="02020603050405020304" pitchFamily="18" charset="0"/>
              </a:rPr>
              <a:t> </a:t>
            </a:r>
            <a:endParaRPr lang="en-HK" dirty="0"/>
          </a:p>
        </p:txBody>
      </p:sp>
      <p:sp>
        <p:nvSpPr>
          <p:cNvPr id="2" name="矩形 1">
            <a:extLst>
              <a:ext uri="{FF2B5EF4-FFF2-40B4-BE49-F238E27FC236}">
                <a16:creationId xmlns:a16="http://schemas.microsoft.com/office/drawing/2014/main" id="{7FCDBE3B-8DF7-91F9-936D-947C472B2BE6}"/>
              </a:ext>
            </a:extLst>
          </p:cNvPr>
          <p:cNvSpPr/>
          <p:nvPr/>
        </p:nvSpPr>
        <p:spPr>
          <a:xfrm>
            <a:off x="2686051" y="4737634"/>
            <a:ext cx="4147289" cy="338554"/>
          </a:xfrm>
          <a:prstGeom prst="rect">
            <a:avLst/>
          </a:prstGeom>
        </p:spPr>
        <p:txBody>
          <a:bodyPr wrap="none">
            <a:spAutoFit/>
          </a:bodyPr>
          <a:lstStyle/>
          <a:p>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影片連結：</a:t>
            </a:r>
            <a:r>
              <a:rPr lang="en-US" sz="1600" u="sng" dirty="0">
                <a:solidFill>
                  <a:srgbClr val="467886"/>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4"/>
              </a:rPr>
              <a:t>https://youtu.be/LArxOLUIw4c</a:t>
            </a:r>
            <a:endParaRPr lang="en-HK" sz="1600" u="sng" dirty="0">
              <a:solidFill>
                <a:srgbClr val="0563C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1"/>
          <p:cNvSpPr txBox="1"/>
          <p:nvPr/>
        </p:nvSpPr>
        <p:spPr>
          <a:xfrm>
            <a:off x="7071527" y="-143940"/>
            <a:ext cx="2072400" cy="396600"/>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dk1"/>
              </a:buClr>
              <a:buSzPts val="1100"/>
              <a:buFont typeface="Arial"/>
              <a:buNone/>
            </a:pPr>
            <a:endParaRPr sz="1100">
              <a:solidFill>
                <a:schemeClr val="dk1"/>
              </a:solidFill>
              <a:latin typeface="Microsoft JhengHei"/>
              <a:ea typeface="Microsoft JhengHei"/>
              <a:cs typeface="Microsoft JhengHei"/>
              <a:sym typeface="Microsoft JhengHei"/>
            </a:endParaRPr>
          </a:p>
        </p:txBody>
      </p:sp>
      <p:sp>
        <p:nvSpPr>
          <p:cNvPr id="603" name="Google Shape;603;p51"/>
          <p:cNvSpPr/>
          <p:nvPr/>
        </p:nvSpPr>
        <p:spPr>
          <a:xfrm>
            <a:off x="2264469" y="526687"/>
            <a:ext cx="44250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dirty="0">
                <a:solidFill>
                  <a:schemeClr val="lt1"/>
                </a:solidFill>
                <a:latin typeface="Microsoft JhengHei"/>
                <a:ea typeface="Microsoft JhengHei"/>
                <a:cs typeface="Microsoft JhengHei"/>
                <a:sym typeface="Microsoft JhengHei"/>
              </a:rPr>
              <a:t>網上遊戲網購騙案</a:t>
            </a:r>
            <a:endParaRPr sz="3300" b="1" dirty="0">
              <a:solidFill>
                <a:schemeClr val="lt1"/>
              </a:solidFill>
              <a:latin typeface="Microsoft JhengHei"/>
              <a:ea typeface="Microsoft JhengHei"/>
              <a:cs typeface="Microsoft JhengHei"/>
              <a:sym typeface="Microsoft JhengHei"/>
            </a:endParaRPr>
          </a:p>
        </p:txBody>
      </p:sp>
      <p:sp>
        <p:nvSpPr>
          <p:cNvPr id="604" name="Google Shape;604;p51"/>
          <p:cNvSpPr/>
          <p:nvPr/>
        </p:nvSpPr>
        <p:spPr>
          <a:xfrm>
            <a:off x="245251" y="4452988"/>
            <a:ext cx="24408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故事短片(</a:t>
            </a:r>
            <a:r>
              <a:rPr lang="en-HK" altLang="zh-TW" sz="2800" b="1" dirty="0">
                <a:solidFill>
                  <a:schemeClr val="lt1"/>
                </a:solidFill>
                <a:latin typeface="Microsoft JhengHei"/>
                <a:ea typeface="Microsoft JhengHei"/>
                <a:cs typeface="Microsoft JhengHei"/>
                <a:sym typeface="Microsoft JhengHei"/>
              </a:rPr>
              <a:t>1C</a:t>
            </a:r>
            <a:r>
              <a:rPr lang="zh-TW" sz="2800" b="1" dirty="0">
                <a:solidFill>
                  <a:schemeClr val="lt1"/>
                </a:solidFill>
                <a:latin typeface="Microsoft JhengHei"/>
                <a:ea typeface="Microsoft JhengHei"/>
                <a:cs typeface="Microsoft JhengHei"/>
                <a:sym typeface="Microsoft JhengHei"/>
              </a:rPr>
              <a:t>)</a:t>
            </a:r>
            <a:endParaRPr sz="2800" b="1" dirty="0">
              <a:solidFill>
                <a:schemeClr val="lt1"/>
              </a:solidFill>
              <a:latin typeface="Microsoft JhengHei"/>
              <a:ea typeface="Microsoft JhengHei"/>
              <a:cs typeface="Microsoft JhengHei"/>
              <a:sym typeface="Microsoft JhengHei"/>
            </a:endParaRPr>
          </a:p>
        </p:txBody>
      </p:sp>
      <p:sp>
        <p:nvSpPr>
          <p:cNvPr id="605" name="Google Shape;605;p51"/>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607" name="Google Shape;607;p51"/>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26</a:t>
            </a:fld>
            <a:endParaRPr dirty="0"/>
          </a:p>
        </p:txBody>
      </p:sp>
      <p:pic>
        <p:nvPicPr>
          <p:cNvPr id="3" name="圖片 2">
            <a:extLst>
              <a:ext uri="{FF2B5EF4-FFF2-40B4-BE49-F238E27FC236}">
                <a16:creationId xmlns:a16="http://schemas.microsoft.com/office/drawing/2014/main" id="{DEC2436F-EB1B-49BE-B79D-EDEF850191A9}"/>
              </a:ext>
            </a:extLst>
          </p:cNvPr>
          <p:cNvPicPr>
            <a:picLocks noChangeAspect="1"/>
          </p:cNvPicPr>
          <p:nvPr/>
        </p:nvPicPr>
        <p:blipFill>
          <a:blip r:embed="rId3"/>
          <a:stretch>
            <a:fillRect/>
          </a:stretch>
        </p:blipFill>
        <p:spPr>
          <a:xfrm>
            <a:off x="1472861" y="1219188"/>
            <a:ext cx="6198278" cy="3141174"/>
          </a:xfrm>
          <a:prstGeom prst="rect">
            <a:avLst/>
          </a:prstGeom>
        </p:spPr>
      </p:pic>
      <p:sp>
        <p:nvSpPr>
          <p:cNvPr id="10" name="矩形 9">
            <a:extLst>
              <a:ext uri="{FF2B5EF4-FFF2-40B4-BE49-F238E27FC236}">
                <a16:creationId xmlns:a16="http://schemas.microsoft.com/office/drawing/2014/main" id="{57B44C5E-A1A0-45BF-8DE5-5BB5DC2B200A}"/>
              </a:ext>
            </a:extLst>
          </p:cNvPr>
          <p:cNvSpPr/>
          <p:nvPr/>
        </p:nvSpPr>
        <p:spPr>
          <a:xfrm>
            <a:off x="2640222" y="4545514"/>
            <a:ext cx="224742" cy="307777"/>
          </a:xfrm>
          <a:prstGeom prst="rect">
            <a:avLst/>
          </a:prstGeom>
        </p:spPr>
        <p:txBody>
          <a:bodyPr wrap="none">
            <a:spAutoFit/>
          </a:bodyPr>
          <a:lstStyle/>
          <a:p>
            <a:r>
              <a:rPr lang="en-HK" dirty="0">
                <a:latin typeface="Calibri" panose="020F0502020204030204" pitchFamily="34" charset="0"/>
                <a:ea typeface="DengXian" panose="02010600030101010101" pitchFamily="2" charset="-122"/>
                <a:cs typeface="Times New Roman" panose="02020603050405020304" pitchFamily="18" charset="0"/>
              </a:rPr>
              <a:t> </a:t>
            </a:r>
            <a:endParaRPr lang="en-HK" dirty="0"/>
          </a:p>
        </p:txBody>
      </p:sp>
      <p:sp>
        <p:nvSpPr>
          <p:cNvPr id="5" name="矩形 4">
            <a:extLst>
              <a:ext uri="{FF2B5EF4-FFF2-40B4-BE49-F238E27FC236}">
                <a16:creationId xmlns:a16="http://schemas.microsoft.com/office/drawing/2014/main" id="{9FC9D313-84A7-CAC6-598A-1D2A6E440131}"/>
              </a:ext>
            </a:extLst>
          </p:cNvPr>
          <p:cNvSpPr/>
          <p:nvPr/>
        </p:nvSpPr>
        <p:spPr>
          <a:xfrm>
            <a:off x="2686052" y="4737634"/>
            <a:ext cx="5729178" cy="338554"/>
          </a:xfrm>
          <a:prstGeom prst="rect">
            <a:avLst/>
          </a:prstGeom>
        </p:spPr>
        <p:txBody>
          <a:bodyPr wrap="square">
            <a:spAutoFit/>
          </a:bodyPr>
          <a:lstStyle/>
          <a:p>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影片連結：</a:t>
            </a:r>
            <a:r>
              <a:rPr lang="en-US" sz="1600" u="sng" dirty="0">
                <a:solidFill>
                  <a:srgbClr val="467886"/>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4"/>
              </a:rPr>
              <a:t>https://youtu.be/uFVk99tDvV8</a:t>
            </a:r>
            <a:endParaRPr lang="en-HK" sz="1600" u="sng" dirty="0">
              <a:solidFill>
                <a:srgbClr val="0563C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83E1A8-05F0-6FAF-2103-DD54A0D63CF2}"/>
              </a:ext>
            </a:extLst>
          </p:cNvPr>
          <p:cNvSpPr>
            <a:spLocks noGrp="1"/>
          </p:cNvSpPr>
          <p:nvPr>
            <p:ph type="body" idx="1"/>
          </p:nvPr>
        </p:nvSpPr>
        <p:spPr>
          <a:xfrm>
            <a:off x="3679569" y="1005168"/>
            <a:ext cx="4648200" cy="470467"/>
          </a:xfrm>
          <a:solidFill>
            <a:schemeClr val="accent1">
              <a:lumMod val="20000"/>
              <a:lumOff val="80000"/>
            </a:schemeClr>
          </a:solidFill>
        </p:spPr>
        <p:txBody>
          <a:bodyPr/>
          <a:lstStyle/>
          <a:p>
            <a:pPr marL="139700" indent="0">
              <a:buNone/>
            </a:pPr>
            <a:r>
              <a:rPr lang="zh-TW" altLang="en-US" b="1" dirty="0"/>
              <a:t>核心原則：先安撫情緒，再處理事情  </a:t>
            </a:r>
            <a:endParaRPr lang="en-HK" dirty="0"/>
          </a:p>
          <a:p>
            <a:endParaRPr lang="en-HK" dirty="0"/>
          </a:p>
        </p:txBody>
      </p:sp>
      <p:sp>
        <p:nvSpPr>
          <p:cNvPr id="4" name="Slide Number Placeholder 3">
            <a:extLst>
              <a:ext uri="{FF2B5EF4-FFF2-40B4-BE49-F238E27FC236}">
                <a16:creationId xmlns:a16="http://schemas.microsoft.com/office/drawing/2014/main" id="{31C70C95-B5D2-C441-6F66-7DF30437D7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27</a:t>
            </a:fld>
            <a:endParaRPr lang="zh-TW" altLang="en-US"/>
          </a:p>
        </p:txBody>
      </p:sp>
      <p:sp>
        <p:nvSpPr>
          <p:cNvPr id="7" name="Google Shape;603;p51">
            <a:extLst>
              <a:ext uri="{FF2B5EF4-FFF2-40B4-BE49-F238E27FC236}">
                <a16:creationId xmlns:a16="http://schemas.microsoft.com/office/drawing/2014/main" id="{B3A83627-6FB1-00D8-38CF-11A0631ECF18}"/>
              </a:ext>
            </a:extLst>
          </p:cNvPr>
          <p:cNvSpPr/>
          <p:nvPr/>
        </p:nvSpPr>
        <p:spPr>
          <a:xfrm>
            <a:off x="2210040" y="363401"/>
            <a:ext cx="44250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altLang="en-US" sz="3300" b="1" dirty="0">
                <a:solidFill>
                  <a:schemeClr val="lt1"/>
                </a:solidFill>
                <a:latin typeface="Microsoft JhengHei"/>
                <a:ea typeface="Microsoft JhengHei"/>
                <a:cs typeface="Microsoft JhengHei"/>
                <a:sym typeface="Microsoft JhengHei"/>
              </a:rPr>
              <a:t>有效應對的核心原則</a:t>
            </a:r>
            <a:endParaRPr sz="3300" b="1" dirty="0">
              <a:solidFill>
                <a:schemeClr val="lt1"/>
              </a:solidFill>
              <a:latin typeface="Microsoft JhengHei"/>
              <a:ea typeface="Microsoft JhengHei"/>
              <a:cs typeface="Microsoft JhengHei"/>
              <a:sym typeface="Microsoft JhengHei"/>
            </a:endParaRPr>
          </a:p>
        </p:txBody>
      </p:sp>
      <p:grpSp>
        <p:nvGrpSpPr>
          <p:cNvPr id="12" name="Group 11">
            <a:extLst>
              <a:ext uri="{FF2B5EF4-FFF2-40B4-BE49-F238E27FC236}">
                <a16:creationId xmlns:a16="http://schemas.microsoft.com/office/drawing/2014/main" id="{47D4769A-1673-4DCF-711C-DA2D2FFB06B0}"/>
              </a:ext>
            </a:extLst>
          </p:cNvPr>
          <p:cNvGrpSpPr/>
          <p:nvPr/>
        </p:nvGrpSpPr>
        <p:grpSpPr>
          <a:xfrm>
            <a:off x="628649" y="1589170"/>
            <a:ext cx="7886702" cy="1273630"/>
            <a:chOff x="1010368" y="1451761"/>
            <a:chExt cx="7527440" cy="1273630"/>
          </a:xfrm>
        </p:grpSpPr>
        <p:sp>
          <p:nvSpPr>
            <p:cNvPr id="13" name="Google Shape;547;p47">
              <a:extLst>
                <a:ext uri="{FF2B5EF4-FFF2-40B4-BE49-F238E27FC236}">
                  <a16:creationId xmlns:a16="http://schemas.microsoft.com/office/drawing/2014/main" id="{F5606D2D-281B-FD3D-AFC6-0DD3000C88B6}"/>
                </a:ext>
              </a:extLst>
            </p:cNvPr>
            <p:cNvSpPr/>
            <p:nvPr/>
          </p:nvSpPr>
          <p:spPr>
            <a:xfrm>
              <a:off x="3068736" y="1451761"/>
              <a:ext cx="5469072" cy="1273630"/>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357460" lvl="0" indent="-285750">
                <a:buSzPts val="1637"/>
                <a:buFont typeface="Arial" panose="020B0604020202020204" pitchFamily="34" charset="0"/>
                <a:buChar char="•"/>
              </a:pPr>
              <a:r>
                <a:rPr lang="zh-TW" altLang="en-US" sz="1800" b="1" dirty="0"/>
                <a:t>「多謝你願意同我講，我知道呢件事一定令你好驚／好唔開心。」</a:t>
              </a:r>
            </a:p>
            <a:p>
              <a:pPr marL="357460" lvl="0" indent="-285750">
                <a:buSzPts val="1637"/>
                <a:buFont typeface="Arial" panose="020B0604020202020204" pitchFamily="34" charset="0"/>
                <a:buChar char="•"/>
              </a:pPr>
              <a:r>
                <a:rPr lang="zh-TW" altLang="en-US" sz="1800" b="1" dirty="0"/>
                <a:t>「無論發生咩事，爸爸／媽媽都會陪住你一齊面對。」</a:t>
              </a:r>
            </a:p>
          </p:txBody>
        </p:sp>
        <p:sp>
          <p:nvSpPr>
            <p:cNvPr id="14" name="Google Shape;548;p47">
              <a:extLst>
                <a:ext uri="{FF2B5EF4-FFF2-40B4-BE49-F238E27FC236}">
                  <a16:creationId xmlns:a16="http://schemas.microsoft.com/office/drawing/2014/main" id="{150EA039-E9EF-A0CB-9B83-6805FBD3E24E}"/>
                </a:ext>
              </a:extLst>
            </p:cNvPr>
            <p:cNvSpPr/>
            <p:nvPr/>
          </p:nvSpPr>
          <p:spPr>
            <a:xfrm>
              <a:off x="1010368" y="1680043"/>
              <a:ext cx="1923592" cy="768684"/>
            </a:xfrm>
            <a:prstGeom prst="roundRect">
              <a:avLst>
                <a:gd name="adj" fmla="val 16667"/>
              </a:avLst>
            </a:prstGeom>
            <a:solidFill>
              <a:schemeClr val="accent2">
                <a:lumMod val="75000"/>
              </a:schemeClr>
            </a:solidFill>
            <a:ln w="7325" cap="flat" cmpd="sng">
              <a:solidFill>
                <a:schemeClr val="accent2">
                  <a:lumMod val="50000"/>
                </a:schemeClr>
              </a:solidFill>
              <a:prstDash val="solid"/>
              <a:round/>
              <a:headEnd type="none" w="sm" len="sm"/>
              <a:tailEnd type="none" w="sm" len="sm"/>
            </a:ln>
          </p:spPr>
          <p:txBody>
            <a:bodyPr spcFirstLastPara="1" wrap="square" lIns="70225" tIns="70225" rIns="70225" bIns="70225" anchor="ctr" anchorCtr="0">
              <a:noAutofit/>
            </a:bodyPr>
            <a:lstStyle/>
            <a:p>
              <a:pPr marL="136605" lvl="0" indent="-29272" algn="l" rtl="0">
                <a:lnSpc>
                  <a:spcPct val="90000"/>
                </a:lnSpc>
                <a:spcBef>
                  <a:spcPts val="0"/>
                </a:spcBef>
                <a:spcAft>
                  <a:spcPts val="0"/>
                </a:spcAft>
                <a:buClr>
                  <a:schemeClr val="dk1"/>
                </a:buClr>
                <a:buSzPts val="2100"/>
                <a:buFont typeface="Arial"/>
                <a:buNone/>
              </a:pPr>
              <a:r>
                <a:rPr lang="en-US" altLang="zh-TW" sz="2043" b="1" dirty="0">
                  <a:solidFill>
                    <a:schemeClr val="lt1"/>
                  </a:solidFill>
                  <a:latin typeface="Microsoft JhengHei"/>
                  <a:ea typeface="Microsoft JhengHei"/>
                  <a:cs typeface="Microsoft JhengHei"/>
                  <a:sym typeface="Microsoft JhengHei"/>
                </a:rPr>
                <a:t>1.</a:t>
              </a:r>
              <a:r>
                <a:rPr lang="zh-TW" altLang="en-US" sz="2043" b="1" dirty="0">
                  <a:solidFill>
                    <a:schemeClr val="lt1"/>
                  </a:solidFill>
                  <a:latin typeface="Microsoft JhengHei"/>
                  <a:ea typeface="Microsoft JhengHei"/>
                  <a:cs typeface="Microsoft JhengHei"/>
                  <a:sym typeface="Microsoft JhengHei"/>
                </a:rPr>
                <a:t>認同感受</a:t>
              </a:r>
              <a:br>
                <a:rPr lang="en-HK" altLang="zh-TW" sz="2043" b="1" dirty="0">
                  <a:solidFill>
                    <a:schemeClr val="lt1"/>
                  </a:solidFill>
                  <a:latin typeface="Microsoft JhengHei"/>
                  <a:ea typeface="Microsoft JhengHei"/>
                  <a:cs typeface="Microsoft JhengHei"/>
                  <a:sym typeface="Microsoft JhengHei"/>
                </a:rPr>
              </a:br>
              <a:r>
                <a:rPr lang="zh-TW" altLang="en-US" sz="1800" b="1" dirty="0">
                  <a:solidFill>
                    <a:schemeClr val="lt1"/>
                  </a:solidFill>
                  <a:latin typeface="Microsoft JhengHei"/>
                  <a:ea typeface="Microsoft JhengHei"/>
                  <a:cs typeface="Microsoft JhengHei"/>
                  <a:sym typeface="Microsoft JhengHei"/>
                </a:rPr>
                <a:t>（先處理心情）</a:t>
              </a:r>
              <a:endParaRPr sz="2043" b="1" dirty="0">
                <a:solidFill>
                  <a:schemeClr val="lt1"/>
                </a:solidFill>
                <a:latin typeface="Microsoft JhengHei"/>
                <a:ea typeface="Microsoft JhengHei"/>
                <a:cs typeface="Microsoft JhengHei"/>
                <a:sym typeface="Microsoft JhengHei"/>
              </a:endParaRPr>
            </a:p>
          </p:txBody>
        </p:sp>
      </p:grpSp>
      <p:grpSp>
        <p:nvGrpSpPr>
          <p:cNvPr id="17" name="Group 16">
            <a:extLst>
              <a:ext uri="{FF2B5EF4-FFF2-40B4-BE49-F238E27FC236}">
                <a16:creationId xmlns:a16="http://schemas.microsoft.com/office/drawing/2014/main" id="{B0365F7D-710F-F6DA-16D9-FCB78D7F314E}"/>
              </a:ext>
            </a:extLst>
          </p:cNvPr>
          <p:cNvGrpSpPr/>
          <p:nvPr/>
        </p:nvGrpSpPr>
        <p:grpSpPr>
          <a:xfrm>
            <a:off x="628649" y="2976967"/>
            <a:ext cx="7886700" cy="768684"/>
            <a:chOff x="1001486" y="1644316"/>
            <a:chExt cx="7886700" cy="768684"/>
          </a:xfrm>
        </p:grpSpPr>
        <p:sp>
          <p:nvSpPr>
            <p:cNvPr id="18" name="Google Shape;547;p47">
              <a:extLst>
                <a:ext uri="{FF2B5EF4-FFF2-40B4-BE49-F238E27FC236}">
                  <a16:creationId xmlns:a16="http://schemas.microsoft.com/office/drawing/2014/main" id="{3B4890D4-9BFE-3186-690F-7854C093B475}"/>
                </a:ext>
              </a:extLst>
            </p:cNvPr>
            <p:cNvSpPr/>
            <p:nvPr/>
          </p:nvSpPr>
          <p:spPr>
            <a:xfrm>
              <a:off x="3148787" y="1644316"/>
              <a:ext cx="5739399" cy="768684"/>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「你可唔可以慢慢話我知，當時發生咩事？」</a:t>
              </a:r>
            </a:p>
          </p:txBody>
        </p:sp>
        <p:sp>
          <p:nvSpPr>
            <p:cNvPr id="19" name="Google Shape;548;p47">
              <a:extLst>
                <a:ext uri="{FF2B5EF4-FFF2-40B4-BE49-F238E27FC236}">
                  <a16:creationId xmlns:a16="http://schemas.microsoft.com/office/drawing/2014/main" id="{745E0BC3-7377-BC79-11EF-3BF706292D6A}"/>
                </a:ext>
              </a:extLst>
            </p:cNvPr>
            <p:cNvSpPr/>
            <p:nvPr/>
          </p:nvSpPr>
          <p:spPr>
            <a:xfrm>
              <a:off x="1001486" y="1644316"/>
              <a:ext cx="2015399" cy="768684"/>
            </a:xfrm>
            <a:prstGeom prst="roundRect">
              <a:avLst>
                <a:gd name="adj" fmla="val 16667"/>
              </a:avLst>
            </a:prstGeom>
            <a:solidFill>
              <a:schemeClr val="accent2">
                <a:lumMod val="75000"/>
              </a:schemeClr>
            </a:solidFill>
            <a:ln w="7325" cap="flat" cmpd="sng">
              <a:solidFill>
                <a:schemeClr val="accent2">
                  <a:lumMod val="50000"/>
                </a:schemeClr>
              </a:solidFill>
              <a:prstDash val="solid"/>
              <a:round/>
              <a:headEnd type="none" w="sm" len="sm"/>
              <a:tailEnd type="none" w="sm" len="sm"/>
            </a:ln>
          </p:spPr>
          <p:txBody>
            <a:bodyPr spcFirstLastPara="1" wrap="square" lIns="70225" tIns="70225" rIns="70225" bIns="70225" anchor="ctr" anchorCtr="0">
              <a:noAutofit/>
            </a:bodyPr>
            <a:lstStyle/>
            <a:p>
              <a:pPr marL="136605" indent="-29272">
                <a:buClr>
                  <a:schemeClr val="dk1"/>
                </a:buClr>
                <a:buSzPts val="2100"/>
              </a:pPr>
              <a:r>
                <a:rPr lang="en-US" sz="2043" b="1" dirty="0">
                  <a:solidFill>
                    <a:schemeClr val="lt1"/>
                  </a:solidFill>
                  <a:latin typeface="Microsoft JhengHei"/>
                  <a:ea typeface="Microsoft JhengHei"/>
                  <a:sym typeface="Microsoft JhengHei"/>
                </a:rPr>
                <a:t>2.</a:t>
              </a:r>
              <a:r>
                <a:rPr lang="zh-TW" altLang="en-US" sz="2043" b="1" dirty="0">
                  <a:solidFill>
                    <a:schemeClr val="lt1"/>
                  </a:solidFill>
                  <a:latin typeface="Microsoft JhengHei"/>
                  <a:ea typeface="Microsoft JhengHei"/>
                </a:rPr>
                <a:t>共同理解</a:t>
              </a:r>
              <a:br>
                <a:rPr lang="en-HK" altLang="zh-TW" sz="2043" b="1" dirty="0">
                  <a:solidFill>
                    <a:schemeClr val="lt1"/>
                  </a:solidFill>
                  <a:latin typeface="Microsoft JhengHei"/>
                  <a:ea typeface="Microsoft JhengHei"/>
                </a:rPr>
              </a:br>
              <a:r>
                <a:rPr lang="zh-TW" altLang="en-US" sz="1800" b="1" dirty="0">
                  <a:solidFill>
                    <a:schemeClr val="lt1"/>
                  </a:solidFill>
                  <a:latin typeface="Microsoft JhengHei"/>
                  <a:ea typeface="Microsoft JhengHei"/>
                </a:rPr>
                <a:t>（釐清事件）</a:t>
              </a:r>
              <a:endParaRPr lang="en-HK" sz="2043" b="1" dirty="0">
                <a:solidFill>
                  <a:schemeClr val="lt1"/>
                </a:solidFill>
                <a:latin typeface="Microsoft JhengHei"/>
                <a:ea typeface="Microsoft JhengHei"/>
              </a:endParaRPr>
            </a:p>
          </p:txBody>
        </p:sp>
      </p:grpSp>
      <p:sp>
        <p:nvSpPr>
          <p:cNvPr id="22" name="Google Shape;547;p47">
            <a:extLst>
              <a:ext uri="{FF2B5EF4-FFF2-40B4-BE49-F238E27FC236}">
                <a16:creationId xmlns:a16="http://schemas.microsoft.com/office/drawing/2014/main" id="{022BE972-C6DB-E9AF-1AAB-A25E5C9FEAE0}"/>
              </a:ext>
            </a:extLst>
          </p:cNvPr>
          <p:cNvSpPr/>
          <p:nvPr/>
        </p:nvSpPr>
        <p:spPr>
          <a:xfrm>
            <a:off x="2775951" y="3953788"/>
            <a:ext cx="5739399" cy="982580"/>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「不如我哋一齊諗下，我哋可以點做去保護自己／處理依件事？」</a:t>
            </a:r>
          </a:p>
        </p:txBody>
      </p:sp>
      <p:sp>
        <p:nvSpPr>
          <p:cNvPr id="23" name="Google Shape;548;p47">
            <a:extLst>
              <a:ext uri="{FF2B5EF4-FFF2-40B4-BE49-F238E27FC236}">
                <a16:creationId xmlns:a16="http://schemas.microsoft.com/office/drawing/2014/main" id="{6F0C51BA-605C-CF7E-D9A3-1E2D1CAA6DC3}"/>
              </a:ext>
            </a:extLst>
          </p:cNvPr>
          <p:cNvSpPr/>
          <p:nvPr/>
        </p:nvSpPr>
        <p:spPr>
          <a:xfrm>
            <a:off x="610037" y="3901418"/>
            <a:ext cx="2034011" cy="1087319"/>
          </a:xfrm>
          <a:prstGeom prst="roundRect">
            <a:avLst>
              <a:gd name="adj" fmla="val 16667"/>
            </a:avLst>
          </a:prstGeom>
          <a:solidFill>
            <a:schemeClr val="accent2">
              <a:lumMod val="75000"/>
            </a:schemeClr>
          </a:solidFill>
          <a:ln w="7325" cap="flat" cmpd="sng">
            <a:solidFill>
              <a:schemeClr val="accent2">
                <a:lumMod val="50000"/>
              </a:schemeClr>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sz="2043" b="1" dirty="0">
                <a:solidFill>
                  <a:schemeClr val="lt1"/>
                </a:solidFill>
                <a:latin typeface="Microsoft JhengHei"/>
                <a:ea typeface="Microsoft JhengHei"/>
                <a:sym typeface="Microsoft JhengHei"/>
              </a:rPr>
              <a:t>3.</a:t>
            </a:r>
            <a:r>
              <a:rPr lang="zh-TW" altLang="en-US" sz="2043" b="1" dirty="0">
                <a:solidFill>
                  <a:schemeClr val="lt1"/>
                </a:solidFill>
                <a:latin typeface="Microsoft JhengHei"/>
                <a:ea typeface="Microsoft JhengHei"/>
              </a:rPr>
              <a:t>引導並商討   解決方法</a:t>
            </a:r>
            <a:endParaRPr lang="en-HK" altLang="zh-TW" sz="2043" b="1" dirty="0">
              <a:solidFill>
                <a:schemeClr val="lt1"/>
              </a:solidFill>
              <a:latin typeface="Microsoft JhengHei"/>
              <a:ea typeface="Microsoft JhengHei"/>
            </a:endParaRPr>
          </a:p>
          <a:p>
            <a:pPr marL="136605" indent="-29272">
              <a:lnSpc>
                <a:spcPct val="90000"/>
              </a:lnSpc>
              <a:buClr>
                <a:schemeClr val="dk1"/>
              </a:buClr>
              <a:buSzPts val="2100"/>
            </a:pPr>
            <a:r>
              <a:rPr lang="zh-TW" altLang="en-US" sz="1800" b="1" dirty="0">
                <a:solidFill>
                  <a:schemeClr val="lt1"/>
                </a:solidFill>
                <a:latin typeface="Microsoft JhengHei"/>
                <a:ea typeface="Microsoft JhengHei"/>
              </a:rPr>
              <a:t>（解決事情）</a:t>
            </a:r>
            <a:endParaRPr lang="en-HK" sz="1800" b="1" dirty="0">
              <a:solidFill>
                <a:schemeClr val="lt1"/>
              </a:solidFill>
              <a:latin typeface="Microsoft JhengHei"/>
              <a:ea typeface="Microsoft JhengHei"/>
            </a:endParaRPr>
          </a:p>
        </p:txBody>
      </p:sp>
      <p:sp>
        <p:nvSpPr>
          <p:cNvPr id="24" name="Google Shape;548;p47">
            <a:extLst>
              <a:ext uri="{FF2B5EF4-FFF2-40B4-BE49-F238E27FC236}">
                <a16:creationId xmlns:a16="http://schemas.microsoft.com/office/drawing/2014/main" id="{7E7785C6-CB33-ECB8-9FC5-6852AF31C024}"/>
              </a:ext>
            </a:extLst>
          </p:cNvPr>
          <p:cNvSpPr/>
          <p:nvPr/>
        </p:nvSpPr>
        <p:spPr>
          <a:xfrm>
            <a:off x="816231" y="1132110"/>
            <a:ext cx="1501883" cy="571201"/>
          </a:xfrm>
          <a:prstGeom prst="roundRect">
            <a:avLst>
              <a:gd name="adj" fmla="val 16667"/>
            </a:avLst>
          </a:prstGeom>
          <a:solidFill>
            <a:schemeClr val="accent2">
              <a:lumMod val="75000"/>
            </a:schemeClr>
          </a:solidFill>
          <a:ln w="7325" cap="flat" cmpd="sng">
            <a:solidFill>
              <a:schemeClr val="accent2">
                <a:lumMod val="50000"/>
              </a:schemeClr>
            </a:solidFill>
            <a:prstDash val="solid"/>
            <a:round/>
            <a:headEnd type="none" w="sm" len="sm"/>
            <a:tailEnd type="none" w="sm" len="sm"/>
          </a:ln>
        </p:spPr>
        <p:txBody>
          <a:bodyPr spcFirstLastPara="1" wrap="square" lIns="70225" tIns="70225" rIns="70225" bIns="70225" anchor="ctr" anchorCtr="0">
            <a:noAutofit/>
          </a:bodyPr>
          <a:lstStyle/>
          <a:p>
            <a:pPr marL="136605" indent="-29272">
              <a:buClr>
                <a:schemeClr val="dk1"/>
              </a:buClr>
              <a:buSzPts val="2100"/>
            </a:pPr>
            <a:r>
              <a:rPr lang="zh-TW" altLang="en-US" sz="2043" b="1" dirty="0">
                <a:solidFill>
                  <a:schemeClr val="lt1"/>
                </a:solidFill>
                <a:latin typeface="Microsoft JhengHei"/>
                <a:ea typeface="Microsoft JhengHei"/>
                <a:sym typeface="Microsoft JhengHei"/>
              </a:rPr>
              <a:t>處理技巧</a:t>
            </a:r>
            <a:endParaRPr lang="en-HK" sz="2043" b="1" dirty="0">
              <a:solidFill>
                <a:schemeClr val="lt1"/>
              </a:solidFill>
              <a:latin typeface="Microsoft JhengHei"/>
              <a:ea typeface="Microsoft JhengHei"/>
            </a:endParaRPr>
          </a:p>
        </p:txBody>
      </p:sp>
      <p:sp>
        <p:nvSpPr>
          <p:cNvPr id="25" name="Google Shape;646;p55">
            <a:extLst>
              <a:ext uri="{FF2B5EF4-FFF2-40B4-BE49-F238E27FC236}">
                <a16:creationId xmlns:a16="http://schemas.microsoft.com/office/drawing/2014/main" id="{8F093E82-7B1D-E37F-00D1-DBA7ED01F62D}"/>
              </a:ext>
            </a:extLst>
          </p:cNvPr>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Tree>
    <p:extLst>
      <p:ext uri="{BB962C8B-B14F-4D97-AF65-F5344CB8AC3E}">
        <p14:creationId xmlns:p14="http://schemas.microsoft.com/office/powerpoint/2010/main" val="573834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936C4-F8A5-83DF-944D-2440FE9AA4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6D33121-ABCD-76C6-D0AB-F3EB0EC919C3}"/>
              </a:ext>
            </a:extLst>
          </p:cNvPr>
          <p:cNvSpPr>
            <a:spLocks noGrp="1"/>
          </p:cNvSpPr>
          <p:nvPr>
            <p:ph type="body" idx="1"/>
          </p:nvPr>
        </p:nvSpPr>
        <p:spPr>
          <a:xfrm>
            <a:off x="628650" y="988939"/>
            <a:ext cx="7886700" cy="526724"/>
          </a:xfrm>
        </p:spPr>
        <p:txBody>
          <a:bodyPr>
            <a:normAutofit/>
          </a:bodyPr>
          <a:lstStyle/>
          <a:p>
            <a:pPr marL="139700" indent="0">
              <a:buNone/>
            </a:pPr>
            <a:r>
              <a:rPr lang="zh-TW" altLang="en-US" sz="2400" b="1" dirty="0">
                <a:latin typeface="Microsoft JhengHei" panose="020B0604030504040204" pitchFamily="34" charset="-120"/>
                <a:ea typeface="Microsoft JhengHei" panose="020B0604030504040204" pitchFamily="34" charset="-120"/>
              </a:rPr>
              <a:t>家長需避免</a:t>
            </a:r>
            <a:r>
              <a:rPr lang="zh-TW" altLang="en-HK" sz="2400" b="1" dirty="0">
                <a:latin typeface="Microsoft JhengHei" panose="020B0604030504040204" pitchFamily="34" charset="-120"/>
                <a:ea typeface="Microsoft JhengHei" panose="020B0604030504040204" pitchFamily="34" charset="-120"/>
              </a:rPr>
              <a:t>：</a:t>
            </a:r>
            <a:endParaRPr lang="zh-TW" altLang="en-US" sz="2400" b="1" dirty="0">
              <a:latin typeface="Microsoft JhengHei" panose="020B0604030504040204" pitchFamily="34" charset="-120"/>
              <a:ea typeface="Microsoft JhengHei" panose="020B0604030504040204" pitchFamily="34" charset="-120"/>
            </a:endParaRPr>
          </a:p>
        </p:txBody>
      </p:sp>
      <p:sp>
        <p:nvSpPr>
          <p:cNvPr id="4" name="Slide Number Placeholder 3">
            <a:extLst>
              <a:ext uri="{FF2B5EF4-FFF2-40B4-BE49-F238E27FC236}">
                <a16:creationId xmlns:a16="http://schemas.microsoft.com/office/drawing/2014/main" id="{CF3613B1-7159-3B2C-1A5A-F51E50D03D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28</a:t>
            </a:fld>
            <a:endParaRPr lang="zh-TW" altLang="en-US"/>
          </a:p>
        </p:txBody>
      </p:sp>
      <p:sp>
        <p:nvSpPr>
          <p:cNvPr id="7" name="Google Shape;603;p51">
            <a:extLst>
              <a:ext uri="{FF2B5EF4-FFF2-40B4-BE49-F238E27FC236}">
                <a16:creationId xmlns:a16="http://schemas.microsoft.com/office/drawing/2014/main" id="{EFE96CEC-87E4-4413-344E-5B5C6F5B6F4C}"/>
              </a:ext>
            </a:extLst>
          </p:cNvPr>
          <p:cNvSpPr/>
          <p:nvPr/>
        </p:nvSpPr>
        <p:spPr>
          <a:xfrm>
            <a:off x="2210040" y="363401"/>
            <a:ext cx="44250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altLang="en-US" sz="3300" b="1" dirty="0">
                <a:solidFill>
                  <a:schemeClr val="lt1"/>
                </a:solidFill>
                <a:latin typeface="Microsoft JhengHei"/>
                <a:ea typeface="Microsoft JhengHei"/>
                <a:cs typeface="Microsoft JhengHei"/>
                <a:sym typeface="Microsoft JhengHei"/>
              </a:rPr>
              <a:t>有效應對的核心原則</a:t>
            </a:r>
            <a:endParaRPr sz="3300" b="1" dirty="0">
              <a:solidFill>
                <a:schemeClr val="lt1"/>
              </a:solidFill>
              <a:latin typeface="Microsoft JhengHei"/>
              <a:ea typeface="Microsoft JhengHei"/>
              <a:cs typeface="Microsoft JhengHei"/>
              <a:sym typeface="Microsoft JhengHei"/>
            </a:endParaRPr>
          </a:p>
        </p:txBody>
      </p:sp>
      <p:grpSp>
        <p:nvGrpSpPr>
          <p:cNvPr id="11" name="Group 10">
            <a:extLst>
              <a:ext uri="{FF2B5EF4-FFF2-40B4-BE49-F238E27FC236}">
                <a16:creationId xmlns:a16="http://schemas.microsoft.com/office/drawing/2014/main" id="{C4BA40AC-E9FD-8604-8DED-04F84FF9FE87}"/>
              </a:ext>
            </a:extLst>
          </p:cNvPr>
          <p:cNvGrpSpPr/>
          <p:nvPr/>
        </p:nvGrpSpPr>
        <p:grpSpPr>
          <a:xfrm>
            <a:off x="628652" y="1589170"/>
            <a:ext cx="7915853" cy="982580"/>
            <a:chOff x="1001487" y="1451761"/>
            <a:chExt cx="7905311" cy="982580"/>
          </a:xfrm>
        </p:grpSpPr>
        <p:sp>
          <p:nvSpPr>
            <p:cNvPr id="2" name="Google Shape;547;p47">
              <a:extLst>
                <a:ext uri="{FF2B5EF4-FFF2-40B4-BE49-F238E27FC236}">
                  <a16:creationId xmlns:a16="http://schemas.microsoft.com/office/drawing/2014/main" id="{224B3D78-EC8C-A92E-B67E-D62A29977DDD}"/>
                </a:ext>
              </a:extLst>
            </p:cNvPr>
            <p:cNvSpPr/>
            <p:nvPr/>
          </p:nvSpPr>
          <p:spPr>
            <a:xfrm>
              <a:off x="3270271" y="1451761"/>
              <a:ext cx="5636527" cy="982580"/>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lgn="ctr">
                <a:buSzPts val="1637"/>
              </a:pPr>
              <a:r>
                <a:rPr lang="zh-TW" altLang="en-US" sz="1800" b="1" dirty="0"/>
                <a:t>「一早話咗你啦！」</a:t>
              </a:r>
              <a:br>
                <a:rPr lang="en-HK" altLang="zh-TW" sz="1800" b="1" dirty="0"/>
              </a:br>
              <a:r>
                <a:rPr lang="zh-TW" altLang="en-US" sz="1800" b="1" dirty="0"/>
                <a:t>「打咁多機實出事！ 」 </a:t>
              </a:r>
              <a:endParaRPr lang="en-HK" altLang="zh-TW" sz="1800" b="1" dirty="0"/>
            </a:p>
          </p:txBody>
        </p:sp>
        <p:sp>
          <p:nvSpPr>
            <p:cNvPr id="5" name="Google Shape;548;p47">
              <a:extLst>
                <a:ext uri="{FF2B5EF4-FFF2-40B4-BE49-F238E27FC236}">
                  <a16:creationId xmlns:a16="http://schemas.microsoft.com/office/drawing/2014/main" id="{74D16CAD-274A-A82D-CE0B-D47AB127D512}"/>
                </a:ext>
              </a:extLst>
            </p:cNvPr>
            <p:cNvSpPr/>
            <p:nvPr/>
          </p:nvSpPr>
          <p:spPr>
            <a:xfrm>
              <a:off x="1001487" y="1558709"/>
              <a:ext cx="2165912" cy="768684"/>
            </a:xfrm>
            <a:prstGeom prst="roundRect">
              <a:avLst>
                <a:gd name="adj" fmla="val 16667"/>
              </a:avLst>
            </a:prstGeom>
            <a:solidFill>
              <a:srgbClr val="C00000"/>
            </a:solidFill>
            <a:ln w="7325" cap="flat" cmpd="sng">
              <a:solidFill>
                <a:srgbClr val="C00000"/>
              </a:solidFill>
              <a:prstDash val="solid"/>
              <a:round/>
              <a:headEnd type="none" w="sm" len="sm"/>
              <a:tailEnd type="none" w="sm" len="sm"/>
            </a:ln>
          </p:spPr>
          <p:txBody>
            <a:bodyPr spcFirstLastPara="1" wrap="square" lIns="70225" tIns="70225" rIns="70225" bIns="70225" anchor="ctr" anchorCtr="0">
              <a:noAutofit/>
            </a:bodyPr>
            <a:lstStyle/>
            <a:p>
              <a:pPr marL="136605" lvl="0" indent="-29272" algn="l" rtl="0">
                <a:lnSpc>
                  <a:spcPct val="90000"/>
                </a:lnSpc>
                <a:spcBef>
                  <a:spcPts val="0"/>
                </a:spcBef>
                <a:spcAft>
                  <a:spcPts val="0"/>
                </a:spcAft>
                <a:buClr>
                  <a:schemeClr val="dk1"/>
                </a:buClr>
                <a:buSzPts val="2100"/>
                <a:buFont typeface="Arial"/>
                <a:buNone/>
              </a:pPr>
              <a:r>
                <a:rPr lang="zh-TW" altLang="en-US" sz="2043" b="1" dirty="0">
                  <a:solidFill>
                    <a:schemeClr val="lt1"/>
                  </a:solidFill>
                  <a:latin typeface="Microsoft JhengHei"/>
                  <a:ea typeface="Microsoft JhengHei"/>
                  <a:cs typeface="Microsoft JhengHei"/>
                  <a:sym typeface="Microsoft JhengHei"/>
                </a:rPr>
                <a:t>急於說教與責備</a:t>
              </a:r>
              <a:endParaRPr sz="2043" b="1" dirty="0">
                <a:solidFill>
                  <a:schemeClr val="lt1"/>
                </a:solidFill>
                <a:latin typeface="Microsoft JhengHei"/>
                <a:ea typeface="Microsoft JhengHei"/>
                <a:cs typeface="Microsoft JhengHei"/>
                <a:sym typeface="Microsoft JhengHei"/>
              </a:endParaRPr>
            </a:p>
          </p:txBody>
        </p:sp>
      </p:grpSp>
      <p:grpSp>
        <p:nvGrpSpPr>
          <p:cNvPr id="12" name="Group 11">
            <a:extLst>
              <a:ext uri="{FF2B5EF4-FFF2-40B4-BE49-F238E27FC236}">
                <a16:creationId xmlns:a16="http://schemas.microsoft.com/office/drawing/2014/main" id="{7F7B3BD6-A552-E7EE-2604-32A5337E792B}"/>
              </a:ext>
            </a:extLst>
          </p:cNvPr>
          <p:cNvGrpSpPr/>
          <p:nvPr/>
        </p:nvGrpSpPr>
        <p:grpSpPr>
          <a:xfrm>
            <a:off x="639193" y="2724544"/>
            <a:ext cx="7905312" cy="768684"/>
            <a:chOff x="756733" y="2482871"/>
            <a:chExt cx="7905312" cy="768684"/>
          </a:xfrm>
        </p:grpSpPr>
        <p:sp>
          <p:nvSpPr>
            <p:cNvPr id="6" name="Google Shape;547;p47">
              <a:extLst>
                <a:ext uri="{FF2B5EF4-FFF2-40B4-BE49-F238E27FC236}">
                  <a16:creationId xmlns:a16="http://schemas.microsoft.com/office/drawing/2014/main" id="{21631D98-6D5C-0071-96D2-54471983E654}"/>
                </a:ext>
              </a:extLst>
            </p:cNvPr>
            <p:cNvSpPr/>
            <p:nvPr/>
          </p:nvSpPr>
          <p:spPr>
            <a:xfrm>
              <a:off x="3025518" y="2482871"/>
              <a:ext cx="5636527" cy="768684"/>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lgn="ctr">
                <a:buSzPts val="1637"/>
              </a:pPr>
              <a:r>
                <a:rPr lang="zh-TW" altLang="en-US" sz="1800" b="1" dirty="0"/>
                <a:t>「咁小事都唔識處理？」</a:t>
              </a:r>
              <a:br>
                <a:rPr lang="en-HK" altLang="zh-TW" sz="1800" b="1" dirty="0"/>
              </a:br>
              <a:r>
                <a:rPr lang="zh-TW" altLang="en-US" sz="1800" b="1" dirty="0"/>
                <a:t>「抵你被人呃！」</a:t>
              </a:r>
              <a:endParaRPr sz="1636" b="1" dirty="0">
                <a:latin typeface="Microsoft JhengHei"/>
                <a:ea typeface="Microsoft JhengHei"/>
                <a:cs typeface="Microsoft JhengHei"/>
                <a:sym typeface="Microsoft JhengHei"/>
              </a:endParaRPr>
            </a:p>
          </p:txBody>
        </p:sp>
        <p:sp>
          <p:nvSpPr>
            <p:cNvPr id="8" name="Google Shape;548;p47">
              <a:extLst>
                <a:ext uri="{FF2B5EF4-FFF2-40B4-BE49-F238E27FC236}">
                  <a16:creationId xmlns:a16="http://schemas.microsoft.com/office/drawing/2014/main" id="{786C128F-682C-DE70-9196-CB94D51331D8}"/>
                </a:ext>
              </a:extLst>
            </p:cNvPr>
            <p:cNvSpPr/>
            <p:nvPr/>
          </p:nvSpPr>
          <p:spPr>
            <a:xfrm>
              <a:off x="756733" y="2482871"/>
              <a:ext cx="2165913" cy="768684"/>
            </a:xfrm>
            <a:prstGeom prst="roundRect">
              <a:avLst>
                <a:gd name="adj" fmla="val 16667"/>
              </a:avLst>
            </a:prstGeom>
            <a:solidFill>
              <a:srgbClr val="C00000"/>
            </a:solidFill>
            <a:ln w="7325" cap="flat" cmpd="sng">
              <a:solidFill>
                <a:srgbClr val="C00000"/>
              </a:solidFill>
              <a:prstDash val="solid"/>
              <a:round/>
              <a:headEnd type="none" w="sm" len="sm"/>
              <a:tailEnd type="none" w="sm" len="sm"/>
            </a:ln>
          </p:spPr>
          <p:txBody>
            <a:bodyPr spcFirstLastPara="1" wrap="square" lIns="70225" tIns="70225" rIns="70225" bIns="70225" anchor="ctr" anchorCtr="0">
              <a:noAutofit/>
            </a:bodyPr>
            <a:lstStyle/>
            <a:p>
              <a:pPr marL="136605" lvl="0" indent="-29272">
                <a:lnSpc>
                  <a:spcPct val="90000"/>
                </a:lnSpc>
                <a:buClr>
                  <a:schemeClr val="dk1"/>
                </a:buClr>
                <a:buSzPts val="2100"/>
              </a:pPr>
              <a:r>
                <a:rPr lang="zh-TW" altLang="en-US" sz="2043" b="1" dirty="0">
                  <a:solidFill>
                    <a:schemeClr val="lt1"/>
                  </a:solidFill>
                  <a:latin typeface="Microsoft JhengHei"/>
                  <a:ea typeface="Microsoft JhengHei"/>
                </a:rPr>
                <a:t>輕視或冷嘲熱諷</a:t>
              </a:r>
              <a:endParaRPr sz="2043" b="1" dirty="0">
                <a:solidFill>
                  <a:schemeClr val="lt1"/>
                </a:solidFill>
                <a:latin typeface="Microsoft JhengHei"/>
                <a:ea typeface="Microsoft JhengHei"/>
                <a:sym typeface="Microsoft JhengHei"/>
              </a:endParaRPr>
            </a:p>
          </p:txBody>
        </p:sp>
      </p:grpSp>
      <p:grpSp>
        <p:nvGrpSpPr>
          <p:cNvPr id="13" name="Group 12">
            <a:extLst>
              <a:ext uri="{FF2B5EF4-FFF2-40B4-BE49-F238E27FC236}">
                <a16:creationId xmlns:a16="http://schemas.microsoft.com/office/drawing/2014/main" id="{7C86726D-10F2-D925-C824-79A89356CC5D}"/>
              </a:ext>
            </a:extLst>
          </p:cNvPr>
          <p:cNvGrpSpPr/>
          <p:nvPr/>
        </p:nvGrpSpPr>
        <p:grpSpPr>
          <a:xfrm>
            <a:off x="628650" y="3752970"/>
            <a:ext cx="7915855" cy="768684"/>
            <a:chOff x="783771" y="3578653"/>
            <a:chExt cx="7915855" cy="768684"/>
          </a:xfrm>
        </p:grpSpPr>
        <p:sp>
          <p:nvSpPr>
            <p:cNvPr id="9" name="Google Shape;547;p47">
              <a:extLst>
                <a:ext uri="{FF2B5EF4-FFF2-40B4-BE49-F238E27FC236}">
                  <a16:creationId xmlns:a16="http://schemas.microsoft.com/office/drawing/2014/main" id="{539E9612-7EB0-96FD-3B73-2ED16A39A662}"/>
                </a:ext>
              </a:extLst>
            </p:cNvPr>
            <p:cNvSpPr/>
            <p:nvPr/>
          </p:nvSpPr>
          <p:spPr>
            <a:xfrm>
              <a:off x="3063099" y="3578653"/>
              <a:ext cx="5636527" cy="768684"/>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lgn="ctr">
                <a:buSzPts val="1637"/>
              </a:pPr>
              <a:r>
                <a:rPr lang="zh-TW" altLang="en-US" sz="1800" b="1" dirty="0"/>
                <a:t>「 快啲報左警先啦！」</a:t>
              </a:r>
              <a:endParaRPr sz="1636" b="1" dirty="0">
                <a:latin typeface="Microsoft JhengHei"/>
                <a:ea typeface="Microsoft JhengHei"/>
                <a:cs typeface="Microsoft JhengHei"/>
                <a:sym typeface="Microsoft JhengHei"/>
              </a:endParaRPr>
            </a:p>
          </p:txBody>
        </p:sp>
        <p:sp>
          <p:nvSpPr>
            <p:cNvPr id="10" name="Google Shape;548;p47">
              <a:extLst>
                <a:ext uri="{FF2B5EF4-FFF2-40B4-BE49-F238E27FC236}">
                  <a16:creationId xmlns:a16="http://schemas.microsoft.com/office/drawing/2014/main" id="{2F5D99DA-A51F-C91A-D84A-BC997AB452CF}"/>
                </a:ext>
              </a:extLst>
            </p:cNvPr>
            <p:cNvSpPr/>
            <p:nvPr/>
          </p:nvSpPr>
          <p:spPr>
            <a:xfrm>
              <a:off x="783771" y="3578653"/>
              <a:ext cx="2165913" cy="768684"/>
            </a:xfrm>
            <a:prstGeom prst="roundRect">
              <a:avLst>
                <a:gd name="adj" fmla="val 16667"/>
              </a:avLst>
            </a:prstGeom>
            <a:solidFill>
              <a:srgbClr val="C00000"/>
            </a:solidFill>
            <a:ln w="7325" cap="flat" cmpd="sng">
              <a:solidFill>
                <a:srgbClr val="C00000"/>
              </a:solidFill>
              <a:prstDash val="solid"/>
              <a:round/>
              <a:headEnd type="none" w="sm" len="sm"/>
              <a:tailEnd type="none" w="sm" len="sm"/>
            </a:ln>
          </p:spPr>
          <p:txBody>
            <a:bodyPr spcFirstLastPara="1" wrap="square" lIns="70225" tIns="70225" rIns="70225" bIns="70225" anchor="ctr" anchorCtr="0">
              <a:noAutofit/>
            </a:bodyPr>
            <a:lstStyle/>
            <a:p>
              <a:pPr marL="136605" lvl="0" indent="-29272">
                <a:lnSpc>
                  <a:spcPct val="90000"/>
                </a:lnSpc>
                <a:buClr>
                  <a:schemeClr val="dk1"/>
                </a:buClr>
                <a:buSzPts val="2100"/>
              </a:pPr>
              <a:r>
                <a:rPr lang="zh-TW" altLang="en-US" sz="2043" b="1" dirty="0">
                  <a:solidFill>
                    <a:schemeClr val="lt1"/>
                  </a:solidFill>
                  <a:latin typeface="Microsoft JhengHei"/>
                  <a:ea typeface="Microsoft JhengHei"/>
                </a:rPr>
                <a:t>只顧解決問題</a:t>
              </a:r>
              <a:endParaRPr sz="2043" b="1" dirty="0">
                <a:solidFill>
                  <a:schemeClr val="lt1"/>
                </a:solidFill>
                <a:latin typeface="Microsoft JhengHei"/>
                <a:ea typeface="Microsoft JhengHei"/>
                <a:sym typeface="Microsoft JhengHei"/>
              </a:endParaRPr>
            </a:p>
          </p:txBody>
        </p:sp>
      </p:grpSp>
      <p:sp>
        <p:nvSpPr>
          <p:cNvPr id="14" name="Google Shape;646;p55">
            <a:extLst>
              <a:ext uri="{FF2B5EF4-FFF2-40B4-BE49-F238E27FC236}">
                <a16:creationId xmlns:a16="http://schemas.microsoft.com/office/drawing/2014/main" id="{A884CB30-E811-45F3-A0C1-5EAA31D1B15A}"/>
              </a:ext>
            </a:extLst>
          </p:cNvPr>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Tree>
    <p:extLst>
      <p:ext uri="{BB962C8B-B14F-4D97-AF65-F5344CB8AC3E}">
        <p14:creationId xmlns:p14="http://schemas.microsoft.com/office/powerpoint/2010/main" val="3374074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2"/>
          <p:cNvSpPr/>
          <p:nvPr/>
        </p:nvSpPr>
        <p:spPr>
          <a:xfrm rot="5400000">
            <a:off x="2604377" y="-160887"/>
            <a:ext cx="985500" cy="6194400"/>
          </a:xfrm>
          <a:prstGeom prst="round2SameRect">
            <a:avLst>
              <a:gd name="adj1" fmla="val 16667"/>
              <a:gd name="adj2" fmla="val 0"/>
            </a:avLst>
          </a:prstGeom>
          <a:solidFill>
            <a:srgbClr val="C5F1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13" name="Google Shape;613;p52"/>
          <p:cNvSpPr/>
          <p:nvPr/>
        </p:nvSpPr>
        <p:spPr>
          <a:xfrm rot="5400000">
            <a:off x="2466422" y="-721861"/>
            <a:ext cx="1416319" cy="6349200"/>
          </a:xfrm>
          <a:prstGeom prst="round2SameRect">
            <a:avLst>
              <a:gd name="adj1" fmla="val 16667"/>
              <a:gd name="adj2" fmla="val 0"/>
            </a:avLst>
          </a:prstGeom>
          <a:solidFill>
            <a:srgbClr val="004AA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14" name="Google Shape;614;p52"/>
          <p:cNvSpPr txBox="1"/>
          <p:nvPr/>
        </p:nvSpPr>
        <p:spPr>
          <a:xfrm>
            <a:off x="55482" y="1929663"/>
            <a:ext cx="6293700" cy="10278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TW" sz="2900" b="1" dirty="0">
                <a:solidFill>
                  <a:schemeClr val="lt1"/>
                </a:solidFill>
                <a:latin typeface="Microsoft JhengHei"/>
                <a:ea typeface="Microsoft JhengHei"/>
                <a:cs typeface="Microsoft JhengHei"/>
                <a:sym typeface="Microsoft JhengHei"/>
              </a:rPr>
              <a:t>環節四</a:t>
            </a:r>
            <a:br>
              <a:rPr lang="en-US" altLang="zh-TW" sz="2900" b="1" dirty="0">
                <a:solidFill>
                  <a:schemeClr val="lt1"/>
                </a:solidFill>
                <a:latin typeface="Microsoft JhengHei"/>
                <a:ea typeface="Microsoft JhengHei"/>
                <a:cs typeface="Microsoft JhengHei"/>
                <a:sym typeface="Microsoft JhengHei"/>
              </a:rPr>
            </a:br>
            <a:r>
              <a:rPr lang="zh-TW" sz="2900" b="1" dirty="0">
                <a:solidFill>
                  <a:schemeClr val="lt1"/>
                </a:solidFill>
                <a:latin typeface="Microsoft JhengHei"/>
                <a:ea typeface="Microsoft JhengHei"/>
                <a:cs typeface="Microsoft JhengHei"/>
                <a:sym typeface="Microsoft JhengHei"/>
              </a:rPr>
              <a:t>減少上網成癮的策略分享</a:t>
            </a:r>
            <a:br>
              <a:rPr lang="zh-TW" sz="2600" b="1" dirty="0">
                <a:solidFill>
                  <a:schemeClr val="lt1"/>
                </a:solidFill>
                <a:latin typeface="Microsoft JhengHei"/>
                <a:ea typeface="Microsoft JhengHei"/>
                <a:cs typeface="Microsoft JhengHei"/>
                <a:sym typeface="Microsoft JhengHei"/>
              </a:rPr>
            </a:br>
            <a:r>
              <a:rPr lang="zh-TW" altLang="en-US" sz="1600" b="1" dirty="0">
                <a:solidFill>
                  <a:schemeClr val="lt1"/>
                </a:solidFill>
                <a:latin typeface="Microsoft JhengHei"/>
                <a:ea typeface="Microsoft JhengHei"/>
                <a:sym typeface="Microsoft JhengHei"/>
              </a:rPr>
              <a:t>透過講解及練習，協助家長掌握及鞏固處理子女網上行為的技巧 </a:t>
            </a:r>
            <a:endParaRPr sz="2900" b="1" dirty="0">
              <a:solidFill>
                <a:schemeClr val="lt1"/>
              </a:solidFill>
              <a:latin typeface="Microsoft JhengHei"/>
              <a:ea typeface="Microsoft JhengHei"/>
              <a:sym typeface="Microsoft JhengHei"/>
            </a:endParaRPr>
          </a:p>
        </p:txBody>
      </p:sp>
      <p:sp>
        <p:nvSpPr>
          <p:cNvPr id="615" name="Google Shape;615;p52"/>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616" name="Google Shape;616;p5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p:nvPr/>
        </p:nvSpPr>
        <p:spPr>
          <a:xfrm>
            <a:off x="1124338" y="601682"/>
            <a:ext cx="6569417"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i="0" u="none" strike="noStrike" cap="none">
                <a:solidFill>
                  <a:schemeClr val="lt1"/>
                </a:solidFill>
                <a:latin typeface="Microsoft JhengHei"/>
                <a:ea typeface="Microsoft JhengHei"/>
                <a:cs typeface="Microsoft JhengHei"/>
                <a:sym typeface="Microsoft JhengHei"/>
              </a:rPr>
              <a:t>活動大綱</a:t>
            </a:r>
            <a:endParaRPr sz="3300" b="0" i="0" u="none" strike="noStrike" cap="none">
              <a:solidFill>
                <a:schemeClr val="lt1"/>
              </a:solidFill>
              <a:latin typeface="Calibri"/>
              <a:ea typeface="Calibri"/>
              <a:cs typeface="Calibri"/>
              <a:sym typeface="Calibri"/>
            </a:endParaRPr>
          </a:p>
        </p:txBody>
      </p:sp>
      <p:graphicFrame>
        <p:nvGraphicFramePr>
          <p:cNvPr id="156" name="Google Shape;156;p28"/>
          <p:cNvGraphicFramePr/>
          <p:nvPr>
            <p:extLst>
              <p:ext uri="{D42A27DB-BD31-4B8C-83A1-F6EECF244321}">
                <p14:modId xmlns:p14="http://schemas.microsoft.com/office/powerpoint/2010/main" val="3164041078"/>
              </p:ext>
            </p:extLst>
          </p:nvPr>
        </p:nvGraphicFramePr>
        <p:xfrm>
          <a:off x="1149601" y="1292144"/>
          <a:ext cx="6518875" cy="3086245"/>
        </p:xfrm>
        <a:graphic>
          <a:graphicData uri="http://schemas.openxmlformats.org/drawingml/2006/table">
            <a:tbl>
              <a:tblPr firstRow="1" bandRow="1">
                <a:solidFill>
                  <a:srgbClr val="DAD2F6"/>
                </a:solidFill>
                <a:tableStyleId>{74F1F960-47A4-4144-8EEB-9CAA23878D89}</a:tableStyleId>
              </a:tblPr>
              <a:tblGrid>
                <a:gridCol w="603000">
                  <a:extLst>
                    <a:ext uri="{9D8B030D-6E8A-4147-A177-3AD203B41FA5}">
                      <a16:colId xmlns:a16="http://schemas.microsoft.com/office/drawing/2014/main" val="20000"/>
                    </a:ext>
                  </a:extLst>
                </a:gridCol>
                <a:gridCol w="5915875">
                  <a:extLst>
                    <a:ext uri="{9D8B030D-6E8A-4147-A177-3AD203B41FA5}">
                      <a16:colId xmlns:a16="http://schemas.microsoft.com/office/drawing/2014/main" val="20001"/>
                    </a:ext>
                  </a:extLst>
                </a:gridCol>
              </a:tblGrid>
              <a:tr h="298425">
                <a:tc>
                  <a:txBody>
                    <a:bodyPr/>
                    <a:lstStyle/>
                    <a:p>
                      <a:pPr marL="0" marR="0" lvl="0" indent="0" algn="ctr" rtl="0">
                        <a:spcBef>
                          <a:spcPts val="0"/>
                        </a:spcBef>
                        <a:spcAft>
                          <a:spcPts val="0"/>
                        </a:spcAft>
                        <a:buNone/>
                      </a:pPr>
                      <a:r>
                        <a:rPr lang="zh-TW" sz="1400" b="1" u="none" strike="noStrike" cap="none" dirty="0">
                          <a:latin typeface="Microsoft JhengHei"/>
                          <a:ea typeface="Microsoft JhengHei"/>
                          <a:cs typeface="Microsoft JhengHei"/>
                          <a:sym typeface="Microsoft JhengHei"/>
                        </a:rPr>
                        <a:t>環節</a:t>
                      </a:r>
                      <a:endParaRPr sz="1400" b="1" u="none" strike="noStrike" cap="none" dirty="0">
                        <a:latin typeface="Microsoft JhengHei"/>
                        <a:ea typeface="Microsoft JhengHei"/>
                        <a:cs typeface="Microsoft JhengHei"/>
                        <a:sym typeface="Microsoft JhengHei"/>
                      </a:endParaRPr>
                    </a:p>
                  </a:txBody>
                  <a:tcPr marL="68600" marR="68600" marT="34300" marB="34300">
                    <a:solidFill>
                      <a:srgbClr val="004AAD">
                        <a:alpha val="80000"/>
                      </a:srgbClr>
                    </a:solidFill>
                  </a:tcPr>
                </a:tc>
                <a:tc>
                  <a:txBody>
                    <a:bodyPr/>
                    <a:lstStyle/>
                    <a:p>
                      <a:pPr marL="0" marR="0" lvl="0" indent="0" algn="ctr" rtl="0">
                        <a:spcBef>
                          <a:spcPts val="0"/>
                        </a:spcBef>
                        <a:spcAft>
                          <a:spcPts val="0"/>
                        </a:spcAft>
                        <a:buNone/>
                      </a:pPr>
                      <a:r>
                        <a:rPr lang="zh-TW" sz="1400" b="1" u="none" strike="noStrike" cap="none">
                          <a:latin typeface="Microsoft JhengHei"/>
                          <a:ea typeface="Microsoft JhengHei"/>
                          <a:cs typeface="Microsoft JhengHei"/>
                          <a:sym typeface="Microsoft JhengHei"/>
                        </a:rPr>
                        <a:t>主題及內容</a:t>
                      </a:r>
                      <a:endParaRPr sz="1400" b="1" u="none" strike="noStrike" cap="none">
                        <a:latin typeface="Microsoft JhengHei"/>
                        <a:ea typeface="Microsoft JhengHei"/>
                        <a:cs typeface="Microsoft JhengHei"/>
                        <a:sym typeface="Microsoft JhengHei"/>
                      </a:endParaRPr>
                    </a:p>
                  </a:txBody>
                  <a:tcPr marL="68600" marR="68600" marT="34300" marB="34300">
                    <a:solidFill>
                      <a:srgbClr val="004AAD">
                        <a:alpha val="80000"/>
                      </a:srgbClr>
                    </a:solidFill>
                  </a:tcPr>
                </a:tc>
                <a:extLst>
                  <a:ext uri="{0D108BD9-81ED-4DB2-BD59-A6C34878D82A}">
                    <a16:rowId xmlns:a16="http://schemas.microsoft.com/office/drawing/2014/main" val="10000"/>
                  </a:ext>
                </a:extLst>
              </a:tr>
              <a:tr h="509950">
                <a:tc>
                  <a:txBody>
                    <a:bodyPr/>
                    <a:lstStyle/>
                    <a:p>
                      <a:pPr marL="0" marR="0" lvl="0" indent="0" algn="ctr" rtl="0">
                        <a:spcBef>
                          <a:spcPts val="0"/>
                        </a:spcBef>
                        <a:spcAft>
                          <a:spcPts val="0"/>
                        </a:spcAft>
                        <a:buNone/>
                      </a:pPr>
                      <a:r>
                        <a:rPr lang="zh-TW" b="1">
                          <a:solidFill>
                            <a:srgbClr val="1F3864"/>
                          </a:solidFill>
                          <a:latin typeface="Microsoft JhengHei"/>
                          <a:ea typeface="Microsoft JhengHei"/>
                          <a:cs typeface="Microsoft JhengHei"/>
                          <a:sym typeface="Microsoft JhengHei"/>
                        </a:rPr>
                        <a:t>1</a:t>
                      </a:r>
                      <a:endParaRPr b="1">
                        <a:solidFill>
                          <a:srgbClr val="1F3864"/>
                        </a:solidFill>
                        <a:latin typeface="Microsoft JhengHei"/>
                        <a:ea typeface="Microsoft JhengHei"/>
                        <a:cs typeface="Microsoft JhengHei"/>
                        <a:sym typeface="Microsoft JhengHei"/>
                      </a:endParaRPr>
                    </a:p>
                  </a:txBody>
                  <a:tcPr marL="68600" marR="68600" marT="34300" marB="34300">
                    <a:solidFill>
                      <a:srgbClr val="BBD6EE"/>
                    </a:solidFill>
                  </a:tcPr>
                </a:tc>
                <a:tc>
                  <a:txBody>
                    <a:bodyPr/>
                    <a:lstStyle/>
                    <a:p>
                      <a:pPr marL="203200" marR="0" lvl="0" indent="0" algn="l" rtl="0">
                        <a:lnSpc>
                          <a:spcPct val="100000"/>
                        </a:lnSpc>
                        <a:spcBef>
                          <a:spcPts val="0"/>
                        </a:spcBef>
                        <a:spcAft>
                          <a:spcPts val="0"/>
                        </a:spcAft>
                        <a:buNone/>
                      </a:pPr>
                      <a:r>
                        <a:rPr lang="zh-TW" b="1" dirty="0">
                          <a:solidFill>
                            <a:srgbClr val="1F3864"/>
                          </a:solidFill>
                          <a:latin typeface="Microsoft JhengHei"/>
                          <a:ea typeface="Microsoft JhengHei"/>
                          <a:cs typeface="Microsoft JhengHei"/>
                          <a:sym typeface="Microsoft JhengHei"/>
                        </a:rPr>
                        <a:t>青少年子女使用電子產品及互聯網的現</a:t>
                      </a:r>
                      <a:r>
                        <a:rPr lang="zh-TW" altLang="en-US" sz="1400" b="1" i="0" u="none" strike="noStrike" cap="none" dirty="0">
                          <a:solidFill>
                            <a:srgbClr val="1F3864"/>
                          </a:solidFill>
                          <a:latin typeface="Microsoft JhengHei"/>
                          <a:ea typeface="Microsoft JhengHei"/>
                          <a:cs typeface="Microsoft JhengHei"/>
                          <a:sym typeface="Microsoft JhengHei"/>
                        </a:rPr>
                        <a:t>況及影響</a:t>
                      </a:r>
                      <a:endParaRPr lang="en-US" altLang="zh-TW" sz="1400" b="1" i="0" u="none" strike="noStrike" cap="none" dirty="0">
                        <a:solidFill>
                          <a:srgbClr val="1F3864"/>
                        </a:solidFill>
                        <a:latin typeface="Microsoft JhengHei"/>
                        <a:ea typeface="Microsoft JhengHei"/>
                        <a:cs typeface="Microsoft JhengHei"/>
                        <a:sym typeface="Microsoft JhengHei"/>
                      </a:endParaRPr>
                    </a:p>
                    <a:p>
                      <a:pPr marL="203200" marR="0" lvl="0" indent="0" algn="l" rtl="0">
                        <a:lnSpc>
                          <a:spcPct val="100000"/>
                        </a:lnSpc>
                        <a:spcBef>
                          <a:spcPts val="0"/>
                        </a:spcBef>
                        <a:spcAft>
                          <a:spcPts val="0"/>
                        </a:spcAft>
                        <a:buNone/>
                      </a:pPr>
                      <a:r>
                        <a:rPr lang="zh-TW" b="1" i="1" dirty="0">
                          <a:solidFill>
                            <a:srgbClr val="0070C0"/>
                          </a:solidFill>
                          <a:latin typeface="Microsoft JhengHei"/>
                          <a:ea typeface="Microsoft JhengHei"/>
                          <a:cs typeface="Microsoft JhengHei"/>
                          <a:sym typeface="Microsoft JhengHei"/>
                        </a:rPr>
                        <a:t>青少年網絡使用習慣與心理特質</a:t>
                      </a:r>
                      <a:endParaRPr b="1" dirty="0">
                        <a:solidFill>
                          <a:srgbClr val="1F3864"/>
                        </a:solidFill>
                        <a:latin typeface="Microsoft JhengHei"/>
                        <a:ea typeface="Microsoft JhengHei"/>
                        <a:cs typeface="Microsoft JhengHei"/>
                        <a:sym typeface="Microsoft JhengHei"/>
                      </a:endParaRPr>
                    </a:p>
                  </a:txBody>
                  <a:tcPr marL="68600" marR="68600" marT="34300" marB="34300">
                    <a:solidFill>
                      <a:srgbClr val="BBD6EE"/>
                    </a:solidFill>
                  </a:tcPr>
                </a:tc>
                <a:extLst>
                  <a:ext uri="{0D108BD9-81ED-4DB2-BD59-A6C34878D82A}">
                    <a16:rowId xmlns:a16="http://schemas.microsoft.com/office/drawing/2014/main" val="10001"/>
                  </a:ext>
                </a:extLst>
              </a:tr>
              <a:tr h="508240">
                <a:tc>
                  <a:txBody>
                    <a:bodyPr/>
                    <a:lstStyle/>
                    <a:p>
                      <a:pPr marL="0" marR="0" lvl="0" indent="0" algn="ctr" rtl="0">
                        <a:spcBef>
                          <a:spcPts val="0"/>
                        </a:spcBef>
                        <a:spcAft>
                          <a:spcPts val="0"/>
                        </a:spcAft>
                        <a:buNone/>
                      </a:pPr>
                      <a:r>
                        <a:rPr lang="zh-TW" b="1">
                          <a:solidFill>
                            <a:srgbClr val="1F3864"/>
                          </a:solidFill>
                          <a:latin typeface="Microsoft JhengHei"/>
                          <a:ea typeface="Microsoft JhengHei"/>
                          <a:cs typeface="Microsoft JhengHei"/>
                          <a:sym typeface="Microsoft JhengHei"/>
                        </a:rPr>
                        <a:t>2</a:t>
                      </a:r>
                      <a:endParaRPr b="1" i="1">
                        <a:solidFill>
                          <a:srgbClr val="0070C0"/>
                        </a:solidFill>
                        <a:latin typeface="Microsoft JhengHei"/>
                        <a:ea typeface="Microsoft JhengHei"/>
                        <a:cs typeface="Microsoft JhengHei"/>
                        <a:sym typeface="Microsoft JhengHei"/>
                      </a:endParaRPr>
                    </a:p>
                  </a:txBody>
                  <a:tcPr marL="68600" marR="68600" marT="34300" marB="34300">
                    <a:solidFill>
                      <a:srgbClr val="BBD6EE"/>
                    </a:solidFill>
                  </a:tcPr>
                </a:tc>
                <a:tc>
                  <a:txBody>
                    <a:bodyPr/>
                    <a:lstStyle/>
                    <a:p>
                      <a:pPr marL="127000" marR="0" lvl="0" indent="0" algn="l" defTabSz="914400" rtl="0" eaLnBrk="1" fontAlgn="auto" latinLnBrk="0" hangingPunct="1">
                        <a:lnSpc>
                          <a:spcPct val="100000"/>
                        </a:lnSpc>
                        <a:spcBef>
                          <a:spcPts val="0"/>
                        </a:spcBef>
                        <a:spcAft>
                          <a:spcPts val="0"/>
                        </a:spcAft>
                        <a:buClr>
                          <a:srgbClr val="1F3864"/>
                        </a:buClr>
                        <a:buSzPts val="1400"/>
                        <a:buFont typeface="Calibri"/>
                        <a:buNone/>
                        <a:tabLst/>
                        <a:defRPr/>
                      </a:pPr>
                      <a:r>
                        <a:rPr lang="zh-TW" altLang="en-US" sz="1400" b="1" i="0" u="none" strike="noStrike" cap="none" dirty="0">
                          <a:solidFill>
                            <a:srgbClr val="1F3864"/>
                          </a:solidFill>
                          <a:latin typeface="Microsoft JhengHei"/>
                          <a:ea typeface="Microsoft JhengHei"/>
                          <a:cs typeface="Calibri"/>
                          <a:sym typeface="Arial"/>
                        </a:rPr>
                        <a:t>上網成癮及遊戲障礙的徵狀及腦部的變化</a:t>
                      </a:r>
                      <a:endParaRPr lang="en-US" altLang="zh-TW" sz="1400" b="1" i="0" u="none" strike="noStrike" cap="none" dirty="0">
                        <a:solidFill>
                          <a:srgbClr val="1F3864"/>
                        </a:solidFill>
                        <a:latin typeface="Microsoft JhengHei"/>
                        <a:ea typeface="Microsoft JhengHei"/>
                        <a:cs typeface="Microsoft JhengHei"/>
                        <a:sym typeface="Microsoft JhengHei"/>
                      </a:endParaRPr>
                    </a:p>
                    <a:p>
                      <a:pPr marL="127000" marR="0" lvl="0" indent="0" algn="l" rtl="0">
                        <a:lnSpc>
                          <a:spcPct val="100000"/>
                        </a:lnSpc>
                        <a:spcBef>
                          <a:spcPts val="0"/>
                        </a:spcBef>
                        <a:spcAft>
                          <a:spcPts val="0"/>
                        </a:spcAft>
                        <a:buClr>
                          <a:srgbClr val="1F3864"/>
                        </a:buClr>
                        <a:buSzPts val="1400"/>
                        <a:buFont typeface="Calibri"/>
                        <a:buNone/>
                      </a:pPr>
                      <a:r>
                        <a:rPr lang="zh-TW" b="1" i="1" dirty="0">
                          <a:solidFill>
                            <a:srgbClr val="0070C0"/>
                          </a:solidFill>
                          <a:latin typeface="Microsoft JhengHei"/>
                          <a:ea typeface="Microsoft JhengHei"/>
                          <a:cs typeface="Microsoft JhengHei"/>
                          <a:sym typeface="Microsoft JhengHei"/>
                        </a:rPr>
                        <a:t>上</a:t>
                      </a:r>
                      <a:r>
                        <a:rPr lang="zh-TW" altLang="en-US" sz="1400" b="1" i="1" u="none" strike="noStrike" cap="none" dirty="0">
                          <a:solidFill>
                            <a:srgbClr val="0070C0"/>
                          </a:solidFill>
                          <a:latin typeface="Microsoft JhengHei"/>
                          <a:ea typeface="Microsoft JhengHei"/>
                          <a:cs typeface="Microsoft JhengHei"/>
                          <a:sym typeface="Microsoft JhengHei"/>
                        </a:rPr>
                        <a:t>網成癮的定義、徵狀、腦部的變化、成因及其影響</a:t>
                      </a:r>
                      <a:endParaRPr sz="1400" b="1" i="1" u="none" strike="noStrike" cap="none" dirty="0">
                        <a:solidFill>
                          <a:srgbClr val="0070C0"/>
                        </a:solidFill>
                        <a:latin typeface="Microsoft JhengHei"/>
                        <a:ea typeface="Microsoft JhengHei"/>
                        <a:sym typeface="Arial"/>
                      </a:endParaRPr>
                    </a:p>
                    <a:p>
                      <a:pPr marL="127000" marR="0" lvl="0" indent="0" algn="l" rtl="0">
                        <a:lnSpc>
                          <a:spcPct val="100000"/>
                        </a:lnSpc>
                        <a:spcBef>
                          <a:spcPts val="0"/>
                        </a:spcBef>
                        <a:spcAft>
                          <a:spcPts val="0"/>
                        </a:spcAft>
                        <a:buClr>
                          <a:srgbClr val="1F3864"/>
                        </a:buClr>
                        <a:buSzPts val="1400"/>
                        <a:buFont typeface="Calibri"/>
                        <a:buNone/>
                      </a:pPr>
                      <a:r>
                        <a:rPr lang="zh-TW" altLang="en-US" sz="1400" b="1" i="1" u="none" strike="noStrike" cap="none" dirty="0">
                          <a:solidFill>
                            <a:srgbClr val="0070C0"/>
                          </a:solidFill>
                          <a:latin typeface="Microsoft JhengHei"/>
                          <a:ea typeface="Microsoft JhengHei"/>
                          <a:cs typeface="Microsoft JhengHei"/>
                          <a:sym typeface="Microsoft JhengHei"/>
                        </a:rPr>
                        <a:t>遊戲障礙的定義及其他沉溺上網行為的種類</a:t>
                      </a:r>
                      <a:endParaRPr sz="1400" b="1" i="1" u="none" strike="noStrike" cap="none" dirty="0">
                        <a:solidFill>
                          <a:srgbClr val="0070C0"/>
                        </a:solidFill>
                        <a:latin typeface="Microsoft JhengHei"/>
                        <a:ea typeface="Microsoft JhengHei"/>
                        <a:cs typeface="Microsoft JhengHei"/>
                        <a:sym typeface="Microsoft JhengHei"/>
                      </a:endParaRPr>
                    </a:p>
                  </a:txBody>
                  <a:tcPr marL="68600" marR="68600" marT="34300" marB="34300">
                    <a:solidFill>
                      <a:srgbClr val="BBD6EE"/>
                    </a:solidFill>
                  </a:tcPr>
                </a:tc>
                <a:extLst>
                  <a:ext uri="{0D108BD9-81ED-4DB2-BD59-A6C34878D82A}">
                    <a16:rowId xmlns:a16="http://schemas.microsoft.com/office/drawing/2014/main" val="10002"/>
                  </a:ext>
                </a:extLst>
              </a:tr>
              <a:tr h="509950">
                <a:tc>
                  <a:txBody>
                    <a:bodyPr/>
                    <a:lstStyle/>
                    <a:p>
                      <a:pPr marL="0" marR="0" lvl="0" indent="0" algn="ctr" rtl="0">
                        <a:spcBef>
                          <a:spcPts val="0"/>
                        </a:spcBef>
                        <a:spcAft>
                          <a:spcPts val="0"/>
                        </a:spcAft>
                        <a:buNone/>
                      </a:pPr>
                      <a:r>
                        <a:rPr lang="zh-TW" sz="1400" b="1" u="none" strike="noStrike" cap="none">
                          <a:solidFill>
                            <a:srgbClr val="1F3864"/>
                          </a:solidFill>
                          <a:latin typeface="Microsoft JhengHei"/>
                          <a:ea typeface="Microsoft JhengHei"/>
                          <a:cs typeface="Microsoft JhengHei"/>
                          <a:sym typeface="Microsoft JhengHei"/>
                        </a:rPr>
                        <a:t>3</a:t>
                      </a:r>
                      <a:endParaRPr sz="1100"/>
                    </a:p>
                  </a:txBody>
                  <a:tcPr marL="68600" marR="68600" marT="34300" marB="34300">
                    <a:solidFill>
                      <a:srgbClr val="BBD6EE"/>
                    </a:solidFill>
                  </a:tcPr>
                </a:tc>
                <a:tc>
                  <a:txBody>
                    <a:bodyPr/>
                    <a:lstStyle/>
                    <a:p>
                      <a:pPr marL="127000" marR="0" lvl="0" indent="0" algn="l" rtl="0">
                        <a:lnSpc>
                          <a:spcPct val="100000"/>
                        </a:lnSpc>
                        <a:spcBef>
                          <a:spcPts val="0"/>
                        </a:spcBef>
                        <a:spcAft>
                          <a:spcPts val="0"/>
                        </a:spcAft>
                        <a:buClr>
                          <a:srgbClr val="1F3864"/>
                        </a:buClr>
                        <a:buSzPts val="1400"/>
                        <a:buFont typeface="Calibri"/>
                        <a:buNone/>
                      </a:pPr>
                      <a:r>
                        <a:rPr lang="zh-TW" b="1" dirty="0">
                          <a:solidFill>
                            <a:srgbClr val="1F3864"/>
                          </a:solidFill>
                          <a:latin typeface="Microsoft JhengHei"/>
                          <a:ea typeface="Microsoft JhengHei"/>
                          <a:cs typeface="Microsoft JhengHei"/>
                          <a:sym typeface="Microsoft JhengHei"/>
                        </a:rPr>
                        <a:t>個案討論</a:t>
                      </a:r>
                      <a:endParaRPr lang="en-US" altLang="zh-TW" b="1" dirty="0">
                        <a:solidFill>
                          <a:srgbClr val="1F3864"/>
                        </a:solidFill>
                        <a:latin typeface="Microsoft JhengHei"/>
                        <a:ea typeface="Microsoft JhengHei"/>
                        <a:cs typeface="Microsoft JhengHei"/>
                        <a:sym typeface="Microsoft JhengHei"/>
                      </a:endParaRPr>
                    </a:p>
                    <a:p>
                      <a:pPr marL="127000" marR="0" lvl="0" indent="0" algn="l" rtl="0">
                        <a:lnSpc>
                          <a:spcPct val="100000"/>
                        </a:lnSpc>
                        <a:spcBef>
                          <a:spcPts val="0"/>
                        </a:spcBef>
                        <a:spcAft>
                          <a:spcPts val="0"/>
                        </a:spcAft>
                        <a:buClr>
                          <a:srgbClr val="1F3864"/>
                        </a:buClr>
                        <a:buSzPts val="1400"/>
                        <a:buFont typeface="Calibri"/>
                        <a:buNone/>
                      </a:pPr>
                      <a:r>
                        <a:rPr lang="zh-TW" altLang="en-US" sz="1400" b="1" i="1" u="none" strike="noStrike" cap="none" dirty="0">
                          <a:solidFill>
                            <a:srgbClr val="0070C0"/>
                          </a:solidFill>
                          <a:latin typeface="Microsoft JhengHei"/>
                          <a:ea typeface="Microsoft JhengHei"/>
                          <a:cs typeface="Calibri"/>
                          <a:sym typeface="Arial"/>
                        </a:rPr>
                        <a:t>透過個案，讓家長討論處理子女網上行為的技巧</a:t>
                      </a:r>
                      <a:endParaRPr sz="1400" b="1" i="1" u="none" strike="noStrike" cap="none" dirty="0">
                        <a:solidFill>
                          <a:srgbClr val="0070C0"/>
                        </a:solidFill>
                        <a:latin typeface="Microsoft JhengHei"/>
                        <a:ea typeface="Microsoft JhengHei"/>
                        <a:cs typeface="Microsoft JhengHei"/>
                        <a:sym typeface="Microsoft JhengHei"/>
                      </a:endParaRPr>
                    </a:p>
                  </a:txBody>
                  <a:tcPr marL="68600" marR="68600" marT="34300" marB="34300">
                    <a:solidFill>
                      <a:srgbClr val="BBD6EE"/>
                    </a:solidFill>
                  </a:tcPr>
                </a:tc>
                <a:extLst>
                  <a:ext uri="{0D108BD9-81ED-4DB2-BD59-A6C34878D82A}">
                    <a16:rowId xmlns:a16="http://schemas.microsoft.com/office/drawing/2014/main" val="10003"/>
                  </a:ext>
                </a:extLst>
              </a:tr>
              <a:tr h="171450">
                <a:tc>
                  <a:txBody>
                    <a:bodyPr/>
                    <a:lstStyle/>
                    <a:p>
                      <a:pPr marL="0" marR="0" lvl="0" indent="0" algn="ctr" rtl="0">
                        <a:spcBef>
                          <a:spcPts val="0"/>
                        </a:spcBef>
                        <a:spcAft>
                          <a:spcPts val="0"/>
                        </a:spcAft>
                        <a:buNone/>
                      </a:pPr>
                      <a:r>
                        <a:rPr lang="zh-TW" b="1">
                          <a:solidFill>
                            <a:srgbClr val="1F3864"/>
                          </a:solidFill>
                          <a:latin typeface="Microsoft JhengHei"/>
                          <a:ea typeface="Microsoft JhengHei"/>
                          <a:cs typeface="Microsoft JhengHei"/>
                          <a:sym typeface="Microsoft JhengHei"/>
                        </a:rPr>
                        <a:t>4</a:t>
                      </a:r>
                      <a:endParaRPr b="1">
                        <a:solidFill>
                          <a:srgbClr val="1F3864"/>
                        </a:solidFill>
                        <a:latin typeface="Microsoft JhengHei"/>
                        <a:ea typeface="Microsoft JhengHei"/>
                        <a:cs typeface="Microsoft JhengHei"/>
                        <a:sym typeface="Microsoft JhengHei"/>
                      </a:endParaRPr>
                    </a:p>
                  </a:txBody>
                  <a:tcPr marL="68600" marR="68600" marT="34300" marB="34300">
                    <a:solidFill>
                      <a:srgbClr val="BBD6EE"/>
                    </a:solidFill>
                  </a:tcPr>
                </a:tc>
                <a:tc>
                  <a:txBody>
                    <a:bodyPr/>
                    <a:lstStyle/>
                    <a:p>
                      <a:pPr marL="0" lvl="0" indent="0" algn="l" rtl="0">
                        <a:lnSpc>
                          <a:spcPct val="100000"/>
                        </a:lnSpc>
                        <a:spcBef>
                          <a:spcPts val="0"/>
                        </a:spcBef>
                        <a:spcAft>
                          <a:spcPts val="0"/>
                        </a:spcAft>
                        <a:buNone/>
                      </a:pPr>
                      <a:r>
                        <a:rPr lang="zh-TW" b="1" dirty="0">
                          <a:solidFill>
                            <a:srgbClr val="1F3864"/>
                          </a:solidFill>
                          <a:latin typeface="Microsoft JhengHei"/>
                          <a:ea typeface="Microsoft JhengHei"/>
                          <a:cs typeface="Microsoft JhengHei"/>
                          <a:sym typeface="Microsoft JhengHei"/>
                        </a:rPr>
                        <a:t>   減少上網成癮的策略分享</a:t>
                      </a:r>
                      <a:br>
                        <a:rPr lang="zh-TW" b="1" dirty="0">
                          <a:solidFill>
                            <a:srgbClr val="1F3864"/>
                          </a:solidFill>
                          <a:latin typeface="Microsoft JhengHei"/>
                          <a:ea typeface="Microsoft JhengHei"/>
                          <a:cs typeface="Microsoft JhengHei"/>
                          <a:sym typeface="Microsoft JhengHei"/>
                        </a:rPr>
                      </a:br>
                      <a:r>
                        <a:rPr lang="en-US" altLang="zh-TW" b="1" dirty="0">
                          <a:solidFill>
                            <a:srgbClr val="1F3864"/>
                          </a:solidFill>
                          <a:latin typeface="Microsoft JhengHei"/>
                          <a:ea typeface="Microsoft JhengHei"/>
                          <a:cs typeface="Microsoft JhengHei"/>
                          <a:sym typeface="Microsoft JhengHei"/>
                        </a:rPr>
                        <a:t>   </a:t>
                      </a:r>
                      <a:r>
                        <a:rPr lang="zh-TW" altLang="en-US" sz="1400" b="1" i="1" u="none" strike="noStrike" cap="none" dirty="0">
                          <a:solidFill>
                            <a:srgbClr val="0070C0"/>
                          </a:solidFill>
                          <a:latin typeface="Microsoft JhengHei"/>
                          <a:ea typeface="Microsoft JhengHei"/>
                          <a:cs typeface="Calibri"/>
                          <a:sym typeface="Arial"/>
                        </a:rPr>
                        <a:t>透過講解及練習，協助家長掌握及鞏固處理子女網上行為的技巧</a:t>
                      </a:r>
                      <a:endParaRPr sz="1400" b="1" i="1" u="none" strike="noStrike" cap="none" dirty="0">
                        <a:solidFill>
                          <a:srgbClr val="0070C0"/>
                        </a:solidFill>
                        <a:latin typeface="Microsoft JhengHei"/>
                        <a:ea typeface="Microsoft JhengHei"/>
                        <a:cs typeface="Calibri"/>
                        <a:sym typeface="Microsoft JhengHei"/>
                      </a:endParaRPr>
                    </a:p>
                  </a:txBody>
                  <a:tcPr marL="68600" marR="68600" marT="34300" marB="34300">
                    <a:solidFill>
                      <a:srgbClr val="BBD6EE"/>
                    </a:solidFill>
                  </a:tcPr>
                </a:tc>
                <a:extLst>
                  <a:ext uri="{0D108BD9-81ED-4DB2-BD59-A6C34878D82A}">
                    <a16:rowId xmlns:a16="http://schemas.microsoft.com/office/drawing/2014/main" val="10004"/>
                  </a:ext>
                </a:extLst>
              </a:tr>
              <a:tr h="171450">
                <a:tc>
                  <a:txBody>
                    <a:bodyPr/>
                    <a:lstStyle/>
                    <a:p>
                      <a:pPr marL="0" marR="0" lvl="0" indent="0" algn="ctr" rtl="0">
                        <a:spcBef>
                          <a:spcPts val="0"/>
                        </a:spcBef>
                        <a:spcAft>
                          <a:spcPts val="0"/>
                        </a:spcAft>
                        <a:buNone/>
                      </a:pPr>
                      <a:r>
                        <a:rPr lang="zh-TW" b="1">
                          <a:solidFill>
                            <a:srgbClr val="1F3864"/>
                          </a:solidFill>
                          <a:latin typeface="Microsoft JhengHei"/>
                          <a:ea typeface="Microsoft JhengHei"/>
                          <a:cs typeface="Microsoft JhengHei"/>
                          <a:sym typeface="Microsoft JhengHei"/>
                        </a:rPr>
                        <a:t>5</a:t>
                      </a:r>
                      <a:endParaRPr sz="1100"/>
                    </a:p>
                  </a:txBody>
                  <a:tcPr marL="68600" marR="68600" marT="34300" marB="34300">
                    <a:solidFill>
                      <a:srgbClr val="BBD6EE"/>
                    </a:solidFill>
                  </a:tcPr>
                </a:tc>
                <a:tc>
                  <a:txBody>
                    <a:bodyPr/>
                    <a:lstStyle/>
                    <a:p>
                      <a:pPr marL="0" marR="0" lvl="0" indent="131763" algn="l" rtl="0">
                        <a:lnSpc>
                          <a:spcPct val="100000"/>
                        </a:lnSpc>
                        <a:spcBef>
                          <a:spcPts val="0"/>
                        </a:spcBef>
                        <a:spcAft>
                          <a:spcPts val="0"/>
                        </a:spcAft>
                        <a:buClr>
                          <a:srgbClr val="1F3864"/>
                        </a:buClr>
                        <a:buSzPts val="1400"/>
                        <a:buFont typeface="Calibri"/>
                        <a:buNone/>
                      </a:pPr>
                      <a:r>
                        <a:rPr lang="zh-TW" sz="1400" b="1" u="none" strike="noStrike" cap="none" dirty="0">
                          <a:solidFill>
                            <a:srgbClr val="1F3864"/>
                          </a:solidFill>
                          <a:latin typeface="Microsoft JhengHei"/>
                          <a:ea typeface="Microsoft JhengHei"/>
                          <a:cs typeface="Microsoft JhengHei"/>
                          <a:sym typeface="Microsoft JhengHei"/>
                        </a:rPr>
                        <a:t>總結及問答</a:t>
                      </a:r>
                      <a:r>
                        <a:rPr lang="zh-TW" altLang="en-US" sz="1400" b="1" i="0" u="none" strike="noStrike" cap="none" dirty="0">
                          <a:solidFill>
                            <a:srgbClr val="1F3864"/>
                          </a:solidFill>
                          <a:latin typeface="Microsoft JhengHei"/>
                          <a:ea typeface="Microsoft JhengHei"/>
                          <a:cs typeface="Microsoft JhengHei"/>
                          <a:sym typeface="Microsoft JhengHei"/>
                        </a:rPr>
                        <a:t>時間</a:t>
                      </a:r>
                      <a:endParaRPr sz="1400" b="1" i="0" u="none" strike="noStrike" cap="none" dirty="0">
                        <a:solidFill>
                          <a:srgbClr val="1F3864"/>
                        </a:solidFill>
                        <a:latin typeface="Microsoft JhengHei"/>
                        <a:ea typeface="Microsoft JhengHei"/>
                        <a:cs typeface="Microsoft JhengHei"/>
                        <a:sym typeface="Microsoft JhengHei"/>
                      </a:endParaRPr>
                    </a:p>
                  </a:txBody>
                  <a:tcPr marL="68600" marR="68600" marT="34300" marB="34300">
                    <a:solidFill>
                      <a:srgbClr val="BBD6EE"/>
                    </a:solidFill>
                  </a:tcPr>
                </a:tc>
                <a:extLst>
                  <a:ext uri="{0D108BD9-81ED-4DB2-BD59-A6C34878D82A}">
                    <a16:rowId xmlns:a16="http://schemas.microsoft.com/office/drawing/2014/main" val="10005"/>
                  </a:ext>
                </a:extLst>
              </a:tr>
              <a:tr h="233975">
                <a:tc>
                  <a:txBody>
                    <a:bodyPr/>
                    <a:lstStyle/>
                    <a:p>
                      <a:pPr marL="0" marR="0" lvl="0" indent="0" algn="ctr" rtl="0">
                        <a:spcBef>
                          <a:spcPts val="0"/>
                        </a:spcBef>
                        <a:spcAft>
                          <a:spcPts val="0"/>
                        </a:spcAft>
                        <a:buNone/>
                      </a:pPr>
                      <a:r>
                        <a:rPr lang="zh-TW" b="1">
                          <a:solidFill>
                            <a:srgbClr val="1F3864"/>
                          </a:solidFill>
                          <a:latin typeface="Microsoft JhengHei"/>
                          <a:ea typeface="Microsoft JhengHei"/>
                          <a:cs typeface="Microsoft JhengHei"/>
                          <a:sym typeface="Microsoft JhengHei"/>
                        </a:rPr>
                        <a:t>6</a:t>
                      </a:r>
                      <a:endParaRPr sz="1100"/>
                    </a:p>
                  </a:txBody>
                  <a:tcPr marL="68600" marR="68600" marT="34300" marB="34300">
                    <a:solidFill>
                      <a:srgbClr val="BBD6EE"/>
                    </a:solidFill>
                  </a:tcPr>
                </a:tc>
                <a:tc>
                  <a:txBody>
                    <a:bodyPr/>
                    <a:lstStyle/>
                    <a:p>
                      <a:pPr marL="203200" marR="0" lvl="0" indent="-60325" algn="l" rtl="0">
                        <a:lnSpc>
                          <a:spcPct val="100000"/>
                        </a:lnSpc>
                        <a:spcBef>
                          <a:spcPts val="0"/>
                        </a:spcBef>
                        <a:spcAft>
                          <a:spcPts val="0"/>
                        </a:spcAft>
                        <a:buClr>
                          <a:srgbClr val="1F3864"/>
                        </a:buClr>
                        <a:buSzPts val="1400"/>
                        <a:buFont typeface="Microsoft JhengHei"/>
                        <a:buNone/>
                      </a:pPr>
                      <a:r>
                        <a:rPr lang="zh-TW" sz="1400" b="1" u="none" strike="noStrike" cap="none" dirty="0">
                          <a:solidFill>
                            <a:srgbClr val="1F3864"/>
                          </a:solidFill>
                          <a:latin typeface="Microsoft JhengHei"/>
                          <a:ea typeface="Microsoft JhengHei"/>
                          <a:cs typeface="Microsoft JhengHei"/>
                          <a:sym typeface="Microsoft JhengHei"/>
                        </a:rPr>
                        <a:t>檢討問卷</a:t>
                      </a:r>
                      <a:endParaRPr sz="1400" b="1" u="none" strike="sngStrike" cap="none" dirty="0">
                        <a:solidFill>
                          <a:srgbClr val="1F3864"/>
                        </a:solidFill>
                        <a:latin typeface="Microsoft JhengHei"/>
                        <a:ea typeface="Microsoft JhengHei"/>
                        <a:cs typeface="Microsoft JhengHei"/>
                        <a:sym typeface="Microsoft JhengHei"/>
                      </a:endParaRPr>
                    </a:p>
                  </a:txBody>
                  <a:tcPr marL="68600" marR="68600" marT="34300" marB="34300">
                    <a:solidFill>
                      <a:srgbClr val="BBD6EE"/>
                    </a:solidFill>
                  </a:tcPr>
                </a:tc>
                <a:extLst>
                  <a:ext uri="{0D108BD9-81ED-4DB2-BD59-A6C34878D82A}">
                    <a16:rowId xmlns:a16="http://schemas.microsoft.com/office/drawing/2014/main" val="10006"/>
                  </a:ext>
                </a:extLst>
              </a:tr>
            </a:tbl>
          </a:graphicData>
        </a:graphic>
      </p:graphicFrame>
      <p:sp>
        <p:nvSpPr>
          <p:cNvPr id="157" name="Google Shape;157;p28"/>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158" name="Google Shape;158;p28"/>
          <p:cNvSpPr txBox="1">
            <a:spLocks noGrp="1"/>
          </p:cNvSpPr>
          <p:nvPr>
            <p:ph type="sldNum" idx="12"/>
          </p:nvPr>
        </p:nvSpPr>
        <p:spPr>
          <a:xfrm>
            <a:off x="7021600" y="4744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57"/>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668" name="Google Shape;668;p57"/>
          <p:cNvSpPr/>
          <p:nvPr/>
        </p:nvSpPr>
        <p:spPr>
          <a:xfrm>
            <a:off x="1124338" y="601681"/>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dirty="0">
                <a:solidFill>
                  <a:schemeClr val="lt1"/>
                </a:solidFill>
                <a:latin typeface="Microsoft JhengHei"/>
                <a:ea typeface="Microsoft JhengHei"/>
                <a:cs typeface="Microsoft JhengHei"/>
                <a:sym typeface="Microsoft JhengHei"/>
              </a:rPr>
              <a:t>家長的角色</a:t>
            </a:r>
            <a:endParaRPr sz="3300" b="0" i="0" u="none" strike="noStrike" cap="none" dirty="0">
              <a:solidFill>
                <a:schemeClr val="lt1"/>
              </a:solidFill>
              <a:latin typeface="Calibri"/>
              <a:ea typeface="Calibri"/>
              <a:cs typeface="Calibri"/>
              <a:sym typeface="Calibri"/>
            </a:endParaRPr>
          </a:p>
        </p:txBody>
      </p:sp>
      <p:sp>
        <p:nvSpPr>
          <p:cNvPr id="669" name="Google Shape;669;p5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30</a:t>
            </a:fld>
            <a:endParaRPr/>
          </a:p>
        </p:txBody>
      </p:sp>
      <p:pic>
        <p:nvPicPr>
          <p:cNvPr id="670" name="Google Shape;670;p57"/>
          <p:cNvPicPr preferRelativeResize="0"/>
          <p:nvPr/>
        </p:nvPicPr>
        <p:blipFill>
          <a:blip r:embed="rId3">
            <a:alphaModFix/>
          </a:blip>
          <a:stretch>
            <a:fillRect/>
          </a:stretch>
        </p:blipFill>
        <p:spPr>
          <a:xfrm>
            <a:off x="2011369" y="1338375"/>
            <a:ext cx="4858505" cy="3358825"/>
          </a:xfrm>
          <a:prstGeom prst="rect">
            <a:avLst/>
          </a:prstGeom>
          <a:noFill/>
          <a:ln>
            <a:noFill/>
          </a:ln>
        </p:spPr>
      </p:pic>
      <p:sp>
        <p:nvSpPr>
          <p:cNvPr id="671" name="Google Shape;671;p57"/>
          <p:cNvSpPr/>
          <p:nvPr/>
        </p:nvSpPr>
        <p:spPr>
          <a:xfrm>
            <a:off x="2723725" y="1938575"/>
            <a:ext cx="3579300" cy="1944600"/>
          </a:xfrm>
          <a:prstGeom prst="roundRect">
            <a:avLst>
              <a:gd name="adj" fmla="val 16667"/>
            </a:avLst>
          </a:prstGeom>
          <a:noFill/>
          <a:ln w="762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672" name="Google Shape;672;p57"/>
          <p:cNvPicPr preferRelativeResize="0"/>
          <p:nvPr/>
        </p:nvPicPr>
        <p:blipFill>
          <a:blip r:embed="rId4">
            <a:alphaModFix/>
          </a:blip>
          <a:stretch>
            <a:fillRect/>
          </a:stretch>
        </p:blipFill>
        <p:spPr>
          <a:xfrm>
            <a:off x="6869877" y="1338375"/>
            <a:ext cx="724373" cy="3263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58"/>
          <p:cNvSpPr txBox="1">
            <a:spLocks noGrp="1"/>
          </p:cNvSpPr>
          <p:nvPr>
            <p:ph type="body" idx="1"/>
          </p:nvPr>
        </p:nvSpPr>
        <p:spPr>
          <a:xfrm>
            <a:off x="1666450" y="958467"/>
            <a:ext cx="5729432" cy="372000"/>
          </a:xfrm>
          <a:prstGeom prst="rect">
            <a:avLst/>
          </a:prstGeom>
          <a:noFill/>
          <a:ln>
            <a:noFill/>
          </a:ln>
        </p:spPr>
        <p:txBody>
          <a:bodyPr spcFirstLastPara="1" wrap="square" lIns="68575" tIns="34275" rIns="68575" bIns="34275" anchor="t" anchorCtr="0">
            <a:normAutofit/>
          </a:bodyPr>
          <a:lstStyle/>
          <a:p>
            <a:pPr marL="0" lvl="0" indent="0" algn="l" rtl="0">
              <a:lnSpc>
                <a:spcPct val="70000"/>
              </a:lnSpc>
              <a:spcBef>
                <a:spcPts val="0"/>
              </a:spcBef>
              <a:spcAft>
                <a:spcPts val="0"/>
              </a:spcAft>
              <a:buNone/>
            </a:pPr>
            <a:r>
              <a:rPr lang="zh-TW" sz="2400" b="1" u="sng" dirty="0">
                <a:solidFill>
                  <a:srgbClr val="404040"/>
                </a:solidFill>
                <a:latin typeface="Microsoft JhengHei"/>
                <a:ea typeface="Microsoft JhengHei"/>
                <a:cs typeface="Microsoft JhengHei"/>
                <a:sym typeface="Microsoft JhengHei"/>
              </a:rPr>
              <a:t>試想想: 你與子女的溝通模</a:t>
            </a:r>
            <a:r>
              <a:rPr lang="zh-TW" altLang="en-US" sz="2400" b="1" u="sng" dirty="0">
                <a:solidFill>
                  <a:srgbClr val="404040"/>
                </a:solidFill>
                <a:latin typeface="Microsoft JhengHei"/>
                <a:ea typeface="Microsoft JhengHei"/>
                <a:sym typeface="Microsoft JhengHei"/>
              </a:rPr>
              <a:t>式是怎樣？</a:t>
            </a:r>
            <a:endParaRPr sz="2400" b="1" u="sng" dirty="0">
              <a:solidFill>
                <a:srgbClr val="404040"/>
              </a:solidFill>
              <a:latin typeface="Microsoft JhengHei"/>
              <a:ea typeface="Microsoft JhengHei"/>
              <a:sym typeface="Microsoft JhengHei"/>
            </a:endParaRPr>
          </a:p>
        </p:txBody>
      </p:sp>
      <p:sp>
        <p:nvSpPr>
          <p:cNvPr id="678" name="Google Shape;678;p58"/>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679" name="Google Shape;679;p58"/>
          <p:cNvSpPr/>
          <p:nvPr/>
        </p:nvSpPr>
        <p:spPr>
          <a:xfrm>
            <a:off x="1237100" y="277575"/>
            <a:ext cx="492510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100" b="1" dirty="0">
                <a:solidFill>
                  <a:schemeClr val="lt1"/>
                </a:solidFill>
                <a:latin typeface="Microsoft JhengHei"/>
                <a:ea typeface="Microsoft JhengHei"/>
                <a:cs typeface="Microsoft JhengHei"/>
                <a:sym typeface="Microsoft JhengHei"/>
              </a:rPr>
              <a:t>如何有效地與子女溝通？</a:t>
            </a:r>
            <a:endParaRPr sz="3100" b="0" i="0" u="none" strike="noStrike" cap="none" dirty="0">
              <a:solidFill>
                <a:schemeClr val="lt1"/>
              </a:solidFill>
              <a:latin typeface="Calibri"/>
              <a:ea typeface="Calibri"/>
              <a:cs typeface="Calibri"/>
              <a:sym typeface="Calibri"/>
            </a:endParaRPr>
          </a:p>
        </p:txBody>
      </p:sp>
      <p:sp>
        <p:nvSpPr>
          <p:cNvPr id="680" name="Google Shape;680;p58"/>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31</a:t>
            </a:fld>
            <a:endParaRPr/>
          </a:p>
        </p:txBody>
      </p:sp>
      <p:pic>
        <p:nvPicPr>
          <p:cNvPr id="681" name="Google Shape;681;p58"/>
          <p:cNvPicPr preferRelativeResize="0"/>
          <p:nvPr/>
        </p:nvPicPr>
        <p:blipFill>
          <a:blip r:embed="rId3">
            <a:alphaModFix/>
          </a:blip>
          <a:stretch>
            <a:fillRect/>
          </a:stretch>
        </p:blipFill>
        <p:spPr>
          <a:xfrm>
            <a:off x="4090262" y="3705896"/>
            <a:ext cx="1370950" cy="1370928"/>
          </a:xfrm>
          <a:prstGeom prst="rect">
            <a:avLst/>
          </a:prstGeom>
          <a:noFill/>
          <a:ln>
            <a:noFill/>
          </a:ln>
        </p:spPr>
      </p:pic>
      <p:grpSp>
        <p:nvGrpSpPr>
          <p:cNvPr id="682" name="Google Shape;682;p58"/>
          <p:cNvGrpSpPr/>
          <p:nvPr/>
        </p:nvGrpSpPr>
        <p:grpSpPr>
          <a:xfrm>
            <a:off x="4414638" y="1473467"/>
            <a:ext cx="3607500" cy="690600"/>
            <a:chOff x="4837475" y="1572175"/>
            <a:chExt cx="3607500" cy="690600"/>
          </a:xfrm>
        </p:grpSpPr>
        <p:sp>
          <p:nvSpPr>
            <p:cNvPr id="683" name="Google Shape;683;p58"/>
            <p:cNvSpPr/>
            <p:nvPr/>
          </p:nvSpPr>
          <p:spPr>
            <a:xfrm>
              <a:off x="4837475" y="1572175"/>
              <a:ext cx="887700" cy="690600"/>
            </a:xfrm>
            <a:prstGeom prst="wedgeRectCallout">
              <a:avLst>
                <a:gd name="adj1" fmla="val -20833"/>
                <a:gd name="adj2" fmla="val 62500"/>
              </a:avLst>
            </a:prstGeom>
            <a:solidFill>
              <a:srgbClr val="CC0066">
                <a:alpha val="498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2100" b="1" dirty="0">
                  <a:solidFill>
                    <a:schemeClr val="lt1"/>
                  </a:solidFill>
                  <a:latin typeface="Microsoft JhengHei"/>
                  <a:ea typeface="Microsoft JhengHei"/>
                  <a:cs typeface="Microsoft JhengHei"/>
                  <a:sym typeface="Microsoft JhengHei"/>
                </a:rPr>
                <a:t>話題</a:t>
              </a:r>
              <a:endParaRPr sz="2100" b="1" dirty="0">
                <a:solidFill>
                  <a:schemeClr val="lt1"/>
                </a:solidFill>
                <a:latin typeface="Microsoft JhengHei"/>
                <a:ea typeface="Microsoft JhengHei"/>
                <a:cs typeface="Microsoft JhengHei"/>
                <a:sym typeface="Microsoft JhengHei"/>
              </a:endParaRPr>
            </a:p>
          </p:txBody>
        </p:sp>
        <p:sp>
          <p:nvSpPr>
            <p:cNvPr id="684" name="Google Shape;684;p58"/>
            <p:cNvSpPr txBox="1"/>
            <p:nvPr/>
          </p:nvSpPr>
          <p:spPr>
            <a:xfrm>
              <a:off x="5725175" y="1572175"/>
              <a:ext cx="2719800" cy="69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TW" sz="1800" b="1" dirty="0">
                  <a:solidFill>
                    <a:schemeClr val="dk1"/>
                  </a:solidFill>
                  <a:latin typeface="Microsoft JhengHei"/>
                  <a:ea typeface="Microsoft JhengHei"/>
                  <a:cs typeface="Microsoft JhengHei"/>
                  <a:sym typeface="Microsoft JhengHei"/>
                </a:rPr>
                <a:t>圍</a:t>
              </a:r>
              <a:r>
                <a:rPr lang="zh-TW" altLang="en-US" sz="1800" b="1" dirty="0">
                  <a:solidFill>
                    <a:schemeClr val="dk1"/>
                  </a:solidFill>
                  <a:latin typeface="Microsoft JhengHei"/>
                  <a:ea typeface="Microsoft JhengHei"/>
                  <a:sym typeface="Microsoft JhengHei"/>
                </a:rPr>
                <a:t>繞學業？ 朋友？ 喜好？ 家庭？ 無所不談？</a:t>
              </a:r>
              <a:endParaRPr sz="1800" b="1" dirty="0">
                <a:solidFill>
                  <a:schemeClr val="dk1"/>
                </a:solidFill>
                <a:latin typeface="Microsoft JhengHei"/>
                <a:ea typeface="Microsoft JhengHei"/>
                <a:sym typeface="Microsoft JhengHei"/>
              </a:endParaRPr>
            </a:p>
            <a:p>
              <a:pPr marL="0" lvl="0" indent="0" algn="l" rtl="0">
                <a:spcBef>
                  <a:spcPts val="0"/>
                </a:spcBef>
                <a:spcAft>
                  <a:spcPts val="0"/>
                </a:spcAft>
                <a:buNone/>
              </a:pPr>
              <a:endParaRPr sz="1800" b="1" dirty="0">
                <a:solidFill>
                  <a:schemeClr val="dk1"/>
                </a:solidFill>
                <a:latin typeface="Microsoft JhengHei"/>
                <a:ea typeface="Microsoft JhengHei"/>
                <a:cs typeface="Microsoft JhengHei"/>
                <a:sym typeface="Microsoft JhengHei"/>
              </a:endParaRPr>
            </a:p>
          </p:txBody>
        </p:sp>
      </p:grpSp>
      <p:grpSp>
        <p:nvGrpSpPr>
          <p:cNvPr id="685" name="Google Shape;685;p58"/>
          <p:cNvGrpSpPr/>
          <p:nvPr/>
        </p:nvGrpSpPr>
        <p:grpSpPr>
          <a:xfrm>
            <a:off x="4414637" y="2634134"/>
            <a:ext cx="3899045" cy="690600"/>
            <a:chOff x="5004300" y="1112128"/>
            <a:chExt cx="3607500" cy="690600"/>
          </a:xfrm>
        </p:grpSpPr>
        <p:sp>
          <p:nvSpPr>
            <p:cNvPr id="686" name="Google Shape;686;p58"/>
            <p:cNvSpPr/>
            <p:nvPr/>
          </p:nvSpPr>
          <p:spPr>
            <a:xfrm>
              <a:off x="5004300" y="1112128"/>
              <a:ext cx="887700" cy="690600"/>
            </a:xfrm>
            <a:prstGeom prst="wedgeRectCallout">
              <a:avLst>
                <a:gd name="adj1" fmla="val -20833"/>
                <a:gd name="adj2" fmla="val 62500"/>
              </a:avLst>
            </a:prstGeom>
            <a:solidFill>
              <a:srgbClr val="7030A0">
                <a:alpha val="498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2100" b="1" dirty="0">
                  <a:solidFill>
                    <a:schemeClr val="lt1"/>
                  </a:solidFill>
                  <a:latin typeface="Microsoft JhengHei"/>
                  <a:ea typeface="Microsoft JhengHei"/>
                  <a:cs typeface="Microsoft JhengHei"/>
                  <a:sym typeface="Microsoft JhengHei"/>
                </a:rPr>
                <a:t>方式</a:t>
              </a:r>
              <a:endParaRPr sz="2100" b="1" dirty="0">
                <a:solidFill>
                  <a:schemeClr val="lt1"/>
                </a:solidFill>
                <a:latin typeface="Microsoft JhengHei"/>
                <a:ea typeface="Microsoft JhengHei"/>
                <a:cs typeface="Microsoft JhengHei"/>
                <a:sym typeface="Microsoft JhengHei"/>
              </a:endParaRPr>
            </a:p>
          </p:txBody>
        </p:sp>
        <p:sp>
          <p:nvSpPr>
            <p:cNvPr id="687" name="Google Shape;687;p58"/>
            <p:cNvSpPr txBox="1"/>
            <p:nvPr/>
          </p:nvSpPr>
          <p:spPr>
            <a:xfrm>
              <a:off x="5892000" y="1112128"/>
              <a:ext cx="2719800" cy="690600"/>
            </a:xfrm>
            <a:prstGeom prst="rect">
              <a:avLst/>
            </a:prstGeom>
            <a:noFill/>
            <a:ln>
              <a:noFill/>
            </a:ln>
          </p:spPr>
          <p:txBody>
            <a:bodyPr spcFirstLastPara="1" wrap="square" lIns="91425" tIns="91425" rIns="91425" bIns="91425" anchor="t" anchorCtr="0">
              <a:noAutofit/>
            </a:bodyPr>
            <a:lstStyle/>
            <a:p>
              <a:pPr lvl="0">
                <a:lnSpc>
                  <a:spcPct val="115000"/>
                </a:lnSpc>
              </a:pPr>
              <a:r>
                <a:rPr lang="zh-TW" altLang="en-US" sz="1800" b="1" dirty="0">
                  <a:solidFill>
                    <a:schemeClr val="dk1"/>
                  </a:solidFill>
                  <a:latin typeface="Microsoft JhengHei"/>
                  <a:ea typeface="Microsoft JhengHei"/>
                  <a:sym typeface="Microsoft JhengHei"/>
                </a:rPr>
                <a:t>命令？ 批評？ 嘮叨？ 苦求？ 提醒？ 鼓勵？ 朋友般談天？</a:t>
              </a:r>
              <a:endParaRPr sz="1800" b="1" dirty="0">
                <a:solidFill>
                  <a:schemeClr val="dk1"/>
                </a:solidFill>
                <a:latin typeface="Microsoft JhengHei"/>
                <a:ea typeface="Microsoft JhengHei"/>
                <a:sym typeface="Microsoft JhengHei"/>
              </a:endParaRPr>
            </a:p>
            <a:p>
              <a:pPr marL="0" lvl="0" indent="0" algn="l" rtl="0">
                <a:spcBef>
                  <a:spcPts val="0"/>
                </a:spcBef>
                <a:spcAft>
                  <a:spcPts val="0"/>
                </a:spcAft>
                <a:buNone/>
              </a:pPr>
              <a:endParaRPr sz="1800" b="1" dirty="0">
                <a:solidFill>
                  <a:schemeClr val="dk1"/>
                </a:solidFill>
                <a:latin typeface="Microsoft JhengHei"/>
                <a:ea typeface="Microsoft JhengHei"/>
                <a:cs typeface="Microsoft JhengHei"/>
                <a:sym typeface="Microsoft JhengHei"/>
              </a:endParaRPr>
            </a:p>
          </p:txBody>
        </p:sp>
      </p:grpSp>
      <p:grpSp>
        <p:nvGrpSpPr>
          <p:cNvPr id="688" name="Google Shape;688;p58"/>
          <p:cNvGrpSpPr/>
          <p:nvPr/>
        </p:nvGrpSpPr>
        <p:grpSpPr>
          <a:xfrm flipH="1">
            <a:off x="1666455" y="1727189"/>
            <a:ext cx="2468692" cy="1169700"/>
            <a:chOff x="4837475" y="1439304"/>
            <a:chExt cx="2468692" cy="1169700"/>
          </a:xfrm>
        </p:grpSpPr>
        <p:sp>
          <p:nvSpPr>
            <p:cNvPr id="689" name="Google Shape;689;p58"/>
            <p:cNvSpPr/>
            <p:nvPr/>
          </p:nvSpPr>
          <p:spPr>
            <a:xfrm>
              <a:off x="4837475" y="1572175"/>
              <a:ext cx="887700" cy="690600"/>
            </a:xfrm>
            <a:prstGeom prst="wedgeRectCallout">
              <a:avLst>
                <a:gd name="adj1" fmla="val -20833"/>
                <a:gd name="adj2" fmla="val 62500"/>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2100" b="1" dirty="0">
                  <a:solidFill>
                    <a:schemeClr val="lt1"/>
                  </a:solidFill>
                  <a:latin typeface="Microsoft JhengHei"/>
                  <a:ea typeface="Microsoft JhengHei"/>
                  <a:cs typeface="Microsoft JhengHei"/>
                  <a:sym typeface="Microsoft JhengHei"/>
                </a:rPr>
                <a:t>氣氛</a:t>
              </a:r>
              <a:endParaRPr sz="2100" b="1" dirty="0">
                <a:solidFill>
                  <a:schemeClr val="lt1"/>
                </a:solidFill>
                <a:latin typeface="Microsoft JhengHei"/>
                <a:ea typeface="Microsoft JhengHei"/>
                <a:cs typeface="Microsoft JhengHei"/>
                <a:sym typeface="Microsoft JhengHei"/>
              </a:endParaRPr>
            </a:p>
          </p:txBody>
        </p:sp>
        <p:sp>
          <p:nvSpPr>
            <p:cNvPr id="690" name="Google Shape;690;p58"/>
            <p:cNvSpPr txBox="1"/>
            <p:nvPr/>
          </p:nvSpPr>
          <p:spPr>
            <a:xfrm>
              <a:off x="5725167" y="1439304"/>
              <a:ext cx="1581000" cy="1169700"/>
            </a:xfrm>
            <a:prstGeom prst="rect">
              <a:avLst/>
            </a:prstGeom>
            <a:noFill/>
            <a:ln>
              <a:noFill/>
            </a:ln>
          </p:spPr>
          <p:txBody>
            <a:bodyPr spcFirstLastPara="1" wrap="square" lIns="91425" tIns="91425" rIns="91425" bIns="91425" anchor="t" anchorCtr="0">
              <a:noAutofit/>
            </a:bodyPr>
            <a:lstStyle/>
            <a:p>
              <a:pPr lvl="0">
                <a:lnSpc>
                  <a:spcPct val="115000"/>
                </a:lnSpc>
              </a:pPr>
              <a:r>
                <a:rPr lang="zh-TW" sz="1800" b="1" dirty="0">
                  <a:solidFill>
                    <a:schemeClr val="dk1"/>
                  </a:solidFill>
                  <a:latin typeface="Microsoft JhengHei"/>
                  <a:ea typeface="Microsoft JhengHei"/>
                  <a:cs typeface="Microsoft JhengHei"/>
                  <a:sym typeface="Microsoft JhengHei"/>
                </a:rPr>
                <a:t>正</a:t>
              </a:r>
              <a:r>
                <a:rPr lang="zh-TW" altLang="en-US" sz="1800" b="1" dirty="0">
                  <a:solidFill>
                    <a:schemeClr val="dk1"/>
                  </a:solidFill>
                  <a:latin typeface="Microsoft JhengHei"/>
                  <a:ea typeface="Microsoft JhengHei"/>
                  <a:sym typeface="Microsoft JhengHei"/>
                </a:rPr>
                <a:t>面 ？ 負面？ </a:t>
              </a:r>
              <a:endParaRPr sz="1800" b="1" dirty="0">
                <a:solidFill>
                  <a:schemeClr val="dk1"/>
                </a:solidFill>
                <a:latin typeface="Microsoft JhengHei"/>
                <a:ea typeface="Microsoft JhengHei"/>
                <a:sym typeface="Microsoft JhengHei"/>
              </a:endParaRPr>
            </a:p>
            <a:p>
              <a:pPr lvl="0">
                <a:lnSpc>
                  <a:spcPct val="115000"/>
                </a:lnSpc>
              </a:pPr>
              <a:r>
                <a:rPr lang="zh-TW" altLang="en-US" sz="1800" b="1" dirty="0">
                  <a:solidFill>
                    <a:schemeClr val="dk1"/>
                  </a:solidFill>
                  <a:latin typeface="Microsoft JhengHei"/>
                  <a:ea typeface="Microsoft JhengHei"/>
                  <a:sym typeface="Microsoft JhengHei"/>
                </a:rPr>
                <a:t>開心 ？ 煩惱？ </a:t>
              </a:r>
              <a:endParaRPr sz="1800" b="1" dirty="0">
                <a:solidFill>
                  <a:schemeClr val="dk1"/>
                </a:solidFill>
                <a:latin typeface="Microsoft JhengHei"/>
                <a:ea typeface="Microsoft JhengHei"/>
                <a:sym typeface="Microsoft JhengHei"/>
              </a:endParaRPr>
            </a:p>
            <a:p>
              <a:pPr lvl="0">
                <a:lnSpc>
                  <a:spcPct val="115000"/>
                </a:lnSpc>
              </a:pPr>
              <a:r>
                <a:rPr lang="zh-TW" altLang="en-US" sz="1800" b="1" dirty="0">
                  <a:solidFill>
                    <a:schemeClr val="dk1"/>
                  </a:solidFill>
                  <a:latin typeface="Microsoft JhengHei"/>
                  <a:ea typeface="Microsoft JhengHei"/>
                  <a:sym typeface="Microsoft JhengHei"/>
                </a:rPr>
                <a:t>開放 ？ 嚴肅？</a:t>
              </a:r>
              <a:endParaRPr sz="1800" b="1" dirty="0">
                <a:solidFill>
                  <a:schemeClr val="dk1"/>
                </a:solidFill>
                <a:latin typeface="Microsoft JhengHei"/>
                <a:ea typeface="Microsoft JhengHei"/>
                <a:sym typeface="Microsoft JhengHei"/>
              </a:endParaRPr>
            </a:p>
            <a:p>
              <a:pPr marL="0" lvl="0" indent="0" algn="l" rtl="0">
                <a:spcBef>
                  <a:spcPts val="0"/>
                </a:spcBef>
                <a:spcAft>
                  <a:spcPts val="0"/>
                </a:spcAft>
                <a:buNone/>
              </a:pPr>
              <a:endParaRPr sz="1800" b="1" dirty="0">
                <a:solidFill>
                  <a:schemeClr val="dk1"/>
                </a:solidFill>
                <a:latin typeface="Microsoft JhengHei"/>
                <a:ea typeface="Microsoft JhengHei"/>
                <a:cs typeface="Microsoft JhengHei"/>
                <a:sym typeface="Microsoft JhengHei"/>
              </a:endParaRPr>
            </a:p>
          </p:txBody>
        </p:sp>
      </p:grpSp>
      <p:grpSp>
        <p:nvGrpSpPr>
          <p:cNvPr id="691" name="Google Shape;691;p58"/>
          <p:cNvGrpSpPr/>
          <p:nvPr/>
        </p:nvGrpSpPr>
        <p:grpSpPr>
          <a:xfrm flipH="1">
            <a:off x="1621574" y="2992842"/>
            <a:ext cx="2468688" cy="823500"/>
            <a:chOff x="4922026" y="1622500"/>
            <a:chExt cx="2468688" cy="823500"/>
          </a:xfrm>
        </p:grpSpPr>
        <p:sp>
          <p:nvSpPr>
            <p:cNvPr id="692" name="Google Shape;692;p58"/>
            <p:cNvSpPr/>
            <p:nvPr/>
          </p:nvSpPr>
          <p:spPr>
            <a:xfrm>
              <a:off x="4922026" y="1755368"/>
              <a:ext cx="887700" cy="690600"/>
            </a:xfrm>
            <a:prstGeom prst="wedgeRectCallout">
              <a:avLst>
                <a:gd name="adj1" fmla="val -20833"/>
                <a:gd name="adj2" fmla="val 62500"/>
              </a:avLst>
            </a:prstGeom>
            <a:solidFill>
              <a:srgbClr val="00B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2100" b="1" dirty="0">
                  <a:solidFill>
                    <a:schemeClr val="lt1"/>
                  </a:solidFill>
                  <a:latin typeface="Microsoft JhengHei"/>
                  <a:ea typeface="Microsoft JhengHei"/>
                  <a:cs typeface="Microsoft JhengHei"/>
                  <a:sym typeface="Microsoft JhengHei"/>
                </a:rPr>
                <a:t>雙向</a:t>
              </a:r>
              <a:endParaRPr sz="2100" b="1" dirty="0">
                <a:solidFill>
                  <a:schemeClr val="lt1"/>
                </a:solidFill>
                <a:latin typeface="Microsoft JhengHei"/>
                <a:ea typeface="Microsoft JhengHei"/>
                <a:cs typeface="Microsoft JhengHei"/>
                <a:sym typeface="Microsoft JhengHei"/>
              </a:endParaRPr>
            </a:p>
          </p:txBody>
        </p:sp>
        <p:sp>
          <p:nvSpPr>
            <p:cNvPr id="693" name="Google Shape;693;p58"/>
            <p:cNvSpPr txBox="1"/>
            <p:nvPr/>
          </p:nvSpPr>
          <p:spPr>
            <a:xfrm>
              <a:off x="5809714" y="1622500"/>
              <a:ext cx="1581000" cy="823500"/>
            </a:xfrm>
            <a:prstGeom prst="rect">
              <a:avLst/>
            </a:prstGeom>
            <a:noFill/>
            <a:ln>
              <a:noFill/>
            </a:ln>
          </p:spPr>
          <p:txBody>
            <a:bodyPr spcFirstLastPara="1" wrap="square" lIns="91425" tIns="91425" rIns="91425" bIns="91425" anchor="t" anchorCtr="0">
              <a:noAutofit/>
            </a:bodyPr>
            <a:lstStyle/>
            <a:p>
              <a:pPr marL="0" indent="0">
                <a:lnSpc>
                  <a:spcPct val="115000"/>
                </a:lnSpc>
                <a:buFont typeface="Arial"/>
                <a:buNone/>
              </a:pPr>
              <a:r>
                <a:rPr lang="zh-TW" altLang="en-US" sz="1800" b="1" dirty="0">
                  <a:solidFill>
                    <a:schemeClr val="dk1"/>
                  </a:solidFill>
                  <a:latin typeface="Microsoft JhengHei"/>
                  <a:ea typeface="Microsoft JhengHei"/>
                  <a:sym typeface="Microsoft JhengHei"/>
                </a:rPr>
                <a:t>你了解孩子？</a:t>
              </a:r>
              <a:br>
                <a:rPr lang="zh-TW" altLang="en-US" sz="1800" b="1" dirty="0">
                  <a:solidFill>
                    <a:schemeClr val="dk1"/>
                  </a:solidFill>
                  <a:latin typeface="Microsoft JhengHei"/>
                  <a:ea typeface="Microsoft JhengHei"/>
                  <a:sym typeface="Microsoft JhengHei"/>
                </a:rPr>
              </a:br>
              <a:r>
                <a:rPr lang="zh-TW" altLang="en-US" sz="1800" b="1" dirty="0">
                  <a:solidFill>
                    <a:schemeClr val="dk1"/>
                  </a:solidFill>
                  <a:latin typeface="Microsoft JhengHei"/>
                  <a:ea typeface="Microsoft JhengHei"/>
                  <a:sym typeface="Microsoft JhengHei"/>
                </a:rPr>
                <a:t>孩子了解你？</a:t>
              </a:r>
              <a:endParaRPr sz="1800" b="1" dirty="0">
                <a:solidFill>
                  <a:schemeClr val="dk1"/>
                </a:solidFill>
                <a:latin typeface="Microsoft JhengHei"/>
                <a:ea typeface="Microsoft JhengHei"/>
                <a:sym typeface="Microsoft JhengHe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59"/>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699" name="Google Shape;699;p59"/>
          <p:cNvSpPr/>
          <p:nvPr/>
        </p:nvSpPr>
        <p:spPr>
          <a:xfrm>
            <a:off x="1237100" y="277575"/>
            <a:ext cx="492510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dirty="0">
                <a:solidFill>
                  <a:schemeClr val="lt1"/>
                </a:solidFill>
                <a:latin typeface="Microsoft JhengHei"/>
                <a:ea typeface="Microsoft JhengHei"/>
                <a:cs typeface="Microsoft JhengHei"/>
                <a:sym typeface="Microsoft JhengHei"/>
              </a:rPr>
              <a:t>上網／打機與親子關係</a:t>
            </a:r>
            <a:endParaRPr sz="3300" b="1" dirty="0">
              <a:solidFill>
                <a:schemeClr val="lt1"/>
              </a:solidFill>
              <a:latin typeface="Microsoft JhengHei"/>
              <a:ea typeface="Microsoft JhengHei"/>
              <a:cs typeface="Microsoft JhengHei"/>
              <a:sym typeface="Microsoft JhengHei"/>
            </a:endParaRPr>
          </a:p>
        </p:txBody>
      </p:sp>
      <p:sp>
        <p:nvSpPr>
          <p:cNvPr id="700" name="Google Shape;700;p5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32</a:t>
            </a:fld>
            <a:endParaRPr/>
          </a:p>
        </p:txBody>
      </p:sp>
      <p:pic>
        <p:nvPicPr>
          <p:cNvPr id="701" name="Google Shape;701;p59"/>
          <p:cNvPicPr preferRelativeResize="0"/>
          <p:nvPr/>
        </p:nvPicPr>
        <p:blipFill>
          <a:blip r:embed="rId3">
            <a:alphaModFix/>
          </a:blip>
          <a:stretch>
            <a:fillRect/>
          </a:stretch>
        </p:blipFill>
        <p:spPr>
          <a:xfrm>
            <a:off x="1629033" y="1068924"/>
            <a:ext cx="5885934" cy="3797001"/>
          </a:xfrm>
          <a:prstGeom prst="rect">
            <a:avLst/>
          </a:prstGeom>
          <a:noFill/>
          <a:ln>
            <a:noFill/>
          </a:ln>
        </p:spPr>
      </p:pic>
      <p:sp>
        <p:nvSpPr>
          <p:cNvPr id="702" name="Google Shape;702;p59"/>
          <p:cNvSpPr/>
          <p:nvPr/>
        </p:nvSpPr>
        <p:spPr>
          <a:xfrm>
            <a:off x="5226582" y="3548975"/>
            <a:ext cx="1070700" cy="1038900"/>
          </a:xfrm>
          <a:prstGeom prst="mathMultiply">
            <a:avLst>
              <a:gd name="adj1" fmla="val 23520"/>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6">
          <a:extLst>
            <a:ext uri="{FF2B5EF4-FFF2-40B4-BE49-F238E27FC236}">
              <a16:creationId xmlns:a16="http://schemas.microsoft.com/office/drawing/2014/main" id="{3A42B2DF-0F67-B4FA-5F7F-7B2CAC9CBDE6}"/>
            </a:ext>
          </a:extLst>
        </p:cNvPr>
        <p:cNvGrpSpPr/>
        <p:nvPr/>
      </p:nvGrpSpPr>
      <p:grpSpPr>
        <a:xfrm>
          <a:off x="0" y="0"/>
          <a:ext cx="0" cy="0"/>
          <a:chOff x="0" y="0"/>
          <a:chExt cx="0" cy="0"/>
        </a:xfrm>
      </p:grpSpPr>
      <p:sp>
        <p:nvSpPr>
          <p:cNvPr id="707" name="Google Shape;707;p60">
            <a:extLst>
              <a:ext uri="{FF2B5EF4-FFF2-40B4-BE49-F238E27FC236}">
                <a16:creationId xmlns:a16="http://schemas.microsoft.com/office/drawing/2014/main" id="{9C9AFD2E-6041-CFD7-2CC0-8C669C117B14}"/>
              </a:ext>
            </a:extLst>
          </p:cNvPr>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708" name="Google Shape;708;p60">
            <a:extLst>
              <a:ext uri="{FF2B5EF4-FFF2-40B4-BE49-F238E27FC236}">
                <a16:creationId xmlns:a16="http://schemas.microsoft.com/office/drawing/2014/main" id="{B266BDDA-5022-44E7-7616-17AA3ACE51B1}"/>
              </a:ext>
            </a:extLst>
          </p:cNvPr>
          <p:cNvSpPr/>
          <p:nvPr/>
        </p:nvSpPr>
        <p:spPr>
          <a:xfrm>
            <a:off x="1237100" y="277575"/>
            <a:ext cx="492510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100" b="1" dirty="0">
                <a:solidFill>
                  <a:schemeClr val="lt1"/>
                </a:solidFill>
                <a:latin typeface="Microsoft JhengHei"/>
                <a:ea typeface="Microsoft JhengHei"/>
                <a:cs typeface="Microsoft JhengHei"/>
                <a:sym typeface="Microsoft JhengHei"/>
              </a:rPr>
              <a:t>如何有效地與子女溝通？</a:t>
            </a:r>
            <a:endParaRPr sz="3100" b="0" i="0" u="none" strike="noStrike" cap="none" dirty="0">
              <a:solidFill>
                <a:schemeClr val="lt1"/>
              </a:solidFill>
              <a:latin typeface="Calibri"/>
              <a:ea typeface="Calibri"/>
              <a:cs typeface="Calibri"/>
              <a:sym typeface="Calibri"/>
            </a:endParaRPr>
          </a:p>
        </p:txBody>
      </p:sp>
      <p:sp>
        <p:nvSpPr>
          <p:cNvPr id="709" name="Google Shape;709;p60">
            <a:extLst>
              <a:ext uri="{FF2B5EF4-FFF2-40B4-BE49-F238E27FC236}">
                <a16:creationId xmlns:a16="http://schemas.microsoft.com/office/drawing/2014/main" id="{70F6E38C-8947-755C-7AFC-C484894D1090}"/>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33</a:t>
            </a:fld>
            <a:endParaRPr/>
          </a:p>
        </p:txBody>
      </p:sp>
      <p:sp>
        <p:nvSpPr>
          <p:cNvPr id="2" name="Speech Bubble: Oval 1">
            <a:extLst>
              <a:ext uri="{FF2B5EF4-FFF2-40B4-BE49-F238E27FC236}">
                <a16:creationId xmlns:a16="http://schemas.microsoft.com/office/drawing/2014/main" id="{E307BB22-40E6-C78E-F6AD-C40267656D1C}"/>
              </a:ext>
            </a:extLst>
          </p:cNvPr>
          <p:cNvSpPr/>
          <p:nvPr/>
        </p:nvSpPr>
        <p:spPr>
          <a:xfrm>
            <a:off x="3311911" y="839972"/>
            <a:ext cx="2520177" cy="1263982"/>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1800" b="1" dirty="0">
                <a:latin typeface="Microsoft JhengHei" panose="020B0604030504040204" pitchFamily="34" charset="-120"/>
                <a:ea typeface="Microsoft JhengHei" panose="020B0604030504040204" pitchFamily="34" charset="-120"/>
              </a:rPr>
              <a:t>我相信那遊戲真的很刺激，所以你很想玩多一會兒。</a:t>
            </a:r>
            <a:endParaRPr lang="en-HK" sz="1800" b="1" dirty="0">
              <a:latin typeface="Microsoft JhengHei" panose="020B0604030504040204" pitchFamily="34" charset="-120"/>
              <a:ea typeface="Microsoft JhengHei" panose="020B0604030504040204" pitchFamily="34" charset="-120"/>
            </a:endParaRPr>
          </a:p>
        </p:txBody>
      </p:sp>
      <p:sp>
        <p:nvSpPr>
          <p:cNvPr id="3" name="Speech Bubble: Oval 2">
            <a:extLst>
              <a:ext uri="{FF2B5EF4-FFF2-40B4-BE49-F238E27FC236}">
                <a16:creationId xmlns:a16="http://schemas.microsoft.com/office/drawing/2014/main" id="{E551BA45-3E18-B12E-B1F1-78B2399689FE}"/>
              </a:ext>
            </a:extLst>
          </p:cNvPr>
          <p:cNvSpPr/>
          <p:nvPr/>
        </p:nvSpPr>
        <p:spPr>
          <a:xfrm>
            <a:off x="4236327" y="1808128"/>
            <a:ext cx="4627735" cy="2976969"/>
          </a:xfrm>
          <a:prstGeom prst="wedgeEllipseCallout">
            <a:avLst>
              <a:gd name="adj1" fmla="val -41782"/>
              <a:gd name="adj2" fmla="val 55469"/>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1800" b="1" dirty="0">
                <a:latin typeface="Microsoft JhengHei" panose="020B0604030504040204" pitchFamily="34" charset="-120"/>
                <a:ea typeface="Microsoft JhengHei" panose="020B0604030504040204" pitchFamily="34" charset="-120"/>
              </a:rPr>
              <a:t>完成功課後玩一個小時去放鬆是合理的。但如果玩得太晚，會影響睡眠。</a:t>
            </a:r>
            <a:br>
              <a:rPr lang="en-HK" altLang="zh-TW" sz="1800" b="1" dirty="0">
                <a:latin typeface="Microsoft JhengHei" panose="020B0604030504040204" pitchFamily="34" charset="-120"/>
                <a:ea typeface="Microsoft JhengHei" panose="020B0604030504040204" pitchFamily="34" charset="-120"/>
              </a:rPr>
            </a:br>
            <a:r>
              <a:rPr lang="zh-TW" altLang="en-US" sz="1800" b="1" dirty="0">
                <a:latin typeface="Microsoft JhengHei" panose="020B0604030504040204" pitchFamily="34" charset="-120"/>
                <a:ea typeface="Microsoft JhengHei" panose="020B0604030504040204" pitchFamily="34" charset="-120"/>
              </a:rPr>
              <a:t>我們可否協議，每晚十點半前離開電腦準備休息？這樣我便不用</a:t>
            </a:r>
            <a:r>
              <a:rPr lang="zh-TW" altLang="en-US" sz="1800" b="1">
                <a:latin typeface="Microsoft JhengHei" panose="020B0604030504040204" pitchFamily="34" charset="-120"/>
                <a:ea typeface="Microsoft JhengHei" panose="020B0604030504040204" pitchFamily="34" charset="-120"/>
              </a:rPr>
              <a:t>每天提</a:t>
            </a:r>
            <a:r>
              <a:rPr lang="zh-TW" altLang="en-US" sz="1800" b="1" dirty="0">
                <a:latin typeface="Microsoft JhengHei" panose="020B0604030504040204" pitchFamily="34" charset="-120"/>
                <a:ea typeface="Microsoft JhengHei" panose="020B0604030504040204" pitchFamily="34" charset="-120"/>
              </a:rPr>
              <a:t>醒你，我相信你有能力管理時間的，對吧？</a:t>
            </a:r>
            <a:endParaRPr lang="en-HK" sz="1800" b="1" dirty="0">
              <a:latin typeface="Microsoft JhengHei" panose="020B0604030504040204" pitchFamily="34" charset="-120"/>
              <a:ea typeface="Microsoft JhengHei" panose="020B0604030504040204" pitchFamily="34" charset="-120"/>
            </a:endParaRPr>
          </a:p>
        </p:txBody>
      </p:sp>
      <p:grpSp>
        <p:nvGrpSpPr>
          <p:cNvPr id="4" name="Group 3">
            <a:extLst>
              <a:ext uri="{FF2B5EF4-FFF2-40B4-BE49-F238E27FC236}">
                <a16:creationId xmlns:a16="http://schemas.microsoft.com/office/drawing/2014/main" id="{A5803F62-B56F-412A-314B-F96F1503A86E}"/>
              </a:ext>
            </a:extLst>
          </p:cNvPr>
          <p:cNvGrpSpPr/>
          <p:nvPr/>
        </p:nvGrpSpPr>
        <p:grpSpPr>
          <a:xfrm>
            <a:off x="1011481" y="918426"/>
            <a:ext cx="2010500" cy="605296"/>
            <a:chOff x="982872" y="1486672"/>
            <a:chExt cx="2010500" cy="605296"/>
          </a:xfrm>
        </p:grpSpPr>
        <p:sp>
          <p:nvSpPr>
            <p:cNvPr id="5" name="Google Shape;547;p47">
              <a:extLst>
                <a:ext uri="{FF2B5EF4-FFF2-40B4-BE49-F238E27FC236}">
                  <a16:creationId xmlns:a16="http://schemas.microsoft.com/office/drawing/2014/main" id="{44C6FC9C-E52C-248C-6EDF-9E2C357F967B}"/>
                </a:ext>
              </a:extLst>
            </p:cNvPr>
            <p:cNvSpPr/>
            <p:nvPr/>
          </p:nvSpPr>
          <p:spPr>
            <a:xfrm>
              <a:off x="1609935" y="1486672"/>
              <a:ext cx="1383437"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平和情緒 </a:t>
              </a:r>
            </a:p>
          </p:txBody>
        </p:sp>
        <p:sp>
          <p:nvSpPr>
            <p:cNvPr id="6" name="Google Shape;548;p47">
              <a:extLst>
                <a:ext uri="{FF2B5EF4-FFF2-40B4-BE49-F238E27FC236}">
                  <a16:creationId xmlns:a16="http://schemas.microsoft.com/office/drawing/2014/main" id="{531C1F85-EC1B-40E4-A421-13366DAAB1AB}"/>
                </a:ext>
              </a:extLst>
            </p:cNvPr>
            <p:cNvSpPr/>
            <p:nvPr/>
          </p:nvSpPr>
          <p:spPr>
            <a:xfrm>
              <a:off x="982872" y="1558709"/>
              <a:ext cx="627063" cy="481500"/>
            </a:xfrm>
            <a:prstGeom prst="roundRect">
              <a:avLst>
                <a:gd name="adj" fmla="val 16667"/>
              </a:avLst>
            </a:prstGeom>
            <a:solidFill>
              <a:srgbClr val="C00000"/>
            </a:solidFill>
            <a:ln w="7325" cap="flat" cmpd="sng">
              <a:solidFill>
                <a:srgbClr val="C00000"/>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cs typeface="Microsoft JhengHei"/>
                  <a:sym typeface="Microsoft JhengHei"/>
                </a:rPr>
                <a:t>1</a:t>
              </a:r>
              <a:r>
                <a:rPr lang="en-HK" altLang="zh-TW" sz="2043" b="1" dirty="0">
                  <a:solidFill>
                    <a:schemeClr val="lt1"/>
                  </a:solidFill>
                  <a:latin typeface="Microsoft JhengHei"/>
                  <a:ea typeface="Microsoft JhengHei"/>
                  <a:sym typeface="Microsoft JhengHei"/>
                </a:rPr>
                <a:t>.</a:t>
              </a:r>
              <a:endParaRPr lang="en-HK" sz="2043" b="1" dirty="0">
                <a:solidFill>
                  <a:schemeClr val="lt1"/>
                </a:solidFill>
                <a:latin typeface="Microsoft JhengHei"/>
                <a:ea typeface="Microsoft JhengHei"/>
                <a:cs typeface="Microsoft JhengHei"/>
                <a:sym typeface="Microsoft JhengHei"/>
              </a:endParaRPr>
            </a:p>
          </p:txBody>
        </p:sp>
      </p:grpSp>
      <p:grpSp>
        <p:nvGrpSpPr>
          <p:cNvPr id="7" name="Group 6">
            <a:extLst>
              <a:ext uri="{FF2B5EF4-FFF2-40B4-BE49-F238E27FC236}">
                <a16:creationId xmlns:a16="http://schemas.microsoft.com/office/drawing/2014/main" id="{FF55E454-45F3-612B-167A-32719EF812A1}"/>
              </a:ext>
            </a:extLst>
          </p:cNvPr>
          <p:cNvGrpSpPr/>
          <p:nvPr/>
        </p:nvGrpSpPr>
        <p:grpSpPr>
          <a:xfrm>
            <a:off x="1054445" y="3075550"/>
            <a:ext cx="2010500" cy="605296"/>
            <a:chOff x="982872" y="1486672"/>
            <a:chExt cx="2010500" cy="605296"/>
          </a:xfrm>
        </p:grpSpPr>
        <p:sp>
          <p:nvSpPr>
            <p:cNvPr id="8" name="Google Shape;547;p47">
              <a:extLst>
                <a:ext uri="{FF2B5EF4-FFF2-40B4-BE49-F238E27FC236}">
                  <a16:creationId xmlns:a16="http://schemas.microsoft.com/office/drawing/2014/main" id="{02F0CA6D-6C28-3FBF-C780-8BCD1D89CB1F}"/>
                </a:ext>
              </a:extLst>
            </p:cNvPr>
            <p:cNvSpPr/>
            <p:nvPr/>
          </p:nvSpPr>
          <p:spPr>
            <a:xfrm>
              <a:off x="1609935" y="1486672"/>
              <a:ext cx="1383437"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我</a:t>
              </a:r>
              <a:r>
                <a:rPr lang="en-US" altLang="zh-TW" sz="1800" b="1" dirty="0"/>
                <a:t>-</a:t>
              </a:r>
              <a:r>
                <a:rPr lang="zh-TW" altLang="en-US" sz="1800" b="1" dirty="0"/>
                <a:t>訊息 </a:t>
              </a:r>
            </a:p>
          </p:txBody>
        </p:sp>
        <p:sp>
          <p:nvSpPr>
            <p:cNvPr id="9" name="Google Shape;548;p47">
              <a:extLst>
                <a:ext uri="{FF2B5EF4-FFF2-40B4-BE49-F238E27FC236}">
                  <a16:creationId xmlns:a16="http://schemas.microsoft.com/office/drawing/2014/main" id="{9B6C2B0A-C789-17CB-EF14-7124D83F95FF}"/>
                </a:ext>
              </a:extLst>
            </p:cNvPr>
            <p:cNvSpPr/>
            <p:nvPr/>
          </p:nvSpPr>
          <p:spPr>
            <a:xfrm>
              <a:off x="982872" y="1558709"/>
              <a:ext cx="627063" cy="481500"/>
            </a:xfrm>
            <a:prstGeom prst="roundRect">
              <a:avLst>
                <a:gd name="adj" fmla="val 16667"/>
              </a:avLst>
            </a:prstGeom>
            <a:solidFill>
              <a:schemeClr val="accent6">
                <a:lumMod val="75000"/>
              </a:schemeClr>
            </a:solidFill>
            <a:ln w="7325" cap="flat" cmpd="sng">
              <a:solidFill>
                <a:schemeClr val="accent6">
                  <a:lumMod val="75000"/>
                </a:schemeClr>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sym typeface="Microsoft JhengHei"/>
                </a:rPr>
                <a:t>4.</a:t>
              </a:r>
              <a:endParaRPr lang="en-HK" sz="2043" b="1" dirty="0">
                <a:solidFill>
                  <a:schemeClr val="lt1"/>
                </a:solidFill>
                <a:latin typeface="Microsoft JhengHei"/>
                <a:ea typeface="Microsoft JhengHei"/>
                <a:cs typeface="Microsoft JhengHei"/>
                <a:sym typeface="Microsoft JhengHei"/>
              </a:endParaRPr>
            </a:p>
          </p:txBody>
        </p:sp>
      </p:grpSp>
      <p:grpSp>
        <p:nvGrpSpPr>
          <p:cNvPr id="10" name="Group 9">
            <a:extLst>
              <a:ext uri="{FF2B5EF4-FFF2-40B4-BE49-F238E27FC236}">
                <a16:creationId xmlns:a16="http://schemas.microsoft.com/office/drawing/2014/main" id="{2572C3EF-0A61-50F1-FB64-B9404D04279C}"/>
              </a:ext>
            </a:extLst>
          </p:cNvPr>
          <p:cNvGrpSpPr/>
          <p:nvPr/>
        </p:nvGrpSpPr>
        <p:grpSpPr>
          <a:xfrm>
            <a:off x="1032143" y="2364685"/>
            <a:ext cx="2010500" cy="605296"/>
            <a:chOff x="982872" y="1486672"/>
            <a:chExt cx="2010500" cy="605296"/>
          </a:xfrm>
        </p:grpSpPr>
        <p:sp>
          <p:nvSpPr>
            <p:cNvPr id="11" name="Google Shape;547;p47">
              <a:extLst>
                <a:ext uri="{FF2B5EF4-FFF2-40B4-BE49-F238E27FC236}">
                  <a16:creationId xmlns:a16="http://schemas.microsoft.com/office/drawing/2014/main" id="{49E98979-FC7F-F554-D345-133A51F45F0B}"/>
                </a:ext>
              </a:extLst>
            </p:cNvPr>
            <p:cNvSpPr/>
            <p:nvPr/>
          </p:nvSpPr>
          <p:spPr>
            <a:xfrm>
              <a:off x="1609935" y="1486672"/>
              <a:ext cx="1383437"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同理心 </a:t>
              </a:r>
            </a:p>
          </p:txBody>
        </p:sp>
        <p:sp>
          <p:nvSpPr>
            <p:cNvPr id="12" name="Google Shape;548;p47">
              <a:extLst>
                <a:ext uri="{FF2B5EF4-FFF2-40B4-BE49-F238E27FC236}">
                  <a16:creationId xmlns:a16="http://schemas.microsoft.com/office/drawing/2014/main" id="{262D7F8F-F189-3A5E-4F87-2DFE0C529467}"/>
                </a:ext>
              </a:extLst>
            </p:cNvPr>
            <p:cNvSpPr/>
            <p:nvPr/>
          </p:nvSpPr>
          <p:spPr>
            <a:xfrm>
              <a:off x="982872" y="1558709"/>
              <a:ext cx="627063" cy="481500"/>
            </a:xfrm>
            <a:prstGeom prst="roundRect">
              <a:avLst>
                <a:gd name="adj" fmla="val 16667"/>
              </a:avLst>
            </a:prstGeom>
            <a:solidFill>
              <a:srgbClr val="FFC000"/>
            </a:solidFill>
            <a:ln w="7325" cap="flat" cmpd="sng">
              <a:solidFill>
                <a:srgbClr val="FFC000"/>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sym typeface="Microsoft JhengHei"/>
                </a:rPr>
                <a:t>3.</a:t>
              </a:r>
              <a:endParaRPr lang="en-HK" sz="2043" b="1" dirty="0">
                <a:solidFill>
                  <a:schemeClr val="lt1"/>
                </a:solidFill>
                <a:latin typeface="Microsoft JhengHei"/>
                <a:ea typeface="Microsoft JhengHei"/>
                <a:cs typeface="Microsoft JhengHei"/>
                <a:sym typeface="Microsoft JhengHei"/>
              </a:endParaRPr>
            </a:p>
          </p:txBody>
        </p:sp>
      </p:grpSp>
      <p:grpSp>
        <p:nvGrpSpPr>
          <p:cNvPr id="13" name="Group 12">
            <a:extLst>
              <a:ext uri="{FF2B5EF4-FFF2-40B4-BE49-F238E27FC236}">
                <a16:creationId xmlns:a16="http://schemas.microsoft.com/office/drawing/2014/main" id="{15AEAA9F-23E9-049F-4A43-1F2EAA01EC4B}"/>
              </a:ext>
            </a:extLst>
          </p:cNvPr>
          <p:cNvGrpSpPr/>
          <p:nvPr/>
        </p:nvGrpSpPr>
        <p:grpSpPr>
          <a:xfrm>
            <a:off x="1032143" y="1648143"/>
            <a:ext cx="2010500" cy="605296"/>
            <a:chOff x="1042907" y="1529646"/>
            <a:chExt cx="2010500" cy="605296"/>
          </a:xfrm>
        </p:grpSpPr>
        <p:sp>
          <p:nvSpPr>
            <p:cNvPr id="14" name="Google Shape;547;p47">
              <a:extLst>
                <a:ext uri="{FF2B5EF4-FFF2-40B4-BE49-F238E27FC236}">
                  <a16:creationId xmlns:a16="http://schemas.microsoft.com/office/drawing/2014/main" id="{B3C2F0A6-D203-F5FD-827D-2A4418070877}"/>
                </a:ext>
              </a:extLst>
            </p:cNvPr>
            <p:cNvSpPr/>
            <p:nvPr/>
          </p:nvSpPr>
          <p:spPr>
            <a:xfrm>
              <a:off x="1669970" y="1529646"/>
              <a:ext cx="1383437"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積極聆聽  </a:t>
              </a:r>
            </a:p>
          </p:txBody>
        </p:sp>
        <p:sp>
          <p:nvSpPr>
            <p:cNvPr id="15" name="Google Shape;548;p47">
              <a:extLst>
                <a:ext uri="{FF2B5EF4-FFF2-40B4-BE49-F238E27FC236}">
                  <a16:creationId xmlns:a16="http://schemas.microsoft.com/office/drawing/2014/main" id="{E28B64EF-F821-427C-E5FC-189D301FBDE0}"/>
                </a:ext>
              </a:extLst>
            </p:cNvPr>
            <p:cNvSpPr/>
            <p:nvPr/>
          </p:nvSpPr>
          <p:spPr>
            <a:xfrm>
              <a:off x="1042907" y="1591544"/>
              <a:ext cx="627063" cy="481500"/>
            </a:xfrm>
            <a:prstGeom prst="roundRect">
              <a:avLst>
                <a:gd name="adj" fmla="val 16667"/>
              </a:avLst>
            </a:prstGeom>
            <a:solidFill>
              <a:schemeClr val="accent2">
                <a:lumMod val="75000"/>
              </a:schemeClr>
            </a:solidFill>
            <a:ln w="7325" cap="flat" cmpd="sng">
              <a:solidFill>
                <a:schemeClr val="accent2">
                  <a:lumMod val="75000"/>
                </a:schemeClr>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sym typeface="Microsoft JhengHei"/>
                </a:rPr>
                <a:t>2.</a:t>
              </a:r>
              <a:endParaRPr lang="en-HK" sz="2043" b="1" dirty="0">
                <a:solidFill>
                  <a:schemeClr val="lt1"/>
                </a:solidFill>
                <a:latin typeface="Microsoft JhengHei"/>
                <a:ea typeface="Microsoft JhengHei"/>
                <a:cs typeface="Microsoft JhengHei"/>
                <a:sym typeface="Microsoft JhengHei"/>
              </a:endParaRPr>
            </a:p>
          </p:txBody>
        </p:sp>
      </p:grpSp>
      <p:grpSp>
        <p:nvGrpSpPr>
          <p:cNvPr id="16" name="Group 15">
            <a:extLst>
              <a:ext uri="{FF2B5EF4-FFF2-40B4-BE49-F238E27FC236}">
                <a16:creationId xmlns:a16="http://schemas.microsoft.com/office/drawing/2014/main" id="{3C5C978E-DCE7-3D4B-CF75-3A01F274F540}"/>
              </a:ext>
            </a:extLst>
          </p:cNvPr>
          <p:cNvGrpSpPr/>
          <p:nvPr/>
        </p:nvGrpSpPr>
        <p:grpSpPr>
          <a:xfrm>
            <a:off x="1065596" y="3773240"/>
            <a:ext cx="2010500" cy="605296"/>
            <a:chOff x="982872" y="1486672"/>
            <a:chExt cx="2010500" cy="605296"/>
          </a:xfrm>
        </p:grpSpPr>
        <p:sp>
          <p:nvSpPr>
            <p:cNvPr id="17" name="Google Shape;547;p47">
              <a:extLst>
                <a:ext uri="{FF2B5EF4-FFF2-40B4-BE49-F238E27FC236}">
                  <a16:creationId xmlns:a16="http://schemas.microsoft.com/office/drawing/2014/main" id="{CDB514CF-2507-D8E3-B563-32EB1F64E286}"/>
                </a:ext>
              </a:extLst>
            </p:cNvPr>
            <p:cNvSpPr/>
            <p:nvPr/>
          </p:nvSpPr>
          <p:spPr>
            <a:xfrm>
              <a:off x="1609935" y="1486672"/>
              <a:ext cx="1383437"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協商 </a:t>
              </a:r>
            </a:p>
          </p:txBody>
        </p:sp>
        <p:sp>
          <p:nvSpPr>
            <p:cNvPr id="18" name="Google Shape;548;p47">
              <a:extLst>
                <a:ext uri="{FF2B5EF4-FFF2-40B4-BE49-F238E27FC236}">
                  <a16:creationId xmlns:a16="http://schemas.microsoft.com/office/drawing/2014/main" id="{72DB401D-C9F8-6DD9-96B8-5B53FE527061}"/>
                </a:ext>
              </a:extLst>
            </p:cNvPr>
            <p:cNvSpPr/>
            <p:nvPr/>
          </p:nvSpPr>
          <p:spPr>
            <a:xfrm>
              <a:off x="982872" y="1558709"/>
              <a:ext cx="627063" cy="481500"/>
            </a:xfrm>
            <a:prstGeom prst="roundRect">
              <a:avLst>
                <a:gd name="adj" fmla="val 16667"/>
              </a:avLst>
            </a:prstGeom>
            <a:solidFill>
              <a:srgbClr val="0070C0"/>
            </a:solidFill>
            <a:ln w="7325" cap="flat" cmpd="sng">
              <a:solidFill>
                <a:srgbClr val="0070C0"/>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sym typeface="Microsoft JhengHei"/>
                </a:rPr>
                <a:t>5.</a:t>
              </a:r>
              <a:endParaRPr lang="en-HK" sz="2043" b="1" dirty="0">
                <a:solidFill>
                  <a:schemeClr val="lt1"/>
                </a:solidFill>
                <a:latin typeface="Microsoft JhengHei"/>
                <a:ea typeface="Microsoft JhengHei"/>
                <a:cs typeface="Microsoft JhengHei"/>
                <a:sym typeface="Microsoft JhengHei"/>
              </a:endParaRPr>
            </a:p>
          </p:txBody>
        </p:sp>
      </p:grpSp>
      <p:grpSp>
        <p:nvGrpSpPr>
          <p:cNvPr id="19" name="Group 18">
            <a:extLst>
              <a:ext uri="{FF2B5EF4-FFF2-40B4-BE49-F238E27FC236}">
                <a16:creationId xmlns:a16="http://schemas.microsoft.com/office/drawing/2014/main" id="{253DA532-4E97-AE9F-BFE7-0EE34AF42283}"/>
              </a:ext>
            </a:extLst>
          </p:cNvPr>
          <p:cNvGrpSpPr/>
          <p:nvPr/>
        </p:nvGrpSpPr>
        <p:grpSpPr>
          <a:xfrm>
            <a:off x="1052395" y="4482449"/>
            <a:ext cx="2010500" cy="605296"/>
            <a:chOff x="982872" y="1486672"/>
            <a:chExt cx="2010500" cy="605296"/>
          </a:xfrm>
        </p:grpSpPr>
        <p:sp>
          <p:nvSpPr>
            <p:cNvPr id="20" name="Google Shape;547;p47">
              <a:extLst>
                <a:ext uri="{FF2B5EF4-FFF2-40B4-BE49-F238E27FC236}">
                  <a16:creationId xmlns:a16="http://schemas.microsoft.com/office/drawing/2014/main" id="{9BAE97E4-BB1C-B2BE-1E75-AF122F2B7FA6}"/>
                </a:ext>
              </a:extLst>
            </p:cNvPr>
            <p:cNvSpPr/>
            <p:nvPr/>
          </p:nvSpPr>
          <p:spPr>
            <a:xfrm>
              <a:off x="1609935" y="1486672"/>
              <a:ext cx="1383437"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表達欣賞</a:t>
              </a:r>
            </a:p>
          </p:txBody>
        </p:sp>
        <p:sp>
          <p:nvSpPr>
            <p:cNvPr id="21" name="Google Shape;548;p47">
              <a:extLst>
                <a:ext uri="{FF2B5EF4-FFF2-40B4-BE49-F238E27FC236}">
                  <a16:creationId xmlns:a16="http://schemas.microsoft.com/office/drawing/2014/main" id="{F39BBD10-A58E-9CFB-E0C1-F7E06C1F9123}"/>
                </a:ext>
              </a:extLst>
            </p:cNvPr>
            <p:cNvSpPr/>
            <p:nvPr/>
          </p:nvSpPr>
          <p:spPr>
            <a:xfrm>
              <a:off x="982872" y="1558709"/>
              <a:ext cx="627063" cy="481500"/>
            </a:xfrm>
            <a:prstGeom prst="roundRect">
              <a:avLst>
                <a:gd name="adj" fmla="val 16667"/>
              </a:avLst>
            </a:prstGeom>
            <a:solidFill>
              <a:srgbClr val="7030A0"/>
            </a:solidFill>
            <a:ln w="7325" cap="flat" cmpd="sng">
              <a:solidFill>
                <a:srgbClr val="7030A0"/>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sym typeface="Microsoft JhengHei"/>
                </a:rPr>
                <a:t>6.</a:t>
              </a:r>
              <a:endParaRPr lang="en-HK" sz="2043" b="1" dirty="0">
                <a:solidFill>
                  <a:schemeClr val="lt1"/>
                </a:solidFill>
                <a:latin typeface="Microsoft JhengHei"/>
                <a:ea typeface="Microsoft JhengHei"/>
                <a:cs typeface="Microsoft JhengHei"/>
                <a:sym typeface="Microsoft JhengHei"/>
              </a:endParaRPr>
            </a:p>
          </p:txBody>
        </p:sp>
      </p:grpSp>
    </p:spTree>
    <p:extLst>
      <p:ext uri="{BB962C8B-B14F-4D97-AF65-F5344CB8AC3E}">
        <p14:creationId xmlns:p14="http://schemas.microsoft.com/office/powerpoint/2010/main" val="4107993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61"/>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716" name="Google Shape;716;p61"/>
          <p:cNvSpPr/>
          <p:nvPr/>
        </p:nvSpPr>
        <p:spPr>
          <a:xfrm>
            <a:off x="1039825" y="305750"/>
            <a:ext cx="313530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r>
              <a:rPr lang="zh-TW" altLang="en-US" sz="2500" b="1" dirty="0">
                <a:solidFill>
                  <a:schemeClr val="lt1"/>
                </a:solidFill>
                <a:latin typeface="Microsoft JhengHei"/>
                <a:ea typeface="Microsoft JhengHei"/>
                <a:cs typeface="Microsoft JhengHei"/>
                <a:sym typeface="Microsoft JhengHei"/>
              </a:rPr>
              <a:t>訂立</a:t>
            </a:r>
            <a:r>
              <a:rPr lang="zh-TW" sz="2500" b="1" dirty="0">
                <a:solidFill>
                  <a:schemeClr val="lt1"/>
                </a:solidFill>
                <a:latin typeface="Microsoft JhengHei"/>
                <a:ea typeface="Microsoft JhengHei"/>
                <a:cs typeface="Microsoft JhengHei"/>
                <a:sym typeface="Microsoft JhengHei"/>
              </a:rPr>
              <a:t>協議 - 影片分享</a:t>
            </a:r>
            <a:endParaRPr sz="2500" b="1" dirty="0">
              <a:solidFill>
                <a:schemeClr val="lt1"/>
              </a:solidFill>
              <a:latin typeface="Microsoft JhengHei"/>
              <a:ea typeface="Microsoft JhengHei"/>
              <a:cs typeface="Microsoft JhengHei"/>
              <a:sym typeface="Microsoft JhengHei"/>
            </a:endParaRPr>
          </a:p>
        </p:txBody>
      </p:sp>
      <p:sp>
        <p:nvSpPr>
          <p:cNvPr id="717" name="Google Shape;717;p61"/>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34</a:t>
            </a:fld>
            <a:endParaRPr/>
          </a:p>
        </p:txBody>
      </p:sp>
      <p:sp>
        <p:nvSpPr>
          <p:cNvPr id="718" name="Google Shape;718;p61"/>
          <p:cNvSpPr txBox="1"/>
          <p:nvPr/>
        </p:nvSpPr>
        <p:spPr>
          <a:xfrm>
            <a:off x="1438059" y="3965767"/>
            <a:ext cx="5665200" cy="1033384"/>
          </a:xfrm>
          <a:prstGeom prst="rect">
            <a:avLst/>
          </a:prstGeom>
          <a:noFill/>
          <a:ln>
            <a:noFill/>
          </a:ln>
        </p:spPr>
        <p:txBody>
          <a:bodyPr spcFirstLastPara="1" wrap="square" lIns="91425" tIns="91425" rIns="91425" bIns="91425" anchor="t" anchorCtr="0">
            <a:noAutofit/>
          </a:bodyPr>
          <a:lstStyle/>
          <a:p>
            <a:pPr lvl="0"/>
            <a:r>
              <a:rPr lang="zh-TW" altLang="en-US" dirty="0">
                <a:solidFill>
                  <a:schemeClr val="dk1"/>
                </a:solidFill>
                <a:latin typeface="Microsoft JhengHei"/>
                <a:ea typeface="Microsoft JhengHei"/>
                <a:cs typeface="Microsoft JhengHei"/>
                <a:sym typeface="Microsoft JhengHei"/>
              </a:rPr>
              <a:t>影片連結：</a:t>
            </a:r>
            <a:endParaRPr lang="en-HK" altLang="zh-TW" dirty="0">
              <a:solidFill>
                <a:schemeClr val="dk1"/>
              </a:solidFill>
              <a:latin typeface="Microsoft JhengHei"/>
              <a:ea typeface="Microsoft JhengHei"/>
              <a:cs typeface="Microsoft JhengHei"/>
              <a:sym typeface="Microsoft JhengHei"/>
            </a:endParaRPr>
          </a:p>
          <a:p>
            <a:r>
              <a:rPr lang="zh-TW" altLang="en-US" dirty="0">
                <a:solidFill>
                  <a:schemeClr val="dk1"/>
                </a:solidFill>
                <a:latin typeface="Microsoft JhengHei"/>
                <a:ea typeface="Microsoft JhengHei"/>
                <a:cs typeface="Microsoft JhengHei"/>
                <a:sym typeface="Microsoft JhengHei"/>
              </a:rPr>
              <a:t>承蒙突破出版社授權，影片出自</a:t>
            </a:r>
            <a:r>
              <a:rPr lang="en-US" altLang="zh-TW" dirty="0">
                <a:solidFill>
                  <a:schemeClr val="dk1"/>
                </a:solidFill>
                <a:latin typeface="Microsoft JhengHei"/>
                <a:ea typeface="Microsoft JhengHei"/>
                <a:cs typeface="Microsoft JhengHei"/>
                <a:sym typeface="Microsoft JhengHei"/>
              </a:rPr>
              <a:t>《</a:t>
            </a:r>
            <a:r>
              <a:rPr lang="zh-TW" altLang="en-US" dirty="0">
                <a:solidFill>
                  <a:schemeClr val="dk1"/>
                </a:solidFill>
                <a:latin typeface="Microsoft JhengHei"/>
                <a:ea typeface="Microsoft JhengHei"/>
                <a:cs typeface="Microsoft JhengHei"/>
                <a:sym typeface="Microsoft JhengHei"/>
              </a:rPr>
              <a:t>當子女機不離手 </a:t>
            </a:r>
            <a:r>
              <a:rPr lang="en-US" altLang="zh-TW" dirty="0">
                <a:solidFill>
                  <a:schemeClr val="dk1"/>
                </a:solidFill>
                <a:latin typeface="Microsoft JhengHei"/>
                <a:ea typeface="Microsoft JhengHei"/>
                <a:cs typeface="Microsoft JhengHei"/>
                <a:sym typeface="Microsoft JhengHei"/>
              </a:rPr>
              <a:t>— </a:t>
            </a:r>
            <a:r>
              <a:rPr lang="zh-TW" altLang="en-US" dirty="0">
                <a:solidFill>
                  <a:schemeClr val="dk1"/>
                </a:solidFill>
                <a:latin typeface="Microsoft JhengHei"/>
                <a:ea typeface="Microsoft JhengHei"/>
                <a:cs typeface="Microsoft JhengHei"/>
                <a:sym typeface="Microsoft JhengHei"/>
              </a:rPr>
              <a:t>教養青少年的技法和心法</a:t>
            </a:r>
            <a:r>
              <a:rPr lang="en-US" altLang="zh-TW" dirty="0">
                <a:solidFill>
                  <a:schemeClr val="dk1"/>
                </a:solidFill>
                <a:latin typeface="Microsoft JhengHei"/>
                <a:ea typeface="Microsoft JhengHei"/>
                <a:cs typeface="Microsoft JhengHei"/>
                <a:sym typeface="Microsoft JhengHei"/>
              </a:rPr>
              <a:t>》</a:t>
            </a:r>
            <a:r>
              <a:rPr lang="zh-TW" altLang="en-US" dirty="0">
                <a:solidFill>
                  <a:schemeClr val="dk1"/>
                </a:solidFill>
                <a:latin typeface="Microsoft JhengHei"/>
                <a:ea typeface="Microsoft JhengHei"/>
                <a:cs typeface="Microsoft JhengHei"/>
                <a:sym typeface="Microsoft JhengHei"/>
              </a:rPr>
              <a:t>學習影片。請勿複製及下載。</a:t>
            </a:r>
            <a:endParaRPr lang="en-HK" altLang="zh-TW" dirty="0">
              <a:solidFill>
                <a:schemeClr val="dk1"/>
              </a:solidFill>
              <a:latin typeface="Microsoft JhengHei"/>
              <a:ea typeface="Microsoft JhengHei"/>
              <a:cs typeface="Microsoft JhengHei"/>
              <a:sym typeface="Microsoft JhengHei"/>
            </a:endParaRPr>
          </a:p>
        </p:txBody>
      </p:sp>
      <p:sp>
        <p:nvSpPr>
          <p:cNvPr id="720" name="Google Shape;720;p61"/>
          <p:cNvSpPr txBox="1"/>
          <p:nvPr/>
        </p:nvSpPr>
        <p:spPr>
          <a:xfrm>
            <a:off x="6896650" y="1715263"/>
            <a:ext cx="2134200" cy="1846629"/>
          </a:xfrm>
          <a:prstGeom prst="rect">
            <a:avLst/>
          </a:prstGeom>
          <a:solidFill>
            <a:srgbClr val="C5F1FA"/>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b="1" dirty="0">
                <a:latin typeface="Microsoft JhengHei"/>
                <a:ea typeface="Microsoft JhengHei"/>
                <a:cs typeface="Microsoft JhengHei"/>
                <a:sym typeface="Microsoft JhengHei"/>
              </a:rPr>
              <a:t>1. 建立溝通對話 </a:t>
            </a:r>
            <a:endParaRPr sz="1800" b="1" dirty="0">
              <a:latin typeface="Microsoft JhengHei"/>
              <a:ea typeface="Microsoft JhengHei"/>
              <a:cs typeface="Microsoft JhengHei"/>
              <a:sym typeface="Microsoft JhengHei"/>
            </a:endParaRPr>
          </a:p>
          <a:p>
            <a:pPr marL="0" lvl="0" indent="0" algn="l" rtl="0">
              <a:spcBef>
                <a:spcPts val="0"/>
              </a:spcBef>
              <a:spcAft>
                <a:spcPts val="0"/>
              </a:spcAft>
              <a:buNone/>
            </a:pPr>
            <a:r>
              <a:rPr lang="zh-TW" sz="1800" b="1" dirty="0">
                <a:latin typeface="Microsoft JhengHei"/>
                <a:ea typeface="Microsoft JhengHei"/>
                <a:cs typeface="Microsoft JhengHei"/>
                <a:sym typeface="Microsoft JhengHei"/>
              </a:rPr>
              <a:t>2. 互相聆聽 （同理心、肯定子女感受）</a:t>
            </a:r>
            <a:endParaRPr sz="1800" b="1" dirty="0">
              <a:latin typeface="Microsoft JhengHei"/>
              <a:ea typeface="Microsoft JhengHei"/>
              <a:cs typeface="Microsoft JhengHei"/>
              <a:sym typeface="Microsoft JhengHei"/>
            </a:endParaRPr>
          </a:p>
          <a:p>
            <a:pPr marL="0" lvl="0" indent="0" algn="l" rtl="0">
              <a:spcBef>
                <a:spcPts val="0"/>
              </a:spcBef>
              <a:spcAft>
                <a:spcPts val="0"/>
              </a:spcAft>
              <a:buNone/>
            </a:pPr>
            <a:r>
              <a:rPr lang="zh-TW" sz="1800" b="1" dirty="0">
                <a:latin typeface="Microsoft JhengHei"/>
                <a:ea typeface="Microsoft JhengHei"/>
                <a:cs typeface="Microsoft JhengHei"/>
                <a:sym typeface="Microsoft JhengHei"/>
              </a:rPr>
              <a:t>3. 找出共同好處 </a:t>
            </a:r>
            <a:endParaRPr sz="1800" b="1" dirty="0">
              <a:latin typeface="Microsoft JhengHei"/>
              <a:ea typeface="Microsoft JhengHei"/>
              <a:cs typeface="Microsoft JhengHei"/>
              <a:sym typeface="Microsoft JhengHei"/>
            </a:endParaRPr>
          </a:p>
          <a:p>
            <a:pPr marL="0" lvl="0" indent="0" algn="l" rtl="0">
              <a:spcBef>
                <a:spcPts val="0"/>
              </a:spcBef>
              <a:spcAft>
                <a:spcPts val="0"/>
              </a:spcAft>
              <a:buNone/>
            </a:pPr>
            <a:r>
              <a:rPr lang="zh-TW" sz="1800" b="1" dirty="0">
                <a:latin typeface="Microsoft JhengHei"/>
                <a:ea typeface="Microsoft JhengHei"/>
                <a:cs typeface="Microsoft JhengHei"/>
                <a:sym typeface="Microsoft JhengHei"/>
              </a:rPr>
              <a:t>4. </a:t>
            </a:r>
            <a:r>
              <a:rPr lang="zh-TW" altLang="en-US" sz="1800" b="1" dirty="0">
                <a:latin typeface="Microsoft JhengHei"/>
                <a:ea typeface="Microsoft JhengHei"/>
                <a:cs typeface="Microsoft JhengHei"/>
                <a:sym typeface="Microsoft JhengHei"/>
              </a:rPr>
              <a:t>制訂</a:t>
            </a:r>
            <a:r>
              <a:rPr lang="zh-TW" sz="1800" b="1" dirty="0">
                <a:latin typeface="Microsoft JhengHei"/>
                <a:ea typeface="Microsoft JhengHei"/>
                <a:cs typeface="Microsoft JhengHei"/>
                <a:sym typeface="Microsoft JhengHei"/>
              </a:rPr>
              <a:t>雙方協議 </a:t>
            </a:r>
            <a:endParaRPr sz="1800" b="1" dirty="0">
              <a:latin typeface="Microsoft JhengHei"/>
              <a:ea typeface="Microsoft JhengHei"/>
              <a:cs typeface="Microsoft JhengHei"/>
              <a:sym typeface="Microsoft JhengHei"/>
            </a:endParaRPr>
          </a:p>
          <a:p>
            <a:pPr marL="0" lvl="0" indent="0" algn="l" rtl="0">
              <a:spcBef>
                <a:spcPts val="0"/>
              </a:spcBef>
              <a:spcAft>
                <a:spcPts val="0"/>
              </a:spcAft>
              <a:buNone/>
            </a:pPr>
            <a:r>
              <a:rPr lang="zh-TW" sz="1800" b="1" dirty="0">
                <a:latin typeface="Microsoft JhengHei"/>
                <a:ea typeface="Microsoft JhengHei"/>
                <a:cs typeface="Microsoft JhengHei"/>
                <a:sym typeface="Microsoft JhengHei"/>
              </a:rPr>
              <a:t>5. 確定子女明白</a:t>
            </a:r>
            <a:endParaRPr sz="1800" b="1" dirty="0">
              <a:latin typeface="Microsoft JhengHei"/>
              <a:ea typeface="Microsoft JhengHei"/>
              <a:cs typeface="Microsoft JhengHei"/>
              <a:sym typeface="Microsoft JhengHei"/>
            </a:endParaRPr>
          </a:p>
        </p:txBody>
      </p:sp>
      <p:pic>
        <p:nvPicPr>
          <p:cNvPr id="5" name="圖片 4">
            <a:extLst>
              <a:ext uri="{FF2B5EF4-FFF2-40B4-BE49-F238E27FC236}">
                <a16:creationId xmlns:a16="http://schemas.microsoft.com/office/drawing/2014/main" id="{F010CF37-3105-4BCE-A4D9-882182AF7B6D}"/>
              </a:ext>
            </a:extLst>
          </p:cNvPr>
          <p:cNvPicPr>
            <a:picLocks noChangeAspect="1"/>
          </p:cNvPicPr>
          <p:nvPr/>
        </p:nvPicPr>
        <p:blipFill>
          <a:blip r:embed="rId3"/>
          <a:stretch>
            <a:fillRect/>
          </a:stretch>
        </p:blipFill>
        <p:spPr>
          <a:xfrm>
            <a:off x="1534283" y="1056041"/>
            <a:ext cx="5281684" cy="2845559"/>
          </a:xfrm>
          <a:prstGeom prst="rect">
            <a:avLst/>
          </a:prstGeom>
        </p:spPr>
      </p:pic>
      <p:sp>
        <p:nvSpPr>
          <p:cNvPr id="7" name="Rectangle 5">
            <a:extLst>
              <a:ext uri="{FF2B5EF4-FFF2-40B4-BE49-F238E27FC236}">
                <a16:creationId xmlns:a16="http://schemas.microsoft.com/office/drawing/2014/main" id="{97ADF61C-C5E8-46B5-A101-7D4F069A7DBF}"/>
              </a:ext>
            </a:extLst>
          </p:cNvPr>
          <p:cNvSpPr>
            <a:spLocks noChangeArrowheads="1"/>
          </p:cNvSpPr>
          <p:nvPr/>
        </p:nvSpPr>
        <p:spPr bwMode="auto">
          <a:xfrm>
            <a:off x="2383735" y="3997698"/>
            <a:ext cx="613161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hlinkClick r:id="rId4"/>
              </a:rPr>
              <a:t>影片1-《</a:t>
            </a:r>
            <a:r>
              <a:rPr kumimoji="0" lang="en-US" altLang="en-US" b="0" i="0" u="none" strike="noStrike" cap="none" normalizeH="0" baseline="0" dirty="0" err="1">
                <a:ln>
                  <a:noFill/>
                </a:ln>
                <a:solidFill>
                  <a:schemeClr val="tx1"/>
                </a:solidFill>
                <a:effectLst/>
                <a:latin typeface="微軟正黑體" panose="020B0604030504040204" pitchFamily="34" charset="-120"/>
                <a:ea typeface="微軟正黑體" panose="020B0604030504040204" pitchFamily="34" charset="-120"/>
                <a:hlinkClick r:id="rId4"/>
              </a:rPr>
              <a:t>當子女機不離手</a:t>
            </a:r>
            <a:r>
              <a:rPr kumimoji="0" lang="en-US" altLang="en-US"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hlinkClick r:id="rId4"/>
              </a:rPr>
              <a:t> — 教養青少年的技法和心法》訂立協議.mp4</a:t>
            </a:r>
            <a:endParaRPr kumimoji="0" lang="en-US" altLang="en-US"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62"/>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726" name="Google Shape;726;p62"/>
          <p:cNvSpPr/>
          <p:nvPr/>
        </p:nvSpPr>
        <p:spPr>
          <a:xfrm>
            <a:off x="1039825" y="305750"/>
            <a:ext cx="313530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r>
              <a:rPr lang="zh-TW" altLang="en-US" sz="2500" b="1" dirty="0">
                <a:solidFill>
                  <a:schemeClr val="lt1"/>
                </a:solidFill>
                <a:latin typeface="Microsoft JhengHei"/>
                <a:ea typeface="Microsoft JhengHei"/>
                <a:cs typeface="Microsoft JhengHei"/>
                <a:sym typeface="Microsoft JhengHei"/>
              </a:rPr>
              <a:t>執行</a:t>
            </a:r>
            <a:r>
              <a:rPr lang="zh-TW" sz="2500" b="1" dirty="0">
                <a:solidFill>
                  <a:schemeClr val="lt1"/>
                </a:solidFill>
                <a:latin typeface="Microsoft JhengHei"/>
                <a:ea typeface="Microsoft JhengHei"/>
                <a:cs typeface="Microsoft JhengHei"/>
                <a:sym typeface="Microsoft JhengHei"/>
              </a:rPr>
              <a:t>協議 - 影片分享</a:t>
            </a:r>
            <a:endParaRPr sz="2500" b="1" dirty="0">
              <a:solidFill>
                <a:schemeClr val="lt1"/>
              </a:solidFill>
              <a:latin typeface="Microsoft JhengHei"/>
              <a:ea typeface="Microsoft JhengHei"/>
              <a:cs typeface="Microsoft JhengHei"/>
              <a:sym typeface="Microsoft JhengHei"/>
            </a:endParaRPr>
          </a:p>
        </p:txBody>
      </p:sp>
      <p:sp>
        <p:nvSpPr>
          <p:cNvPr id="727" name="Google Shape;727;p6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35</a:t>
            </a:fld>
            <a:endParaRPr/>
          </a:p>
        </p:txBody>
      </p:sp>
      <p:pic>
        <p:nvPicPr>
          <p:cNvPr id="5" name="圖片 4">
            <a:extLst>
              <a:ext uri="{FF2B5EF4-FFF2-40B4-BE49-F238E27FC236}">
                <a16:creationId xmlns:a16="http://schemas.microsoft.com/office/drawing/2014/main" id="{6CB3CE3A-E2AC-4D0F-B340-2E67F9CE241E}"/>
              </a:ext>
            </a:extLst>
          </p:cNvPr>
          <p:cNvPicPr>
            <a:picLocks noChangeAspect="1"/>
          </p:cNvPicPr>
          <p:nvPr/>
        </p:nvPicPr>
        <p:blipFill>
          <a:blip r:embed="rId3"/>
          <a:stretch>
            <a:fillRect/>
          </a:stretch>
        </p:blipFill>
        <p:spPr>
          <a:xfrm>
            <a:off x="1570780" y="1071928"/>
            <a:ext cx="5396757" cy="2891441"/>
          </a:xfrm>
          <a:prstGeom prst="rect">
            <a:avLst/>
          </a:prstGeom>
        </p:spPr>
      </p:pic>
      <p:sp>
        <p:nvSpPr>
          <p:cNvPr id="13" name="Google Shape;718;p61">
            <a:extLst>
              <a:ext uri="{FF2B5EF4-FFF2-40B4-BE49-F238E27FC236}">
                <a16:creationId xmlns:a16="http://schemas.microsoft.com/office/drawing/2014/main" id="{AE53125B-49F7-4D89-A5B3-AE4C3761503E}"/>
              </a:ext>
            </a:extLst>
          </p:cNvPr>
          <p:cNvSpPr txBox="1"/>
          <p:nvPr/>
        </p:nvSpPr>
        <p:spPr>
          <a:xfrm>
            <a:off x="1302337" y="4020195"/>
            <a:ext cx="5665200" cy="1033384"/>
          </a:xfrm>
          <a:prstGeom prst="rect">
            <a:avLst/>
          </a:prstGeom>
          <a:noFill/>
          <a:ln>
            <a:noFill/>
          </a:ln>
        </p:spPr>
        <p:txBody>
          <a:bodyPr spcFirstLastPara="1" wrap="square" lIns="91425" tIns="91425" rIns="91425" bIns="91425" anchor="t" anchorCtr="0">
            <a:noAutofit/>
          </a:bodyPr>
          <a:lstStyle/>
          <a:p>
            <a:pPr lvl="0"/>
            <a:r>
              <a:rPr lang="zh-TW" altLang="en-US" dirty="0">
                <a:solidFill>
                  <a:schemeClr val="dk1"/>
                </a:solidFill>
                <a:latin typeface="Microsoft JhengHei"/>
                <a:ea typeface="Microsoft JhengHei"/>
                <a:cs typeface="Microsoft JhengHei"/>
                <a:sym typeface="Microsoft JhengHei"/>
              </a:rPr>
              <a:t>影片連結：</a:t>
            </a:r>
            <a:endParaRPr lang="en-HK" altLang="zh-TW" dirty="0">
              <a:solidFill>
                <a:schemeClr val="dk1"/>
              </a:solidFill>
              <a:latin typeface="Microsoft JhengHei"/>
              <a:ea typeface="Microsoft JhengHei"/>
              <a:cs typeface="Microsoft JhengHei"/>
              <a:sym typeface="Microsoft JhengHei"/>
            </a:endParaRPr>
          </a:p>
          <a:p>
            <a:r>
              <a:rPr lang="zh-TW" altLang="en-US" dirty="0">
                <a:solidFill>
                  <a:schemeClr val="dk1"/>
                </a:solidFill>
                <a:latin typeface="Microsoft JhengHei"/>
                <a:ea typeface="Microsoft JhengHei"/>
                <a:cs typeface="Microsoft JhengHei"/>
                <a:sym typeface="Microsoft JhengHei"/>
              </a:rPr>
              <a:t>承蒙突破出版社授權，影片出自</a:t>
            </a:r>
            <a:r>
              <a:rPr lang="en-US" altLang="zh-TW" dirty="0">
                <a:solidFill>
                  <a:schemeClr val="dk1"/>
                </a:solidFill>
                <a:latin typeface="Microsoft JhengHei"/>
                <a:ea typeface="Microsoft JhengHei"/>
                <a:cs typeface="Microsoft JhengHei"/>
                <a:sym typeface="Microsoft JhengHei"/>
              </a:rPr>
              <a:t>《</a:t>
            </a:r>
            <a:r>
              <a:rPr lang="zh-TW" altLang="en-US" dirty="0">
                <a:solidFill>
                  <a:schemeClr val="dk1"/>
                </a:solidFill>
                <a:latin typeface="Microsoft JhengHei"/>
                <a:ea typeface="Microsoft JhengHei"/>
                <a:cs typeface="Microsoft JhengHei"/>
                <a:sym typeface="Microsoft JhengHei"/>
              </a:rPr>
              <a:t>當子女機不離手 </a:t>
            </a:r>
            <a:r>
              <a:rPr lang="en-US" altLang="zh-TW" dirty="0">
                <a:solidFill>
                  <a:schemeClr val="dk1"/>
                </a:solidFill>
                <a:latin typeface="Microsoft JhengHei"/>
                <a:ea typeface="Microsoft JhengHei"/>
                <a:cs typeface="Microsoft JhengHei"/>
                <a:sym typeface="Microsoft JhengHei"/>
              </a:rPr>
              <a:t>— </a:t>
            </a:r>
            <a:r>
              <a:rPr lang="zh-TW" altLang="en-US" dirty="0">
                <a:solidFill>
                  <a:schemeClr val="dk1"/>
                </a:solidFill>
                <a:latin typeface="Microsoft JhengHei"/>
                <a:ea typeface="Microsoft JhengHei"/>
                <a:cs typeface="Microsoft JhengHei"/>
                <a:sym typeface="Microsoft JhengHei"/>
              </a:rPr>
              <a:t>教養青少年的技法和心法</a:t>
            </a:r>
            <a:r>
              <a:rPr lang="en-US" altLang="zh-TW" dirty="0">
                <a:solidFill>
                  <a:schemeClr val="dk1"/>
                </a:solidFill>
                <a:latin typeface="Microsoft JhengHei"/>
                <a:ea typeface="Microsoft JhengHei"/>
                <a:cs typeface="Microsoft JhengHei"/>
                <a:sym typeface="Microsoft JhengHei"/>
              </a:rPr>
              <a:t>》</a:t>
            </a:r>
            <a:r>
              <a:rPr lang="zh-TW" altLang="en-US" dirty="0">
                <a:solidFill>
                  <a:schemeClr val="dk1"/>
                </a:solidFill>
                <a:latin typeface="Microsoft JhengHei"/>
                <a:ea typeface="Microsoft JhengHei"/>
                <a:cs typeface="Microsoft JhengHei"/>
                <a:sym typeface="Microsoft JhengHei"/>
              </a:rPr>
              <a:t>學習影片。請勿複製及下載。</a:t>
            </a:r>
            <a:endParaRPr lang="en-HK" altLang="zh-TW" dirty="0">
              <a:solidFill>
                <a:schemeClr val="dk1"/>
              </a:solidFill>
              <a:latin typeface="Microsoft JhengHei"/>
              <a:ea typeface="Microsoft JhengHei"/>
              <a:cs typeface="Microsoft JhengHei"/>
              <a:sym typeface="Microsoft JhengHei"/>
            </a:endParaRPr>
          </a:p>
        </p:txBody>
      </p:sp>
      <p:sp>
        <p:nvSpPr>
          <p:cNvPr id="9" name="TextBox 8">
            <a:extLst>
              <a:ext uri="{FF2B5EF4-FFF2-40B4-BE49-F238E27FC236}">
                <a16:creationId xmlns:a16="http://schemas.microsoft.com/office/drawing/2014/main" id="{3EF08E4D-82EC-4F51-9F58-015D5F2CE068}"/>
              </a:ext>
            </a:extLst>
          </p:cNvPr>
          <p:cNvSpPr txBox="1"/>
          <p:nvPr/>
        </p:nvSpPr>
        <p:spPr>
          <a:xfrm>
            <a:off x="2199343" y="4057539"/>
            <a:ext cx="6216098" cy="307777"/>
          </a:xfrm>
          <a:prstGeom prst="rect">
            <a:avLst/>
          </a:prstGeom>
          <a:noFill/>
        </p:spPr>
        <p:txBody>
          <a:bodyPr wrap="square">
            <a:spAutoFit/>
          </a:bodyPr>
          <a:lstStyle/>
          <a:p>
            <a:r>
              <a:rPr lang="zh-TW" sz="1400" u="sng" dirty="0">
                <a:solidFill>
                  <a:srgbClr val="0000FF"/>
                </a:solidFill>
                <a:effectLst/>
                <a:latin typeface="微軟正黑體" panose="020B0604030504040204" pitchFamily="34" charset="-120"/>
                <a:ea typeface="微軟正黑體" panose="020B0604030504040204" pitchFamily="34" charset="-120"/>
                <a:hlinkClick r:id="rId4"/>
              </a:rPr>
              <a:t>影片</a:t>
            </a:r>
            <a:r>
              <a:rPr lang="en-US" sz="1400" u="sng" dirty="0">
                <a:solidFill>
                  <a:srgbClr val="0000FF"/>
                </a:solidFill>
                <a:effectLst/>
                <a:latin typeface="微軟正黑體" panose="020B0604030504040204" pitchFamily="34" charset="-120"/>
                <a:ea typeface="微軟正黑體" panose="020B0604030504040204" pitchFamily="34" charset="-120"/>
                <a:hlinkClick r:id="rId4"/>
              </a:rPr>
              <a:t>2-</a:t>
            </a:r>
            <a:r>
              <a:rPr lang="zh-TW" sz="1400" u="sng" dirty="0">
                <a:solidFill>
                  <a:srgbClr val="0000FF"/>
                </a:solidFill>
                <a:effectLst/>
                <a:latin typeface="微軟正黑體" panose="020B0604030504040204" pitchFamily="34" charset="-120"/>
                <a:ea typeface="微軟正黑體" panose="020B0604030504040204" pitchFamily="34" charset="-120"/>
                <a:hlinkClick r:id="rId4"/>
              </a:rPr>
              <a:t>《當子女機不離手</a:t>
            </a:r>
            <a:r>
              <a:rPr lang="en-US" sz="1400" u="sng" dirty="0">
                <a:solidFill>
                  <a:srgbClr val="0000FF"/>
                </a:solidFill>
                <a:effectLst/>
                <a:latin typeface="微軟正黑體" panose="020B0604030504040204" pitchFamily="34" charset="-120"/>
                <a:ea typeface="微軟正黑體" panose="020B0604030504040204" pitchFamily="34" charset="-120"/>
                <a:hlinkClick r:id="rId4"/>
              </a:rPr>
              <a:t> — </a:t>
            </a:r>
            <a:r>
              <a:rPr lang="zh-TW" sz="1400" u="sng" dirty="0">
                <a:solidFill>
                  <a:srgbClr val="0000FF"/>
                </a:solidFill>
                <a:effectLst/>
                <a:latin typeface="微軟正黑體" panose="020B0604030504040204" pitchFamily="34" charset="-120"/>
                <a:ea typeface="微軟正黑體" panose="020B0604030504040204" pitchFamily="34" charset="-120"/>
                <a:hlinkClick r:id="rId4"/>
              </a:rPr>
              <a:t>教養青少年的技法和心法》執行協議</a:t>
            </a:r>
            <a:r>
              <a:rPr lang="en-US" sz="1400" u="sng" dirty="0">
                <a:solidFill>
                  <a:srgbClr val="0000FF"/>
                </a:solidFill>
                <a:effectLst/>
                <a:latin typeface="微軟正黑體" panose="020B0604030504040204" pitchFamily="34" charset="-120"/>
                <a:ea typeface="微軟正黑體" panose="020B0604030504040204" pitchFamily="34" charset="-120"/>
                <a:hlinkClick r:id="rId4"/>
              </a:rPr>
              <a:t>.mp4</a:t>
            </a:r>
            <a:endParaRPr lang="en-US"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4">
          <a:extLst>
            <a:ext uri="{FF2B5EF4-FFF2-40B4-BE49-F238E27FC236}">
              <a16:creationId xmlns:a16="http://schemas.microsoft.com/office/drawing/2014/main" id="{5DCA4F0D-E397-2002-9997-50A999FD4A8E}"/>
            </a:ext>
          </a:extLst>
        </p:cNvPr>
        <p:cNvGrpSpPr/>
        <p:nvPr/>
      </p:nvGrpSpPr>
      <p:grpSpPr>
        <a:xfrm>
          <a:off x="0" y="0"/>
          <a:ext cx="0" cy="0"/>
          <a:chOff x="0" y="0"/>
          <a:chExt cx="0" cy="0"/>
        </a:xfrm>
      </p:grpSpPr>
      <p:sp>
        <p:nvSpPr>
          <p:cNvPr id="725" name="Google Shape;725;p62">
            <a:extLst>
              <a:ext uri="{FF2B5EF4-FFF2-40B4-BE49-F238E27FC236}">
                <a16:creationId xmlns:a16="http://schemas.microsoft.com/office/drawing/2014/main" id="{8A8641E2-A3F8-C4C7-8781-3A1BCE86C72B}"/>
              </a:ext>
            </a:extLst>
          </p:cNvPr>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726" name="Google Shape;726;p62">
            <a:extLst>
              <a:ext uri="{FF2B5EF4-FFF2-40B4-BE49-F238E27FC236}">
                <a16:creationId xmlns:a16="http://schemas.microsoft.com/office/drawing/2014/main" id="{BC4D75D1-3CE9-12EE-0D95-4526051A4AEA}"/>
              </a:ext>
            </a:extLst>
          </p:cNvPr>
          <p:cNvSpPr/>
          <p:nvPr/>
        </p:nvSpPr>
        <p:spPr>
          <a:xfrm>
            <a:off x="1239206" y="292458"/>
            <a:ext cx="498284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zh-TW" altLang="en-US" sz="2500" b="1" dirty="0">
                <a:solidFill>
                  <a:schemeClr val="lt1"/>
                </a:solidFill>
                <a:latin typeface="Microsoft JhengHei"/>
                <a:ea typeface="Microsoft JhengHei"/>
                <a:cs typeface="Microsoft JhengHei"/>
                <a:sym typeface="Microsoft JhengHei"/>
              </a:rPr>
              <a:t>改善親子溝</a:t>
            </a:r>
            <a:r>
              <a:rPr lang="zh-TW" altLang="en-US" sz="2500" b="1" dirty="0">
                <a:solidFill>
                  <a:schemeClr val="lt1"/>
                </a:solidFill>
                <a:latin typeface="Microsoft JhengHei"/>
                <a:ea typeface="Microsoft JhengHei"/>
                <a:sym typeface="Microsoft JhengHei"/>
              </a:rPr>
              <a:t>通的技巧 </a:t>
            </a:r>
            <a:r>
              <a:rPr lang="en-HK" altLang="zh-TW" sz="2500" b="1" dirty="0">
                <a:solidFill>
                  <a:schemeClr val="lt1"/>
                </a:solidFill>
                <a:latin typeface="Microsoft JhengHei"/>
                <a:ea typeface="Microsoft JhengHei"/>
                <a:sym typeface="Microsoft JhengHei"/>
              </a:rPr>
              <a:t>- </a:t>
            </a:r>
            <a:r>
              <a:rPr lang="zh-TW" altLang="en-US" sz="2500" b="1" dirty="0">
                <a:solidFill>
                  <a:schemeClr val="lt1"/>
                </a:solidFill>
                <a:latin typeface="Microsoft JhengHei"/>
                <a:ea typeface="Microsoft JhengHei"/>
              </a:rPr>
              <a:t>角色扮演</a:t>
            </a:r>
            <a:endParaRPr sz="2500" b="1" dirty="0">
              <a:solidFill>
                <a:schemeClr val="lt1"/>
              </a:solidFill>
              <a:latin typeface="Microsoft JhengHei"/>
              <a:ea typeface="Microsoft JhengHei"/>
              <a:sym typeface="Microsoft JhengHei"/>
            </a:endParaRPr>
          </a:p>
        </p:txBody>
      </p:sp>
      <p:sp>
        <p:nvSpPr>
          <p:cNvPr id="727" name="Google Shape;727;p62">
            <a:extLst>
              <a:ext uri="{FF2B5EF4-FFF2-40B4-BE49-F238E27FC236}">
                <a16:creationId xmlns:a16="http://schemas.microsoft.com/office/drawing/2014/main" id="{57D7C9DE-4490-9612-09A2-76CEE6CEFDA6}"/>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36</a:t>
            </a:fld>
            <a:endParaRPr/>
          </a:p>
        </p:txBody>
      </p:sp>
      <p:sp>
        <p:nvSpPr>
          <p:cNvPr id="3" name="TextBox 2">
            <a:extLst>
              <a:ext uri="{FF2B5EF4-FFF2-40B4-BE49-F238E27FC236}">
                <a16:creationId xmlns:a16="http://schemas.microsoft.com/office/drawing/2014/main" id="{61CCD16B-1058-3FEC-6884-DB97A41B0698}"/>
              </a:ext>
            </a:extLst>
          </p:cNvPr>
          <p:cNvSpPr txBox="1"/>
          <p:nvPr/>
        </p:nvSpPr>
        <p:spPr>
          <a:xfrm>
            <a:off x="1030160" y="1173931"/>
            <a:ext cx="6920660" cy="308802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spcAft>
                <a:spcPts val="800"/>
              </a:spcAft>
            </a:pPr>
            <a:r>
              <a:rPr lang="zh-TW" altLang="en-US" sz="2400" b="1" dirty="0">
                <a:solidFill>
                  <a:schemeClr val="dk1"/>
                </a:solidFill>
                <a:latin typeface="Microsoft JhengHei"/>
                <a:ea typeface="Microsoft JhengHei"/>
                <a:sym typeface="Calibri"/>
              </a:rPr>
              <a:t>分組練習：</a:t>
            </a:r>
            <a:br>
              <a:rPr lang="en-HK" altLang="zh-TW" sz="2400" b="1" dirty="0">
                <a:solidFill>
                  <a:schemeClr val="dk1"/>
                </a:solidFill>
                <a:latin typeface="Microsoft JhengHei"/>
                <a:ea typeface="Microsoft JhengHei"/>
                <a:sym typeface="Calibri"/>
              </a:rPr>
            </a:br>
            <a:r>
              <a:rPr lang="zh-TW" altLang="en-US" sz="2400" b="1" dirty="0">
                <a:solidFill>
                  <a:schemeClr val="dk1"/>
                </a:solidFill>
                <a:latin typeface="Microsoft JhengHei"/>
                <a:ea typeface="Microsoft JhengHei"/>
                <a:sym typeface="Calibri"/>
              </a:rPr>
              <a:t>一人扮演家長，另一人扮演子女</a:t>
            </a:r>
            <a:endParaRPr lang="en-HK" sz="2400" b="1" dirty="0">
              <a:solidFill>
                <a:schemeClr val="dk1"/>
              </a:solidFill>
              <a:latin typeface="Microsoft JhengHei"/>
              <a:ea typeface="Microsoft JhengHei"/>
              <a:sym typeface="Calibri"/>
            </a:endParaRPr>
          </a:p>
          <a:p>
            <a:pPr>
              <a:spcAft>
                <a:spcPts val="800"/>
              </a:spcAft>
            </a:pPr>
            <a:r>
              <a:rPr lang="zh-TW" altLang="en-US" sz="2000" b="1" dirty="0">
                <a:solidFill>
                  <a:srgbClr val="C00000"/>
                </a:solidFill>
                <a:latin typeface="Microsoft JhengHei"/>
                <a:ea typeface="Microsoft JhengHei"/>
                <a:sym typeface="Calibri"/>
              </a:rPr>
              <a:t>情境：</a:t>
            </a:r>
            <a:endParaRPr lang="en-HK" sz="2000" b="1" dirty="0">
              <a:solidFill>
                <a:srgbClr val="C00000"/>
              </a:solidFill>
              <a:latin typeface="Microsoft JhengHei"/>
              <a:ea typeface="Microsoft JhengHei"/>
              <a:sym typeface="Calibri"/>
            </a:endParaRPr>
          </a:p>
          <a:p>
            <a:pPr marL="342900" lvl="0" indent="-342900">
              <a:spcAft>
                <a:spcPts val="800"/>
              </a:spcAft>
              <a:buFont typeface="Symbol" panose="05050102010706020507" pitchFamily="18" charset="2"/>
              <a:buChar char=""/>
            </a:pPr>
            <a:r>
              <a:rPr lang="zh-TW" altLang="en-US" sz="2000" b="1" dirty="0">
                <a:solidFill>
                  <a:schemeClr val="dk1"/>
                </a:solidFill>
                <a:latin typeface="Microsoft JhengHei"/>
                <a:ea typeface="Microsoft JhengHei"/>
                <a:sym typeface="Calibri"/>
              </a:rPr>
              <a:t>子樂每</a:t>
            </a:r>
            <a:r>
              <a:rPr lang="zh-TW" altLang="en-US" sz="2000" b="1" dirty="0">
                <a:latin typeface="Microsoft JhengHei"/>
                <a:ea typeface="Microsoft JhengHei"/>
                <a:sym typeface="Calibri"/>
              </a:rPr>
              <a:t>天花</a:t>
            </a:r>
            <a:r>
              <a:rPr lang="en-HK" sz="2000" b="1" dirty="0">
                <a:latin typeface="Microsoft JhengHei"/>
                <a:ea typeface="Microsoft JhengHei"/>
                <a:sym typeface="Calibri"/>
              </a:rPr>
              <a:t>5</a:t>
            </a:r>
            <a:r>
              <a:rPr lang="zh-TW" altLang="en-US" sz="2000" b="1" dirty="0">
                <a:latin typeface="Microsoft JhengHei"/>
                <a:ea typeface="Microsoft JhengHei"/>
                <a:sym typeface="Calibri"/>
              </a:rPr>
              <a:t>至</a:t>
            </a:r>
            <a:r>
              <a:rPr lang="en-HK" sz="2000" b="1" dirty="0">
                <a:latin typeface="Microsoft JhengHei"/>
                <a:ea typeface="Microsoft JhengHei"/>
                <a:sym typeface="Calibri"/>
              </a:rPr>
              <a:t>6</a:t>
            </a:r>
            <a:r>
              <a:rPr lang="zh-TW" altLang="en-US" sz="2000" b="1" dirty="0">
                <a:latin typeface="Microsoft JhengHei"/>
                <a:ea typeface="Microsoft JhengHei"/>
                <a:sym typeface="Calibri"/>
              </a:rPr>
              <a:t>小時上網打機，因太沉迷，每晚只睡</a:t>
            </a:r>
            <a:r>
              <a:rPr lang="en-HK" sz="2000" b="1" dirty="0">
                <a:latin typeface="Microsoft JhengHei"/>
                <a:ea typeface="Microsoft JhengHei"/>
                <a:sym typeface="Calibri"/>
              </a:rPr>
              <a:t>3</a:t>
            </a:r>
            <a:r>
              <a:rPr lang="zh-TW" altLang="en-US" sz="2000" b="1" dirty="0">
                <a:latin typeface="Microsoft JhengHei"/>
                <a:ea typeface="Microsoft JhengHei"/>
                <a:sym typeface="Calibri"/>
              </a:rPr>
              <a:t>至</a:t>
            </a:r>
            <a:r>
              <a:rPr lang="en-HK" sz="2000" b="1" dirty="0">
                <a:solidFill>
                  <a:schemeClr val="dk1"/>
                </a:solidFill>
                <a:latin typeface="Microsoft JhengHei"/>
                <a:ea typeface="Microsoft JhengHei"/>
                <a:sym typeface="Calibri"/>
              </a:rPr>
              <a:t>4</a:t>
            </a:r>
            <a:r>
              <a:rPr lang="zh-TW" altLang="en-US" sz="2000" b="1" dirty="0">
                <a:solidFill>
                  <a:schemeClr val="dk1"/>
                </a:solidFill>
                <a:latin typeface="Microsoft JhengHei"/>
                <a:ea typeface="Microsoft JhengHei"/>
                <a:sym typeface="Calibri"/>
              </a:rPr>
              <a:t>小時</a:t>
            </a:r>
            <a:endParaRPr lang="en-HK" altLang="zh-TW" sz="2000" b="1" dirty="0">
              <a:solidFill>
                <a:schemeClr val="dk1"/>
              </a:solidFill>
              <a:latin typeface="Microsoft JhengHei"/>
              <a:ea typeface="Microsoft JhengHei"/>
              <a:sym typeface="Calibri"/>
            </a:endParaRPr>
          </a:p>
          <a:p>
            <a:pPr marL="342900" lvl="0" indent="-342900">
              <a:spcAft>
                <a:spcPts val="800"/>
              </a:spcAft>
              <a:buFont typeface="Symbol" panose="05050102010706020507" pitchFamily="18" charset="2"/>
              <a:buChar char=""/>
            </a:pPr>
            <a:r>
              <a:rPr lang="zh-TW" altLang="en-US" sz="2000" b="1" dirty="0">
                <a:solidFill>
                  <a:schemeClr val="dk1"/>
                </a:solidFill>
                <a:latin typeface="Microsoft JhengHei"/>
                <a:ea typeface="Microsoft JhengHei"/>
                <a:sym typeface="Calibri"/>
              </a:rPr>
              <a:t>學校老師也留意到子樂於課堂上「釣魚」。作為父母，你希望子樂減少打機時間，但又不想引起爭執</a:t>
            </a:r>
            <a:endParaRPr lang="en-HK" altLang="zh-TW" sz="2000" b="1" dirty="0">
              <a:solidFill>
                <a:schemeClr val="dk1"/>
              </a:solidFill>
              <a:latin typeface="Microsoft JhengHei"/>
              <a:ea typeface="Microsoft JhengHei"/>
              <a:sym typeface="Calibri"/>
            </a:endParaRPr>
          </a:p>
          <a:p>
            <a:pPr marL="342900" lvl="0" indent="-342900">
              <a:spcAft>
                <a:spcPts val="800"/>
              </a:spcAft>
              <a:buFont typeface="Symbol" panose="05050102010706020507" pitchFamily="18" charset="2"/>
              <a:buChar char=""/>
            </a:pPr>
            <a:r>
              <a:rPr lang="zh-TW" altLang="en-US" sz="2000" b="1" dirty="0">
                <a:solidFill>
                  <a:schemeClr val="dk1"/>
                </a:solidFill>
                <a:latin typeface="Microsoft JhengHei"/>
                <a:ea typeface="Microsoft JhengHei"/>
                <a:sym typeface="Calibri"/>
              </a:rPr>
              <a:t>你會如何跟子樂制訂上網時間？</a:t>
            </a:r>
            <a:endParaRPr lang="en-HK" altLang="zh-TW" sz="2000" b="1" dirty="0">
              <a:solidFill>
                <a:schemeClr val="dk1"/>
              </a:solidFill>
              <a:latin typeface="Microsoft JhengHei"/>
              <a:ea typeface="Microsoft JhengHei"/>
              <a:sym typeface="Calibri"/>
            </a:endParaRPr>
          </a:p>
        </p:txBody>
      </p:sp>
    </p:spTree>
    <p:extLst>
      <p:ext uri="{BB962C8B-B14F-4D97-AF65-F5344CB8AC3E}">
        <p14:creationId xmlns:p14="http://schemas.microsoft.com/office/powerpoint/2010/main" val="2343843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4">
          <a:extLst>
            <a:ext uri="{FF2B5EF4-FFF2-40B4-BE49-F238E27FC236}">
              <a16:creationId xmlns:a16="http://schemas.microsoft.com/office/drawing/2014/main" id="{8BB84635-A148-03EA-9E40-46628A5ACA88}"/>
            </a:ext>
          </a:extLst>
        </p:cNvPr>
        <p:cNvGrpSpPr/>
        <p:nvPr/>
      </p:nvGrpSpPr>
      <p:grpSpPr>
        <a:xfrm>
          <a:off x="0" y="0"/>
          <a:ext cx="0" cy="0"/>
          <a:chOff x="0" y="0"/>
          <a:chExt cx="0" cy="0"/>
        </a:xfrm>
      </p:grpSpPr>
      <p:sp>
        <p:nvSpPr>
          <p:cNvPr id="725" name="Google Shape;725;p62">
            <a:extLst>
              <a:ext uri="{FF2B5EF4-FFF2-40B4-BE49-F238E27FC236}">
                <a16:creationId xmlns:a16="http://schemas.microsoft.com/office/drawing/2014/main" id="{8A7C461B-6104-BA37-965F-F51E11FFD592}"/>
              </a:ext>
            </a:extLst>
          </p:cNvPr>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726" name="Google Shape;726;p62">
            <a:extLst>
              <a:ext uri="{FF2B5EF4-FFF2-40B4-BE49-F238E27FC236}">
                <a16:creationId xmlns:a16="http://schemas.microsoft.com/office/drawing/2014/main" id="{250096B5-F0B0-FD30-7E8B-099F7047CC6A}"/>
              </a:ext>
            </a:extLst>
          </p:cNvPr>
          <p:cNvSpPr/>
          <p:nvPr/>
        </p:nvSpPr>
        <p:spPr>
          <a:xfrm>
            <a:off x="1239206" y="292458"/>
            <a:ext cx="498284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zh-TW" altLang="en-US" sz="2500" b="1" dirty="0">
                <a:solidFill>
                  <a:schemeClr val="lt1"/>
                </a:solidFill>
                <a:latin typeface="Microsoft JhengHei"/>
                <a:ea typeface="Microsoft JhengHei"/>
                <a:cs typeface="Microsoft JhengHei"/>
                <a:sym typeface="Microsoft JhengHei"/>
              </a:rPr>
              <a:t>改善親子溝</a:t>
            </a:r>
            <a:r>
              <a:rPr lang="zh-TW" altLang="en-US" sz="2500" b="1" dirty="0">
                <a:solidFill>
                  <a:schemeClr val="lt1"/>
                </a:solidFill>
                <a:latin typeface="Microsoft JhengHei"/>
                <a:ea typeface="Microsoft JhengHei"/>
                <a:sym typeface="Microsoft JhengHei"/>
              </a:rPr>
              <a:t>通的技巧 </a:t>
            </a:r>
            <a:r>
              <a:rPr lang="en-HK" altLang="zh-TW" sz="2500" b="1" dirty="0">
                <a:solidFill>
                  <a:schemeClr val="lt1"/>
                </a:solidFill>
                <a:latin typeface="Microsoft JhengHei"/>
                <a:ea typeface="Microsoft JhengHei"/>
                <a:sym typeface="Microsoft JhengHei"/>
              </a:rPr>
              <a:t>- </a:t>
            </a:r>
            <a:r>
              <a:rPr lang="zh-TW" altLang="en-US" sz="2500" b="1" dirty="0">
                <a:solidFill>
                  <a:schemeClr val="lt1"/>
                </a:solidFill>
                <a:latin typeface="Microsoft JhengHei"/>
                <a:ea typeface="Microsoft JhengHei"/>
              </a:rPr>
              <a:t>角色扮演</a:t>
            </a:r>
            <a:endParaRPr sz="2500" b="1" dirty="0">
              <a:solidFill>
                <a:schemeClr val="lt1"/>
              </a:solidFill>
              <a:latin typeface="Microsoft JhengHei"/>
              <a:ea typeface="Microsoft JhengHei"/>
              <a:sym typeface="Microsoft JhengHei"/>
            </a:endParaRPr>
          </a:p>
        </p:txBody>
      </p:sp>
      <p:sp>
        <p:nvSpPr>
          <p:cNvPr id="727" name="Google Shape;727;p62">
            <a:extLst>
              <a:ext uri="{FF2B5EF4-FFF2-40B4-BE49-F238E27FC236}">
                <a16:creationId xmlns:a16="http://schemas.microsoft.com/office/drawing/2014/main" id="{F766DB35-1D0E-6B12-247E-8FB43C5550C2}"/>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37</a:t>
            </a:fld>
            <a:endParaRPr/>
          </a:p>
        </p:txBody>
      </p:sp>
      <p:sp>
        <p:nvSpPr>
          <p:cNvPr id="2" name="TextBox 1">
            <a:extLst>
              <a:ext uri="{FF2B5EF4-FFF2-40B4-BE49-F238E27FC236}">
                <a16:creationId xmlns:a16="http://schemas.microsoft.com/office/drawing/2014/main" id="{75F79D5B-28E6-DDB6-49C0-26655FD24C65}"/>
              </a:ext>
            </a:extLst>
          </p:cNvPr>
          <p:cNvSpPr txBox="1"/>
          <p:nvPr/>
        </p:nvSpPr>
        <p:spPr>
          <a:xfrm>
            <a:off x="298230" y="930075"/>
            <a:ext cx="4273770" cy="381130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spcAft>
                <a:spcPts val="800"/>
              </a:spcAft>
            </a:pPr>
            <a:r>
              <a:rPr lang="zh-TW" altLang="en-US" sz="1900" b="1" dirty="0">
                <a:solidFill>
                  <a:srgbClr val="C00000"/>
                </a:solidFill>
                <a:latin typeface="Microsoft JhengHei"/>
                <a:ea typeface="Microsoft JhengHei"/>
              </a:rPr>
              <a:t>溝通提示：</a:t>
            </a:r>
            <a:endParaRPr lang="en-HK" sz="1900" b="1" dirty="0">
              <a:solidFill>
                <a:srgbClr val="C00000"/>
              </a:solidFill>
              <a:latin typeface="Microsoft JhengHei"/>
              <a:ea typeface="Microsoft JhengHei"/>
            </a:endParaRPr>
          </a:p>
          <a:p>
            <a:pPr>
              <a:spcAft>
                <a:spcPts val="800"/>
              </a:spcAft>
            </a:pPr>
            <a:r>
              <a:rPr lang="en-HK" altLang="zh-TW" sz="1800" b="1" dirty="0">
                <a:solidFill>
                  <a:schemeClr val="dk1"/>
                </a:solidFill>
                <a:latin typeface="Microsoft JhengHei"/>
                <a:ea typeface="Microsoft JhengHei"/>
              </a:rPr>
              <a:t>1. </a:t>
            </a:r>
            <a:r>
              <a:rPr lang="zh-TW" altLang="en-US" sz="1800" b="1" dirty="0">
                <a:solidFill>
                  <a:schemeClr val="dk1"/>
                </a:solidFill>
                <a:latin typeface="Microsoft JhengHei"/>
                <a:ea typeface="Microsoft JhengHei"/>
              </a:rPr>
              <a:t>從同理心開始</a:t>
            </a:r>
            <a:r>
              <a:rPr lang="zh-TW" altLang="en-US" sz="1800" b="1" dirty="0">
                <a:latin typeface="Microsoft JhengHei"/>
                <a:ea typeface="Microsoft JhengHei"/>
              </a:rPr>
              <a:t>，</a:t>
            </a:r>
            <a:r>
              <a:rPr lang="zh-TW" altLang="en-US" sz="1800" b="1" dirty="0">
                <a:solidFill>
                  <a:schemeClr val="dk1"/>
                </a:solidFill>
                <a:latin typeface="Microsoft JhengHei"/>
                <a:ea typeface="Microsoft JhengHei"/>
              </a:rPr>
              <a:t>肯定子女感受</a:t>
            </a:r>
            <a:endParaRPr lang="en-HK" altLang="zh-TW" sz="1800" b="1" dirty="0">
              <a:solidFill>
                <a:schemeClr val="dk1"/>
              </a:solidFill>
              <a:latin typeface="Microsoft JhengHei"/>
              <a:ea typeface="Microsoft JhengHei"/>
            </a:endParaRPr>
          </a:p>
          <a:p>
            <a:pPr>
              <a:spcAft>
                <a:spcPts val="800"/>
              </a:spcAft>
            </a:pPr>
            <a:r>
              <a:rPr lang="en-HK" altLang="zh-TW" sz="1800" b="1" dirty="0">
                <a:solidFill>
                  <a:schemeClr val="dk1"/>
                </a:solidFill>
                <a:latin typeface="Microsoft JhengHei"/>
                <a:ea typeface="Microsoft JhengHei"/>
              </a:rPr>
              <a:t>2. </a:t>
            </a:r>
            <a:r>
              <a:rPr lang="zh-TW" altLang="en-US" sz="1800" b="1" dirty="0">
                <a:solidFill>
                  <a:schemeClr val="dk1"/>
                </a:solidFill>
                <a:latin typeface="Microsoft JhengHei"/>
                <a:ea typeface="Microsoft JhengHei"/>
              </a:rPr>
              <a:t>使用</a:t>
            </a:r>
            <a:r>
              <a:rPr lang="zh-TW" altLang="en-US" sz="1800" b="1" dirty="0">
                <a:solidFill>
                  <a:schemeClr val="accent2">
                    <a:lumMod val="75000"/>
                  </a:schemeClr>
                </a:solidFill>
                <a:latin typeface="Microsoft JhengHei"/>
                <a:ea typeface="Microsoft JhengHei"/>
              </a:rPr>
              <a:t>「我 </a:t>
            </a:r>
            <a:r>
              <a:rPr lang="en-US" altLang="zh-TW" sz="1800" b="1">
                <a:solidFill>
                  <a:schemeClr val="accent2">
                    <a:lumMod val="75000"/>
                  </a:schemeClr>
                </a:solidFill>
                <a:latin typeface="Microsoft JhengHei"/>
                <a:ea typeface="Microsoft JhengHei"/>
              </a:rPr>
              <a:t>- </a:t>
            </a:r>
            <a:r>
              <a:rPr lang="zh-TW" altLang="en-US" sz="1800" b="1">
                <a:solidFill>
                  <a:schemeClr val="accent2">
                    <a:lumMod val="75000"/>
                  </a:schemeClr>
                </a:solidFill>
                <a:latin typeface="Microsoft JhengHei"/>
                <a:ea typeface="Microsoft JhengHei"/>
              </a:rPr>
              <a:t>訊</a:t>
            </a:r>
            <a:r>
              <a:rPr lang="zh-TW" altLang="en-US" sz="1800" b="1" dirty="0">
                <a:solidFill>
                  <a:schemeClr val="accent2">
                    <a:lumMod val="75000"/>
                  </a:schemeClr>
                </a:solidFill>
                <a:latin typeface="Microsoft JhengHei"/>
                <a:ea typeface="Microsoft JhengHei"/>
              </a:rPr>
              <a:t>息」語句</a:t>
            </a:r>
            <a:r>
              <a:rPr lang="zh-TW" altLang="en-US" sz="1800" b="1" dirty="0">
                <a:latin typeface="Microsoft JhengHei"/>
                <a:ea typeface="Microsoft JhengHei"/>
              </a:rPr>
              <a:t>，</a:t>
            </a:r>
            <a:r>
              <a:rPr lang="zh-TW" altLang="en-US" sz="1800" b="1" dirty="0">
                <a:solidFill>
                  <a:schemeClr val="dk1"/>
                </a:solidFill>
                <a:latin typeface="Microsoft JhengHei"/>
                <a:ea typeface="Microsoft JhengHei"/>
              </a:rPr>
              <a:t>避免責備</a:t>
            </a:r>
            <a:r>
              <a:rPr lang="en-HK" altLang="zh-TW" sz="1800" b="1" dirty="0">
                <a:solidFill>
                  <a:schemeClr val="dk1"/>
                </a:solidFill>
                <a:latin typeface="Microsoft JhengHei"/>
                <a:ea typeface="Microsoft JhengHei"/>
              </a:rPr>
              <a:t> : </a:t>
            </a:r>
          </a:p>
          <a:p>
            <a:pPr marL="342900" lvl="2" indent="376238">
              <a:spcAft>
                <a:spcPts val="800"/>
              </a:spcAft>
              <a:buFont typeface="Symbol" panose="05050102010706020507" pitchFamily="18" charset="2"/>
              <a:buChar char=""/>
            </a:pPr>
            <a:r>
              <a:rPr lang="zh-TW" altLang="en-US" sz="1600" b="1" dirty="0">
                <a:solidFill>
                  <a:schemeClr val="accent2">
                    <a:lumMod val="75000"/>
                  </a:schemeClr>
                </a:solidFill>
                <a:latin typeface="Microsoft JhengHei"/>
                <a:ea typeface="Microsoft JhengHei"/>
              </a:rPr>
              <a:t>例子</a:t>
            </a:r>
            <a:r>
              <a:rPr lang="en-HK" altLang="zh-TW" sz="1600" b="1" dirty="0">
                <a:solidFill>
                  <a:schemeClr val="accent2">
                    <a:lumMod val="75000"/>
                  </a:schemeClr>
                </a:solidFill>
                <a:latin typeface="Microsoft JhengHei"/>
                <a:ea typeface="Microsoft JhengHei"/>
              </a:rPr>
              <a:t>1</a:t>
            </a:r>
            <a:r>
              <a:rPr lang="zh-TW" altLang="en-US" sz="1600" b="1" dirty="0">
                <a:solidFill>
                  <a:schemeClr val="accent2">
                    <a:lumMod val="75000"/>
                  </a:schemeClr>
                </a:solidFill>
                <a:latin typeface="Microsoft JhengHei"/>
                <a:ea typeface="Microsoft JhengHei"/>
              </a:rPr>
              <a:t>： 「我留意到你最近連續幾晚打機打到很晚才入睡，我很擔心你第二天上學會不夠精神，甚至影響健康 。不如我們一起想想，可以怎樣平衡你的作息時間？」</a:t>
            </a:r>
            <a:endParaRPr lang="en-HK" altLang="zh-TW" sz="1600" b="1" dirty="0">
              <a:solidFill>
                <a:schemeClr val="accent2">
                  <a:lumMod val="75000"/>
                </a:schemeClr>
              </a:solidFill>
              <a:latin typeface="Microsoft JhengHei"/>
              <a:ea typeface="Microsoft JhengHei"/>
            </a:endParaRPr>
          </a:p>
          <a:p>
            <a:pPr marL="342900" lvl="2" indent="376238">
              <a:spcAft>
                <a:spcPts val="800"/>
              </a:spcAft>
              <a:buFont typeface="Symbol" panose="05050102010706020507" pitchFamily="18" charset="2"/>
              <a:buChar char=""/>
            </a:pPr>
            <a:r>
              <a:rPr lang="zh-TW" altLang="en-US" sz="1600" b="1" dirty="0">
                <a:solidFill>
                  <a:schemeClr val="accent2">
                    <a:lumMod val="75000"/>
                  </a:schemeClr>
                </a:solidFill>
                <a:latin typeface="Microsoft JhengHei"/>
                <a:ea typeface="Microsoft JhengHei"/>
              </a:rPr>
              <a:t>例子</a:t>
            </a:r>
            <a:r>
              <a:rPr lang="en-HK" altLang="zh-TW" sz="1600" b="1" dirty="0">
                <a:solidFill>
                  <a:schemeClr val="accent2">
                    <a:lumMod val="75000"/>
                  </a:schemeClr>
                </a:solidFill>
                <a:latin typeface="Microsoft JhengHei"/>
                <a:ea typeface="Microsoft JhengHei"/>
              </a:rPr>
              <a:t>2</a:t>
            </a:r>
            <a:r>
              <a:rPr lang="zh-TW" altLang="en-US" sz="1600" b="1" dirty="0">
                <a:solidFill>
                  <a:schemeClr val="accent2">
                    <a:lumMod val="75000"/>
                  </a:schemeClr>
                </a:solidFill>
                <a:latin typeface="Microsoft JhengHei"/>
                <a:ea typeface="Microsoft JhengHei"/>
              </a:rPr>
              <a:t> ：「剛才我多次提醒你可以準備食飯，但你都沒回應時，我覺得有點失望。我好珍惜一家人一起吃飯的時間，下次我可以怎樣提醒你，你會比較容易接受？」</a:t>
            </a:r>
            <a:endParaRPr lang="en-HK" altLang="zh-TW" sz="1600" b="1" dirty="0">
              <a:solidFill>
                <a:schemeClr val="accent2">
                  <a:lumMod val="75000"/>
                </a:schemeClr>
              </a:solidFill>
              <a:latin typeface="Microsoft JhengHei"/>
              <a:ea typeface="Microsoft JhengHei"/>
            </a:endParaRPr>
          </a:p>
        </p:txBody>
      </p:sp>
      <p:sp>
        <p:nvSpPr>
          <p:cNvPr id="4" name="TextBox 3">
            <a:extLst>
              <a:ext uri="{FF2B5EF4-FFF2-40B4-BE49-F238E27FC236}">
                <a16:creationId xmlns:a16="http://schemas.microsoft.com/office/drawing/2014/main" id="{C826308D-B343-BF04-38D1-197AD40CF012}"/>
              </a:ext>
            </a:extLst>
          </p:cNvPr>
          <p:cNvSpPr txBox="1"/>
          <p:nvPr/>
        </p:nvSpPr>
        <p:spPr>
          <a:xfrm>
            <a:off x="4839629" y="930075"/>
            <a:ext cx="4181708" cy="159017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spcAft>
                <a:spcPts val="800"/>
              </a:spcAft>
            </a:pPr>
            <a:r>
              <a:rPr lang="en-HK" altLang="zh-TW" sz="1800" b="1" dirty="0">
                <a:solidFill>
                  <a:schemeClr val="dk1"/>
                </a:solidFill>
                <a:latin typeface="Microsoft JhengHei"/>
                <a:ea typeface="Microsoft JhengHei"/>
              </a:rPr>
              <a:t>3. </a:t>
            </a:r>
            <a:r>
              <a:rPr lang="zh-TW" altLang="en-US" sz="1800" b="1" dirty="0">
                <a:solidFill>
                  <a:schemeClr val="dk1"/>
                </a:solidFill>
                <a:latin typeface="Microsoft JhengHei"/>
                <a:ea typeface="Microsoft JhengHei"/>
              </a:rPr>
              <a:t>共同制訂計劃</a:t>
            </a:r>
            <a:endParaRPr lang="en-HK" altLang="zh-TW" sz="1800" b="1" dirty="0">
              <a:solidFill>
                <a:schemeClr val="dk1"/>
              </a:solidFill>
              <a:latin typeface="Microsoft JhengHei"/>
              <a:ea typeface="Microsoft JhengHei"/>
            </a:endParaRPr>
          </a:p>
          <a:p>
            <a:pPr marL="342900" lvl="2" indent="376238">
              <a:spcAft>
                <a:spcPts val="800"/>
              </a:spcAft>
              <a:buFont typeface="Symbol" panose="05050102010706020507" pitchFamily="18" charset="2"/>
              <a:buChar char=""/>
            </a:pPr>
            <a:r>
              <a:rPr lang="zh-TW" altLang="en-US" sz="1600" b="1" dirty="0">
                <a:solidFill>
                  <a:schemeClr val="accent2">
                    <a:lumMod val="75000"/>
                  </a:schemeClr>
                </a:solidFill>
                <a:latin typeface="Microsoft JhengHei"/>
                <a:ea typeface="Microsoft JhengHei"/>
              </a:rPr>
              <a:t>例子</a:t>
            </a:r>
            <a:r>
              <a:rPr lang="en-HK" altLang="zh-TW" sz="1600" b="1" dirty="0">
                <a:solidFill>
                  <a:schemeClr val="accent2">
                    <a:lumMod val="75000"/>
                  </a:schemeClr>
                </a:solidFill>
                <a:latin typeface="Microsoft JhengHei"/>
                <a:ea typeface="Microsoft JhengHei"/>
              </a:rPr>
              <a:t>:</a:t>
            </a:r>
            <a:r>
              <a:rPr lang="zh-TW" altLang="en-US" sz="1600" b="1" dirty="0">
                <a:solidFill>
                  <a:schemeClr val="accent2">
                    <a:lumMod val="75000"/>
                  </a:schemeClr>
                </a:solidFill>
                <a:latin typeface="Microsoft JhengHei"/>
                <a:ea typeface="Microsoft JhengHei"/>
              </a:rPr>
              <a:t>「你覺得每日什麼時段最想打機，又最令你放鬆？你會覺得大概多久時間才足夠，但又能夠有充足的睡眠 ？」</a:t>
            </a:r>
            <a:endParaRPr lang="en-HK" altLang="zh-TW" sz="1600" b="1" dirty="0">
              <a:solidFill>
                <a:schemeClr val="accent2">
                  <a:lumMod val="75000"/>
                </a:schemeClr>
              </a:solidFill>
              <a:latin typeface="Microsoft JhengHei"/>
              <a:ea typeface="Microsoft JhengHei"/>
            </a:endParaRPr>
          </a:p>
          <a:p>
            <a:pPr>
              <a:spcAft>
                <a:spcPts val="800"/>
              </a:spcAft>
            </a:pPr>
            <a:r>
              <a:rPr lang="en-HK" altLang="zh-TW" sz="1800" b="1" dirty="0">
                <a:solidFill>
                  <a:schemeClr val="dk1"/>
                </a:solidFill>
                <a:latin typeface="Microsoft JhengHei"/>
                <a:ea typeface="Microsoft JhengHei"/>
              </a:rPr>
              <a:t>4. </a:t>
            </a:r>
            <a:r>
              <a:rPr lang="zh-TW" altLang="en-US" sz="1800" b="1" dirty="0">
                <a:solidFill>
                  <a:schemeClr val="dk1"/>
                </a:solidFill>
                <a:latin typeface="Microsoft JhengHei"/>
                <a:ea typeface="Microsoft JhengHei"/>
              </a:rPr>
              <a:t>提供選擇與獎</a:t>
            </a:r>
            <a:r>
              <a:rPr lang="zh-TW" altLang="en-US" sz="1800" b="1" dirty="0">
                <a:latin typeface="Microsoft JhengHei"/>
                <a:ea typeface="Microsoft JhengHei"/>
              </a:rPr>
              <a:t>勵，增</a:t>
            </a:r>
            <a:r>
              <a:rPr lang="zh-TW" altLang="en-US" sz="1800" b="1" dirty="0">
                <a:solidFill>
                  <a:schemeClr val="dk1"/>
                </a:solidFill>
                <a:latin typeface="Microsoft JhengHei"/>
                <a:ea typeface="Microsoft JhengHei"/>
              </a:rPr>
              <a:t>加合作動機</a:t>
            </a:r>
            <a:endParaRPr lang="en-HK" sz="1800" b="1" dirty="0">
              <a:solidFill>
                <a:schemeClr val="dk1"/>
              </a:solidFill>
              <a:latin typeface="Microsoft JhengHei"/>
              <a:ea typeface="Microsoft JhengHei"/>
            </a:endParaRPr>
          </a:p>
        </p:txBody>
      </p:sp>
    </p:spTree>
    <p:extLst>
      <p:ext uri="{BB962C8B-B14F-4D97-AF65-F5344CB8AC3E}">
        <p14:creationId xmlns:p14="http://schemas.microsoft.com/office/powerpoint/2010/main" val="1101635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4">
          <a:extLst>
            <a:ext uri="{FF2B5EF4-FFF2-40B4-BE49-F238E27FC236}">
              <a16:creationId xmlns:a16="http://schemas.microsoft.com/office/drawing/2014/main" id="{C10AC012-1739-5F14-8EA5-68F804F29D8C}"/>
            </a:ext>
          </a:extLst>
        </p:cNvPr>
        <p:cNvGrpSpPr/>
        <p:nvPr/>
      </p:nvGrpSpPr>
      <p:grpSpPr>
        <a:xfrm>
          <a:off x="0" y="0"/>
          <a:ext cx="0" cy="0"/>
          <a:chOff x="0" y="0"/>
          <a:chExt cx="0" cy="0"/>
        </a:xfrm>
      </p:grpSpPr>
      <p:sp>
        <p:nvSpPr>
          <p:cNvPr id="725" name="Google Shape;725;p62">
            <a:extLst>
              <a:ext uri="{FF2B5EF4-FFF2-40B4-BE49-F238E27FC236}">
                <a16:creationId xmlns:a16="http://schemas.microsoft.com/office/drawing/2014/main" id="{B3482727-9D48-8E6D-0FCF-671D2C7506ED}"/>
              </a:ext>
            </a:extLst>
          </p:cNvPr>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726" name="Google Shape;726;p62">
            <a:extLst>
              <a:ext uri="{FF2B5EF4-FFF2-40B4-BE49-F238E27FC236}">
                <a16:creationId xmlns:a16="http://schemas.microsoft.com/office/drawing/2014/main" id="{4B24C82C-D5F8-A0A4-7D6E-25B0137BF101}"/>
              </a:ext>
            </a:extLst>
          </p:cNvPr>
          <p:cNvSpPr/>
          <p:nvPr/>
        </p:nvSpPr>
        <p:spPr>
          <a:xfrm>
            <a:off x="1239206" y="292458"/>
            <a:ext cx="498284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zh-TW" altLang="en-US" sz="2500" b="1" dirty="0">
                <a:solidFill>
                  <a:schemeClr val="lt1"/>
                </a:solidFill>
                <a:latin typeface="Microsoft JhengHei"/>
                <a:ea typeface="Microsoft JhengHei"/>
                <a:cs typeface="Microsoft JhengHei"/>
                <a:sym typeface="Microsoft JhengHei"/>
              </a:rPr>
              <a:t>改善親子溝</a:t>
            </a:r>
            <a:r>
              <a:rPr lang="zh-TW" altLang="en-US" sz="2500" b="1" dirty="0">
                <a:solidFill>
                  <a:schemeClr val="lt1"/>
                </a:solidFill>
                <a:latin typeface="Microsoft JhengHei"/>
                <a:ea typeface="Microsoft JhengHei"/>
                <a:sym typeface="Microsoft JhengHei"/>
              </a:rPr>
              <a:t>通的技巧 </a:t>
            </a:r>
            <a:r>
              <a:rPr lang="en-HK" altLang="zh-TW" sz="2500" b="1" dirty="0">
                <a:solidFill>
                  <a:schemeClr val="lt1"/>
                </a:solidFill>
                <a:latin typeface="Microsoft JhengHei"/>
                <a:ea typeface="Microsoft JhengHei"/>
                <a:sym typeface="Microsoft JhengHei"/>
              </a:rPr>
              <a:t>- </a:t>
            </a:r>
            <a:r>
              <a:rPr lang="zh-TW" altLang="en-US" sz="2500" b="1" dirty="0">
                <a:solidFill>
                  <a:schemeClr val="lt1"/>
                </a:solidFill>
                <a:latin typeface="Microsoft JhengHei"/>
                <a:ea typeface="Microsoft JhengHei"/>
              </a:rPr>
              <a:t>角色扮演</a:t>
            </a:r>
            <a:endParaRPr sz="2500" b="1" dirty="0">
              <a:solidFill>
                <a:schemeClr val="lt1"/>
              </a:solidFill>
              <a:latin typeface="Microsoft JhengHei"/>
              <a:ea typeface="Microsoft JhengHei"/>
              <a:sym typeface="Microsoft JhengHei"/>
            </a:endParaRPr>
          </a:p>
        </p:txBody>
      </p:sp>
      <p:sp>
        <p:nvSpPr>
          <p:cNvPr id="727" name="Google Shape;727;p62">
            <a:extLst>
              <a:ext uri="{FF2B5EF4-FFF2-40B4-BE49-F238E27FC236}">
                <a16:creationId xmlns:a16="http://schemas.microsoft.com/office/drawing/2014/main" id="{ECB9E402-5D62-B20C-6A52-A3489A029957}"/>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38</a:t>
            </a:fld>
            <a:endParaRPr/>
          </a:p>
        </p:txBody>
      </p:sp>
      <p:sp>
        <p:nvSpPr>
          <p:cNvPr id="3" name="TextBox 2">
            <a:extLst>
              <a:ext uri="{FF2B5EF4-FFF2-40B4-BE49-F238E27FC236}">
                <a16:creationId xmlns:a16="http://schemas.microsoft.com/office/drawing/2014/main" id="{F2FDD7EC-69DF-017B-5642-51E91FDBB3E9}"/>
              </a:ext>
            </a:extLst>
          </p:cNvPr>
          <p:cNvSpPr txBox="1"/>
          <p:nvPr/>
        </p:nvSpPr>
        <p:spPr>
          <a:xfrm>
            <a:off x="1100030" y="854227"/>
            <a:ext cx="7438953" cy="384721"/>
          </a:xfrm>
          <a:prstGeom prst="rect">
            <a:avLst/>
          </a:prstGeom>
          <a:noFill/>
        </p:spPr>
        <p:txBody>
          <a:bodyPr wrap="square">
            <a:spAutoFit/>
          </a:bodyPr>
          <a:lstStyle/>
          <a:p>
            <a:pPr>
              <a:spcAft>
                <a:spcPts val="800"/>
              </a:spcAft>
            </a:pPr>
            <a:r>
              <a:rPr lang="zh-TW" altLang="en-US" sz="1900" b="1" dirty="0">
                <a:solidFill>
                  <a:srgbClr val="C00000"/>
                </a:solidFill>
                <a:latin typeface="Microsoft JhengHei"/>
                <a:ea typeface="Microsoft JhengHei"/>
                <a:sym typeface="Calibri"/>
              </a:rPr>
              <a:t>對話範例：</a:t>
            </a:r>
            <a:endParaRPr lang="en-HK" sz="1900" b="1" dirty="0">
              <a:solidFill>
                <a:srgbClr val="C00000"/>
              </a:solidFill>
              <a:latin typeface="Microsoft JhengHei"/>
              <a:ea typeface="Microsoft JhengHei"/>
              <a:sym typeface="Calibri"/>
            </a:endParaRPr>
          </a:p>
        </p:txBody>
      </p:sp>
      <p:graphicFrame>
        <p:nvGraphicFramePr>
          <p:cNvPr id="5" name="Table 4">
            <a:extLst>
              <a:ext uri="{FF2B5EF4-FFF2-40B4-BE49-F238E27FC236}">
                <a16:creationId xmlns:a16="http://schemas.microsoft.com/office/drawing/2014/main" id="{838ED37B-90B7-6A88-21CE-3A224E5A236C}"/>
              </a:ext>
            </a:extLst>
          </p:cNvPr>
          <p:cNvGraphicFramePr>
            <a:graphicFrameLocks noGrp="1"/>
          </p:cNvGraphicFramePr>
          <p:nvPr>
            <p:extLst>
              <p:ext uri="{D42A27DB-BD31-4B8C-83A1-F6EECF244321}">
                <p14:modId xmlns:p14="http://schemas.microsoft.com/office/powerpoint/2010/main" val="1219173413"/>
              </p:ext>
            </p:extLst>
          </p:nvPr>
        </p:nvGraphicFramePr>
        <p:xfrm>
          <a:off x="1100030" y="1238948"/>
          <a:ext cx="6978316" cy="3717916"/>
        </p:xfrm>
        <a:graphic>
          <a:graphicData uri="http://schemas.openxmlformats.org/drawingml/2006/table">
            <a:tbl>
              <a:tblPr firstRow="1" firstCol="1" bandRow="1">
                <a:tableStyleId>{74F1F960-47A4-4144-8EEB-9CAA23878D89}</a:tableStyleId>
              </a:tblPr>
              <a:tblGrid>
                <a:gridCol w="2292445">
                  <a:extLst>
                    <a:ext uri="{9D8B030D-6E8A-4147-A177-3AD203B41FA5}">
                      <a16:colId xmlns:a16="http://schemas.microsoft.com/office/drawing/2014/main" val="3998283274"/>
                    </a:ext>
                  </a:extLst>
                </a:gridCol>
                <a:gridCol w="2342546">
                  <a:extLst>
                    <a:ext uri="{9D8B030D-6E8A-4147-A177-3AD203B41FA5}">
                      <a16:colId xmlns:a16="http://schemas.microsoft.com/office/drawing/2014/main" val="549672302"/>
                    </a:ext>
                  </a:extLst>
                </a:gridCol>
                <a:gridCol w="2343325">
                  <a:extLst>
                    <a:ext uri="{9D8B030D-6E8A-4147-A177-3AD203B41FA5}">
                      <a16:colId xmlns:a16="http://schemas.microsoft.com/office/drawing/2014/main" val="3826137960"/>
                    </a:ext>
                  </a:extLst>
                </a:gridCol>
              </a:tblGrid>
              <a:tr h="590922">
                <a:tc>
                  <a:txBody>
                    <a:bodyPr/>
                    <a:lstStyle/>
                    <a:p>
                      <a:pPr>
                        <a:lnSpc>
                          <a:spcPct val="115000"/>
                        </a:lnSpc>
                        <a:spcAft>
                          <a:spcPts val="800"/>
                        </a:spcAft>
                      </a:pPr>
                      <a:r>
                        <a:rPr lang="zh-TW" sz="1400" kern="100" dirty="0">
                          <a:effectLst/>
                          <a:latin typeface="Microsoft JhengHei" panose="020B0604030504040204" pitchFamily="34" charset="-120"/>
                          <a:ea typeface="Microsoft JhengHei" panose="020B0604030504040204" pitchFamily="34" charset="-120"/>
                        </a:rPr>
                        <a:t>家長（支持語氣）：</a:t>
                      </a:r>
                      <a:endParaRPr lang="en-HK" sz="1400" kern="100" dirty="0">
                        <a:effectLst/>
                        <a:latin typeface="Microsoft JhengHei" panose="020B0604030504040204" pitchFamily="34" charset="-120"/>
                        <a:ea typeface="Microsoft JhengHei" panose="020B0604030504040204" pitchFamily="34" charset="-120"/>
                      </a:endParaRPr>
                    </a:p>
                    <a:p>
                      <a:pPr>
                        <a:lnSpc>
                          <a:spcPct val="115000"/>
                        </a:lnSpc>
                        <a:spcAft>
                          <a:spcPts val="800"/>
                        </a:spcAft>
                      </a:pPr>
                      <a:r>
                        <a:rPr lang="en-HK" sz="1400" kern="100" dirty="0">
                          <a:effectLst/>
                          <a:latin typeface="Microsoft JhengHei" panose="020B0604030504040204" pitchFamily="34" charset="-120"/>
                          <a:ea typeface="Microsoft JhengHei" panose="020B0604030504040204" pitchFamily="34" charset="-120"/>
                        </a:rPr>
                        <a:t> </a:t>
                      </a:r>
                      <a:endParaRPr lang="en-HK" sz="14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68580" marR="68580" marT="0" marB="0">
                    <a:solidFill>
                      <a:srgbClr val="C00000"/>
                    </a:solidFill>
                  </a:tcPr>
                </a:tc>
                <a:tc>
                  <a:txBody>
                    <a:bodyPr/>
                    <a:lstStyle/>
                    <a:p>
                      <a:pPr>
                        <a:lnSpc>
                          <a:spcPct val="115000"/>
                        </a:lnSpc>
                        <a:spcAft>
                          <a:spcPts val="800"/>
                        </a:spcAft>
                      </a:pPr>
                      <a:r>
                        <a:rPr lang="zh-TW" sz="1400" kern="100" dirty="0">
                          <a:effectLst/>
                          <a:latin typeface="Microsoft JhengHei" panose="020B0604030504040204" pitchFamily="34" charset="-120"/>
                          <a:ea typeface="Microsoft JhengHei" panose="020B0604030504040204" pitchFamily="34" charset="-120"/>
                        </a:rPr>
                        <a:t>青少年（抗拒）：</a:t>
                      </a:r>
                      <a:endParaRPr lang="en-HK" sz="1400" kern="100" dirty="0">
                        <a:effectLst/>
                        <a:latin typeface="Microsoft JhengHei" panose="020B0604030504040204" pitchFamily="34" charset="-120"/>
                        <a:ea typeface="Microsoft JhengHei" panose="020B0604030504040204" pitchFamily="34" charset="-120"/>
                      </a:endParaRPr>
                    </a:p>
                    <a:p>
                      <a:pPr>
                        <a:lnSpc>
                          <a:spcPct val="115000"/>
                        </a:lnSpc>
                        <a:spcAft>
                          <a:spcPts val="800"/>
                        </a:spcAft>
                      </a:pPr>
                      <a:r>
                        <a:rPr lang="en-HK" sz="1400" kern="100" dirty="0">
                          <a:effectLst/>
                          <a:latin typeface="Microsoft JhengHei" panose="020B0604030504040204" pitchFamily="34" charset="-120"/>
                          <a:ea typeface="Microsoft JhengHei" panose="020B0604030504040204" pitchFamily="34" charset="-120"/>
                        </a:rPr>
                        <a:t> </a:t>
                      </a:r>
                      <a:endParaRPr lang="en-HK" sz="14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68580" marR="68580" marT="0" marB="0">
                    <a:solidFill>
                      <a:srgbClr val="C00000"/>
                    </a:solidFill>
                  </a:tcPr>
                </a:tc>
                <a:tc>
                  <a:txBody>
                    <a:bodyPr/>
                    <a:lstStyle/>
                    <a:p>
                      <a:pPr>
                        <a:lnSpc>
                          <a:spcPct val="115000"/>
                        </a:lnSpc>
                        <a:spcAft>
                          <a:spcPts val="800"/>
                        </a:spcAft>
                      </a:pPr>
                      <a:r>
                        <a:rPr lang="zh-TW" sz="1400" kern="100" dirty="0">
                          <a:effectLst/>
                          <a:latin typeface="Microsoft JhengHei" panose="020B0604030504040204" pitchFamily="34" charset="-120"/>
                          <a:ea typeface="Microsoft JhengHei" panose="020B0604030504040204" pitchFamily="34" charset="-120"/>
                        </a:rPr>
                        <a:t>家長（練習技巧）：</a:t>
                      </a:r>
                      <a:endParaRPr lang="en-HK" sz="1400" kern="100" dirty="0">
                        <a:effectLst/>
                        <a:latin typeface="Microsoft JhengHei" panose="020B0604030504040204" pitchFamily="34" charset="-120"/>
                        <a:ea typeface="Microsoft JhengHei" panose="020B0604030504040204" pitchFamily="34" charset="-120"/>
                      </a:endParaRPr>
                    </a:p>
                    <a:p>
                      <a:pPr>
                        <a:lnSpc>
                          <a:spcPct val="115000"/>
                        </a:lnSpc>
                        <a:spcAft>
                          <a:spcPts val="800"/>
                        </a:spcAft>
                      </a:pPr>
                      <a:r>
                        <a:rPr lang="en-HK" sz="1400" kern="100" dirty="0">
                          <a:effectLst/>
                          <a:latin typeface="Microsoft JhengHei" panose="020B0604030504040204" pitchFamily="34" charset="-120"/>
                          <a:ea typeface="Microsoft JhengHei" panose="020B0604030504040204" pitchFamily="34" charset="-120"/>
                        </a:rPr>
                        <a:t> </a:t>
                      </a:r>
                      <a:endParaRPr lang="en-HK" sz="14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68580" marR="68580" marT="0" marB="0">
                    <a:solidFill>
                      <a:srgbClr val="C00000"/>
                    </a:solidFill>
                  </a:tcPr>
                </a:tc>
                <a:extLst>
                  <a:ext uri="{0D108BD9-81ED-4DB2-BD59-A6C34878D82A}">
                    <a16:rowId xmlns:a16="http://schemas.microsoft.com/office/drawing/2014/main" val="854397569"/>
                  </a:ext>
                </a:extLst>
              </a:tr>
              <a:tr h="2957830">
                <a:tc>
                  <a:txBody>
                    <a:bodyPr/>
                    <a:lstStyle/>
                    <a:p>
                      <a:pPr>
                        <a:lnSpc>
                          <a:spcPct val="115000"/>
                        </a:lnSpc>
                        <a:spcAft>
                          <a:spcPts val="800"/>
                        </a:spcAft>
                      </a:pPr>
                      <a:r>
                        <a:rPr lang="en-HK"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 </a:t>
                      </a:r>
                      <a:r>
                        <a:rPr lang="zh-TW"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「我知道你很喜歡打機和朋友聊天。」</a:t>
                      </a:r>
                      <a:endParaRPr lang="en-HK" sz="1400" kern="100" dirty="0">
                        <a:solidFill>
                          <a:schemeClr val="accent1">
                            <a:lumMod val="50000"/>
                          </a:schemeClr>
                        </a:solidFill>
                        <a:effectLst/>
                        <a:latin typeface="Microsoft JhengHei" panose="020B0604030504040204" pitchFamily="34" charset="-120"/>
                        <a:ea typeface="Microsoft JhengHei" panose="020B0604030504040204" pitchFamily="34" charset="-120"/>
                      </a:endParaRPr>
                    </a:p>
                    <a:p>
                      <a:pPr>
                        <a:lnSpc>
                          <a:spcPct val="115000"/>
                        </a:lnSpc>
                        <a:spcAft>
                          <a:spcPts val="800"/>
                        </a:spcAft>
                      </a:pPr>
                      <a:r>
                        <a:rPr lang="en-HK"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 </a:t>
                      </a:r>
                      <a:r>
                        <a:rPr lang="zh-TW"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「我注意到你早上常常很累，我擔心會影響你的專注力。」</a:t>
                      </a:r>
                      <a:endParaRPr lang="en-HK" sz="1400" kern="100" dirty="0">
                        <a:solidFill>
                          <a:schemeClr val="accent1">
                            <a:lumMod val="50000"/>
                          </a:schemeClr>
                        </a:solidFill>
                        <a:effectLst/>
                        <a:latin typeface="Microsoft JhengHei" panose="020B0604030504040204" pitchFamily="34" charset="-120"/>
                        <a:ea typeface="Microsoft JhengHei" panose="020B0604030504040204" pitchFamily="34" charset="-120"/>
                      </a:endParaRPr>
                    </a:p>
                    <a:p>
                      <a:pPr>
                        <a:lnSpc>
                          <a:spcPct val="115000"/>
                        </a:lnSpc>
                        <a:spcAft>
                          <a:spcPts val="800"/>
                        </a:spcAft>
                      </a:pPr>
                      <a:r>
                        <a:rPr lang="en-HK"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 </a:t>
                      </a:r>
                      <a:r>
                        <a:rPr lang="zh-TW"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「我們能不能一起想辦法，平衡螢幕時間、睡眠和學業？」</a:t>
                      </a:r>
                      <a:endParaRPr lang="en-HK" sz="1400" kern="100" dirty="0">
                        <a:solidFill>
                          <a:schemeClr val="accent1">
                            <a:lumMod val="50000"/>
                          </a:schemeClr>
                        </a:solidFill>
                        <a:effectLst/>
                        <a:latin typeface="Microsoft JhengHei" panose="020B0604030504040204" pitchFamily="34" charset="-120"/>
                        <a:ea typeface="Microsoft JhengHei" panose="020B0604030504040204" pitchFamily="34" charset="-120"/>
                      </a:endParaRPr>
                    </a:p>
                    <a:p>
                      <a:pPr>
                        <a:lnSpc>
                          <a:spcPct val="115000"/>
                        </a:lnSpc>
                        <a:spcAft>
                          <a:spcPts val="800"/>
                        </a:spcAft>
                      </a:pPr>
                      <a:r>
                        <a:rPr lang="en-HK"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 </a:t>
                      </a:r>
                      <a:r>
                        <a:rPr lang="zh-TW"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「你覺得每天的螢幕時間應該是多少才合理？」</a:t>
                      </a:r>
                      <a:endParaRPr lang="en-HK" sz="1400" kern="100" dirty="0">
                        <a:solidFill>
                          <a:schemeClr val="accent1">
                            <a:lumMod val="50000"/>
                          </a:schemeClr>
                        </a:solidFill>
                        <a:effectLst/>
                        <a:latin typeface="Microsoft JhengHei" panose="020B0604030504040204" pitchFamily="34" charset="-120"/>
                        <a:ea typeface="Microsoft JhengHei" panose="020B0604030504040204" pitchFamily="34" charset="-120"/>
                      </a:endParaRPr>
                    </a:p>
                    <a:p>
                      <a:pPr>
                        <a:lnSpc>
                          <a:spcPct val="115000"/>
                        </a:lnSpc>
                        <a:spcAft>
                          <a:spcPts val="800"/>
                        </a:spcAft>
                      </a:pPr>
                      <a:r>
                        <a:rPr lang="en-HK"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 </a:t>
                      </a:r>
                      <a:endParaRPr lang="en-HK" sz="1400" kern="100" dirty="0">
                        <a:solidFill>
                          <a:schemeClr val="accent1">
                            <a:lumMod val="50000"/>
                          </a:schemeClr>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68580" marR="68580" marT="0" marB="0">
                    <a:solidFill>
                      <a:schemeClr val="bg1"/>
                    </a:solidFill>
                  </a:tcPr>
                </a:tc>
                <a:tc>
                  <a:txBody>
                    <a:bodyPr/>
                    <a:lstStyle/>
                    <a:p>
                      <a:pPr marR="0" algn="l" rtl="0">
                        <a:lnSpc>
                          <a:spcPct val="115000"/>
                        </a:lnSpc>
                        <a:spcBef>
                          <a:spcPts val="0"/>
                        </a:spcBef>
                        <a:spcAft>
                          <a:spcPts val="800"/>
                        </a:spcAft>
                        <a:buClr>
                          <a:srgbClr val="000000"/>
                        </a:buClr>
                        <a:buFont typeface="Arial"/>
                      </a:pPr>
                      <a:r>
                        <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 </a:t>
                      </a:r>
                      <a:r>
                        <a:rPr lang="zh-TW"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「可是晚上朋友都在上線啊！」</a:t>
                      </a:r>
                      <a:endPar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endParaRPr>
                    </a:p>
                    <a:p>
                      <a:pPr marR="0" algn="l" rtl="0">
                        <a:lnSpc>
                          <a:spcPct val="115000"/>
                        </a:lnSpc>
                        <a:spcBef>
                          <a:spcPts val="0"/>
                        </a:spcBef>
                        <a:spcAft>
                          <a:spcPts val="800"/>
                        </a:spcAft>
                        <a:buClr>
                          <a:srgbClr val="000000"/>
                        </a:buClr>
                        <a:buFont typeface="Arial"/>
                      </a:pPr>
                      <a:r>
                        <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 </a:t>
                      </a:r>
                      <a:r>
                        <a:rPr lang="zh-TW"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「我不能突然退出遊戲！」</a:t>
                      </a:r>
                      <a:endPar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endParaRPr>
                    </a:p>
                    <a:p>
                      <a:pPr marR="0" algn="l" rtl="0">
                        <a:lnSpc>
                          <a:spcPct val="115000"/>
                        </a:lnSpc>
                        <a:spcBef>
                          <a:spcPts val="0"/>
                        </a:spcBef>
                        <a:spcAft>
                          <a:spcPts val="800"/>
                        </a:spcAft>
                        <a:buClr>
                          <a:srgbClr val="000000"/>
                        </a:buClr>
                        <a:buFont typeface="Arial"/>
                      </a:pPr>
                      <a:r>
                        <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 </a:t>
                      </a:r>
                      <a:r>
                        <a:rPr lang="zh-TW"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「你不懂，這是我放鬆的方式！」</a:t>
                      </a:r>
                      <a:endPar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endParaRPr>
                    </a:p>
                    <a:p>
                      <a:pPr marR="0" algn="l" rtl="0">
                        <a:lnSpc>
                          <a:spcPct val="115000"/>
                        </a:lnSpc>
                        <a:spcBef>
                          <a:spcPts val="0"/>
                        </a:spcBef>
                        <a:spcAft>
                          <a:spcPts val="800"/>
                        </a:spcAft>
                        <a:buClr>
                          <a:srgbClr val="000000"/>
                        </a:buClr>
                        <a:buFont typeface="Arial"/>
                      </a:pPr>
                      <a:r>
                        <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 </a:t>
                      </a:r>
                    </a:p>
                  </a:txBody>
                  <a:tcPr marL="68580" marR="68580" marT="0" marB="0">
                    <a:solidFill>
                      <a:schemeClr val="bg1"/>
                    </a:solidFill>
                  </a:tcPr>
                </a:tc>
                <a:tc>
                  <a:txBody>
                    <a:bodyPr/>
                    <a:lstStyle/>
                    <a:p>
                      <a:pPr marR="0" algn="l" rtl="0">
                        <a:lnSpc>
                          <a:spcPct val="115000"/>
                        </a:lnSpc>
                        <a:spcBef>
                          <a:spcPts val="0"/>
                        </a:spcBef>
                        <a:spcAft>
                          <a:spcPts val="800"/>
                        </a:spcAft>
                        <a:buClr>
                          <a:srgbClr val="000000"/>
                        </a:buClr>
                        <a:buFont typeface="Arial"/>
                      </a:pPr>
                      <a:r>
                        <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 </a:t>
                      </a:r>
                      <a:r>
                        <a:rPr lang="zh-TW" altLang="en-US" sz="1400" b="1" i="0" u="sng"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認同感受：</a:t>
                      </a:r>
                      <a:r>
                        <a:rPr lang="zh-TW"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「聽起來，上網讓你覺得跟朋友很有連繫。」</a:t>
                      </a:r>
                      <a:r>
                        <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a:t>
                      </a:r>
                      <a:r>
                        <a:rPr lang="zh-TW"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「我理解突然停下來很難。」</a:t>
                      </a:r>
                      <a:endPar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endParaRPr>
                    </a:p>
                    <a:p>
                      <a:pPr marR="0" algn="l" rtl="0">
                        <a:lnSpc>
                          <a:spcPct val="115000"/>
                        </a:lnSpc>
                        <a:spcBef>
                          <a:spcPts val="0"/>
                        </a:spcBef>
                        <a:spcAft>
                          <a:spcPts val="800"/>
                        </a:spcAft>
                        <a:buClr>
                          <a:srgbClr val="000000"/>
                        </a:buClr>
                        <a:buFont typeface="Arial"/>
                      </a:pPr>
                      <a:r>
                        <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 </a:t>
                      </a:r>
                      <a:r>
                        <a:rPr lang="zh-TW" altLang="en-US" sz="1400" b="1" i="0" u="sng"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引導：</a:t>
                      </a:r>
                      <a:r>
                        <a:rPr lang="zh-TW"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「那我們可不可以設定一個計時器，讓你完成一局再下線？」</a:t>
                      </a:r>
                      <a:endPar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endParaRPr>
                    </a:p>
                    <a:p>
                      <a:pPr marR="0" algn="l" rtl="0">
                        <a:lnSpc>
                          <a:spcPct val="115000"/>
                        </a:lnSpc>
                        <a:spcBef>
                          <a:spcPts val="0"/>
                        </a:spcBef>
                        <a:spcAft>
                          <a:spcPts val="800"/>
                        </a:spcAft>
                        <a:buClr>
                          <a:srgbClr val="000000"/>
                        </a:buClr>
                        <a:buFont typeface="Arial"/>
                      </a:pPr>
                      <a:r>
                        <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 </a:t>
                      </a:r>
                      <a:r>
                        <a:rPr lang="zh-TW" altLang="en-US" sz="1400" b="1" i="0" u="sng"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共同合作</a:t>
                      </a:r>
                      <a:r>
                        <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a:t>
                      </a:r>
                      <a:r>
                        <a:rPr lang="zh-TW" altLang="en-US" sz="1400" b="1" i="0" u="sng"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提供選擇與獎勵</a:t>
                      </a:r>
                      <a:r>
                        <a:rPr lang="zh-TW"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：「我們一起訂一個平日和週末的時間限制，如果你能遵守，就可以換取額外獎勵。」</a:t>
                      </a:r>
                      <a:endPar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endParaRPr>
                    </a:p>
                  </a:txBody>
                  <a:tcPr marL="68580" marR="68580" marT="0" marB="0">
                    <a:solidFill>
                      <a:schemeClr val="bg1"/>
                    </a:solidFill>
                  </a:tcPr>
                </a:tc>
                <a:extLst>
                  <a:ext uri="{0D108BD9-81ED-4DB2-BD59-A6C34878D82A}">
                    <a16:rowId xmlns:a16="http://schemas.microsoft.com/office/drawing/2014/main" val="628738355"/>
                  </a:ext>
                </a:extLst>
              </a:tr>
            </a:tbl>
          </a:graphicData>
        </a:graphic>
      </p:graphicFrame>
    </p:spTree>
    <p:extLst>
      <p:ext uri="{BB962C8B-B14F-4D97-AF65-F5344CB8AC3E}">
        <p14:creationId xmlns:p14="http://schemas.microsoft.com/office/powerpoint/2010/main" val="2408749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5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Clr>
                <a:schemeClr val="dk1"/>
              </a:buClr>
              <a:buSzPts val="1100"/>
              <a:buFont typeface="Arial"/>
              <a:buNone/>
            </a:pPr>
            <a:r>
              <a:rPr lang="zh-TW" sz="2800" b="1" dirty="0">
                <a:solidFill>
                  <a:srgbClr val="C00000"/>
                </a:solidFill>
                <a:latin typeface="Microsoft JhengHei"/>
                <a:ea typeface="Microsoft JhengHei"/>
                <a:cs typeface="Microsoft JhengHei"/>
                <a:sym typeface="Microsoft JhengHei"/>
              </a:rPr>
              <a:t>(1) 與子女一起製作實體提示工具</a:t>
            </a:r>
            <a:endParaRPr sz="2800" b="1" dirty="0">
              <a:solidFill>
                <a:srgbClr val="C00000"/>
              </a:solidFill>
              <a:latin typeface="Microsoft JhengHei"/>
              <a:ea typeface="Microsoft JhengHei"/>
              <a:cs typeface="Microsoft JhengHei"/>
              <a:sym typeface="Microsoft JhengHei"/>
            </a:endParaRPr>
          </a:p>
          <a:p>
            <a:pPr marL="457200" lvl="0" indent="-349250" algn="l" rtl="0">
              <a:lnSpc>
                <a:spcPct val="115000"/>
              </a:lnSpc>
              <a:spcBef>
                <a:spcPts val="0"/>
              </a:spcBef>
              <a:spcAft>
                <a:spcPts val="0"/>
              </a:spcAft>
              <a:buSzPts val="1900"/>
              <a:buFont typeface="Microsoft JhengHei"/>
              <a:buChar char="•"/>
            </a:pPr>
            <a:r>
              <a:rPr lang="zh-TW" sz="1900" b="1" dirty="0">
                <a:latin typeface="Microsoft JhengHei"/>
                <a:ea typeface="Microsoft JhengHei"/>
                <a:cs typeface="Microsoft JhengHei"/>
                <a:sym typeface="Microsoft JhengHei"/>
              </a:rPr>
              <a:t>列出當日要做的事情／要去的地方</a:t>
            </a:r>
            <a:endParaRPr sz="1900" b="1" dirty="0">
              <a:latin typeface="Microsoft JhengHei"/>
              <a:ea typeface="Microsoft JhengHei"/>
              <a:cs typeface="Microsoft JhengHei"/>
              <a:sym typeface="Microsoft JhengHei"/>
            </a:endParaRPr>
          </a:p>
          <a:p>
            <a:pPr marL="457200" lvl="0" indent="-349250" algn="l" rtl="0">
              <a:lnSpc>
                <a:spcPct val="115000"/>
              </a:lnSpc>
              <a:spcBef>
                <a:spcPts val="0"/>
              </a:spcBef>
              <a:spcAft>
                <a:spcPts val="0"/>
              </a:spcAft>
              <a:buSzPts val="1900"/>
              <a:buFont typeface="Microsoft JhengHei"/>
              <a:buChar char="•"/>
            </a:pPr>
            <a:r>
              <a:rPr lang="zh-TW" sz="1900" b="1" dirty="0">
                <a:latin typeface="Microsoft JhengHei"/>
                <a:ea typeface="Microsoft JhengHei"/>
                <a:cs typeface="Microsoft JhengHei"/>
                <a:sym typeface="Microsoft JhengHei"/>
              </a:rPr>
              <a:t>設定計時器</a:t>
            </a:r>
            <a:endParaRPr sz="1900" b="1" dirty="0">
              <a:latin typeface="Microsoft JhengHei"/>
              <a:ea typeface="Microsoft JhengHei"/>
              <a:cs typeface="Microsoft JhengHei"/>
              <a:sym typeface="Microsoft JhengHei"/>
            </a:endParaRPr>
          </a:p>
          <a:p>
            <a:pPr marL="457200" lvl="0" indent="-349250" algn="l" rtl="0">
              <a:lnSpc>
                <a:spcPct val="115000"/>
              </a:lnSpc>
              <a:spcBef>
                <a:spcPts val="0"/>
              </a:spcBef>
              <a:spcAft>
                <a:spcPts val="0"/>
              </a:spcAft>
              <a:buSzPts val="1900"/>
              <a:buFont typeface="Microsoft JhengHei"/>
              <a:buChar char="•"/>
            </a:pPr>
            <a:r>
              <a:rPr lang="zh-TW" sz="1900" b="1" dirty="0">
                <a:latin typeface="Microsoft JhengHei"/>
                <a:ea typeface="Microsoft JhengHei"/>
                <a:cs typeface="Microsoft JhengHei"/>
                <a:sym typeface="Microsoft JhengHei"/>
              </a:rPr>
              <a:t>當計時器一響，便應轉移到該項工作</a:t>
            </a:r>
            <a:endParaRPr sz="1900" b="1" dirty="0">
              <a:latin typeface="Microsoft JhengHei"/>
              <a:ea typeface="Microsoft JhengHei"/>
              <a:cs typeface="Microsoft JhengHei"/>
              <a:sym typeface="Microsoft JhengHei"/>
            </a:endParaRPr>
          </a:p>
          <a:p>
            <a:pPr marL="457200" lvl="0" indent="-349250" algn="l" rtl="0">
              <a:lnSpc>
                <a:spcPct val="115000"/>
              </a:lnSpc>
              <a:spcBef>
                <a:spcPts val="0"/>
              </a:spcBef>
              <a:spcAft>
                <a:spcPts val="0"/>
              </a:spcAft>
              <a:buSzPts val="1900"/>
              <a:buFont typeface="Microsoft JhengHei"/>
              <a:buChar char="•"/>
            </a:pPr>
            <a:r>
              <a:rPr lang="zh-TW" sz="1900" b="1" dirty="0">
                <a:latin typeface="Microsoft JhengHei"/>
                <a:ea typeface="Microsoft JhengHei"/>
                <a:cs typeface="Microsoft JhengHei"/>
                <a:sym typeface="Microsoft JhengHei"/>
              </a:rPr>
              <a:t>可把時鐘放在當眼的地方</a:t>
            </a:r>
            <a:endParaRPr sz="1900" b="1" dirty="0">
              <a:latin typeface="Microsoft JhengHei"/>
              <a:ea typeface="Microsoft JhengHei"/>
              <a:cs typeface="Microsoft JhengHei"/>
              <a:sym typeface="Microsoft JhengHei"/>
            </a:endParaRPr>
          </a:p>
          <a:p>
            <a:pPr marL="177800" lvl="0" indent="-38100" algn="l" rtl="0">
              <a:lnSpc>
                <a:spcPct val="90000"/>
              </a:lnSpc>
              <a:spcBef>
                <a:spcPts val="0"/>
              </a:spcBef>
              <a:spcAft>
                <a:spcPts val="0"/>
              </a:spcAft>
              <a:buClr>
                <a:schemeClr val="dk1"/>
              </a:buClr>
              <a:buSzPts val="2100"/>
              <a:buNone/>
            </a:pPr>
            <a:endParaRPr dirty="0"/>
          </a:p>
        </p:txBody>
      </p:sp>
      <p:sp>
        <p:nvSpPr>
          <p:cNvPr id="622" name="Google Shape;622;p53"/>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623" name="Google Shape;623;p53"/>
          <p:cNvSpPr/>
          <p:nvPr/>
        </p:nvSpPr>
        <p:spPr>
          <a:xfrm>
            <a:off x="1277695" y="635029"/>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altLang="en-US" sz="3200" b="1" dirty="0">
                <a:solidFill>
                  <a:schemeClr val="lt1"/>
                </a:solidFill>
                <a:latin typeface="Microsoft JhengHei"/>
                <a:ea typeface="Microsoft JhengHei"/>
                <a:sym typeface="Microsoft JhengHei"/>
              </a:rPr>
              <a:t>制訂螢幕時間</a:t>
            </a:r>
            <a:endParaRPr sz="3200" b="1" dirty="0">
              <a:solidFill>
                <a:schemeClr val="lt1"/>
              </a:solidFill>
              <a:latin typeface="Microsoft JhengHei"/>
              <a:ea typeface="Microsoft JhengHei"/>
              <a:sym typeface="Calibri"/>
            </a:endParaRPr>
          </a:p>
        </p:txBody>
      </p:sp>
      <p:sp>
        <p:nvSpPr>
          <p:cNvPr id="624" name="Google Shape;624;p53"/>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39</a:t>
            </a:fld>
            <a:endParaRPr/>
          </a:p>
        </p:txBody>
      </p:sp>
      <p:pic>
        <p:nvPicPr>
          <p:cNvPr id="625" name="Google Shape;625;p53"/>
          <p:cNvPicPr preferRelativeResize="0"/>
          <p:nvPr/>
        </p:nvPicPr>
        <p:blipFill>
          <a:blip r:embed="rId3">
            <a:alphaModFix/>
          </a:blip>
          <a:stretch>
            <a:fillRect/>
          </a:stretch>
        </p:blipFill>
        <p:spPr>
          <a:xfrm>
            <a:off x="5899670" y="1893575"/>
            <a:ext cx="1105400" cy="1326475"/>
          </a:xfrm>
          <a:prstGeom prst="rect">
            <a:avLst/>
          </a:prstGeom>
          <a:noFill/>
          <a:ln>
            <a:noFill/>
          </a:ln>
        </p:spPr>
      </p:pic>
      <p:pic>
        <p:nvPicPr>
          <p:cNvPr id="626" name="Google Shape;626;p53"/>
          <p:cNvPicPr preferRelativeResize="0"/>
          <p:nvPr/>
        </p:nvPicPr>
        <p:blipFill rotWithShape="1">
          <a:blip r:embed="rId4">
            <a:alphaModFix/>
          </a:blip>
          <a:srcRect l="-4108" r="53264"/>
          <a:stretch/>
        </p:blipFill>
        <p:spPr>
          <a:xfrm>
            <a:off x="7127975" y="1695200"/>
            <a:ext cx="1105400" cy="20744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9"/>
          <p:cNvSpPr/>
          <p:nvPr/>
        </p:nvSpPr>
        <p:spPr>
          <a:xfrm rot="5400000">
            <a:off x="2604425" y="-160861"/>
            <a:ext cx="985478" cy="6194326"/>
          </a:xfrm>
          <a:prstGeom prst="round2SameRect">
            <a:avLst>
              <a:gd name="adj1" fmla="val 16667"/>
              <a:gd name="adj2" fmla="val 0"/>
            </a:avLst>
          </a:prstGeom>
          <a:solidFill>
            <a:srgbClr val="C5F1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64" name="Google Shape;164;p29"/>
          <p:cNvSpPr/>
          <p:nvPr/>
        </p:nvSpPr>
        <p:spPr>
          <a:xfrm rot="5400000">
            <a:off x="2346192" y="-842242"/>
            <a:ext cx="1656798" cy="6349181"/>
          </a:xfrm>
          <a:prstGeom prst="round2SameRect">
            <a:avLst>
              <a:gd name="adj1" fmla="val 16667"/>
              <a:gd name="adj2" fmla="val 0"/>
            </a:avLst>
          </a:prstGeom>
          <a:solidFill>
            <a:srgbClr val="004AAD">
              <a:alpha val="9882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5" name="Google Shape;165;p29"/>
          <p:cNvSpPr txBox="1"/>
          <p:nvPr/>
        </p:nvSpPr>
        <p:spPr>
          <a:xfrm>
            <a:off x="-49627" y="1815238"/>
            <a:ext cx="6293582" cy="1027752"/>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i="0" u="none" strike="noStrike" cap="none" dirty="0">
                <a:solidFill>
                  <a:schemeClr val="lt1"/>
                </a:solidFill>
                <a:latin typeface="Microsoft JhengHei"/>
                <a:ea typeface="Microsoft JhengHei"/>
                <a:cs typeface="Microsoft JhengHei"/>
                <a:sym typeface="Microsoft JhengHei"/>
              </a:rPr>
              <a:t>環節一</a:t>
            </a:r>
            <a:endParaRPr sz="3300" b="1" i="0" u="none" strike="noStrike" cap="none" dirty="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altLang="en-US" sz="2600" b="1" dirty="0">
                <a:solidFill>
                  <a:schemeClr val="lt1"/>
                </a:solidFill>
                <a:latin typeface="Microsoft JhengHei"/>
                <a:ea typeface="Microsoft JhengHei"/>
                <a:sym typeface="Microsoft JhengHei"/>
              </a:rPr>
              <a:t>青少年子女使用電子產品及互聯網的</a:t>
            </a:r>
            <a:endParaRPr lang="en-US" altLang="zh-TW" sz="2600" b="1" dirty="0">
              <a:solidFill>
                <a:schemeClr val="lt1"/>
              </a:solidFill>
              <a:latin typeface="Microsoft JhengHei"/>
              <a:ea typeface="Microsoft JhengHei"/>
              <a:sym typeface="Microsoft JhengHei"/>
            </a:endParaRPr>
          </a:p>
          <a:p>
            <a:pPr marL="0" marR="0" lvl="0" indent="0" algn="ctr" rtl="0">
              <a:spcBef>
                <a:spcPts val="0"/>
              </a:spcBef>
              <a:spcAft>
                <a:spcPts val="0"/>
              </a:spcAft>
              <a:buNone/>
            </a:pPr>
            <a:r>
              <a:rPr lang="zh-TW" altLang="en-US" sz="2600" b="1" dirty="0">
                <a:solidFill>
                  <a:schemeClr val="lt1"/>
                </a:solidFill>
                <a:latin typeface="Microsoft JhengHei"/>
                <a:ea typeface="Microsoft JhengHei"/>
                <a:sym typeface="Microsoft JhengHei"/>
              </a:rPr>
              <a:t>現況及影響</a:t>
            </a:r>
          </a:p>
        </p:txBody>
      </p:sp>
      <p:sp>
        <p:nvSpPr>
          <p:cNvPr id="166" name="Google Shape;166;p29"/>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167" name="Google Shape;167;p2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54"/>
          <p:cNvSpPr txBox="1">
            <a:spLocks noGrp="1"/>
          </p:cNvSpPr>
          <p:nvPr>
            <p:ph type="body" idx="1"/>
          </p:nvPr>
        </p:nvSpPr>
        <p:spPr>
          <a:xfrm>
            <a:off x="423024" y="1278419"/>
            <a:ext cx="3321181" cy="32634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Clr>
                <a:schemeClr val="dk1"/>
              </a:buClr>
              <a:buSzPct val="32839"/>
              <a:buNone/>
            </a:pPr>
            <a:r>
              <a:rPr lang="zh-TW" sz="2800" b="1" dirty="0">
                <a:solidFill>
                  <a:srgbClr val="C00000"/>
                </a:solidFill>
                <a:latin typeface="Microsoft JhengHei"/>
                <a:ea typeface="Microsoft JhengHei"/>
                <a:cs typeface="Microsoft JhengHei"/>
                <a:sym typeface="Microsoft JhengHei"/>
              </a:rPr>
              <a:t>(2)</a:t>
            </a:r>
            <a:r>
              <a:rPr lang="zh-TW" altLang="en-US" sz="2800" b="1" dirty="0">
                <a:solidFill>
                  <a:srgbClr val="C00000"/>
                </a:solidFill>
                <a:latin typeface="Microsoft JhengHei"/>
                <a:ea typeface="Microsoft JhengHei"/>
              </a:rPr>
              <a:t>個人化</a:t>
            </a:r>
            <a:r>
              <a:rPr lang="zh-TW" altLang="en-US" sz="2800" b="1" dirty="0">
                <a:solidFill>
                  <a:srgbClr val="C00000"/>
                </a:solidFill>
                <a:latin typeface="Microsoft JhengHei"/>
                <a:ea typeface="Microsoft JhengHei"/>
                <a:sym typeface="Microsoft JhengHei"/>
              </a:rPr>
              <a:t>提</a:t>
            </a:r>
            <a:r>
              <a:rPr lang="zh-TW" sz="2800" b="1" dirty="0">
                <a:solidFill>
                  <a:srgbClr val="C00000"/>
                </a:solidFill>
                <a:latin typeface="Microsoft JhengHei"/>
                <a:ea typeface="Microsoft JhengHei"/>
                <a:cs typeface="Microsoft JhengHei"/>
                <a:sym typeface="Microsoft JhengHei"/>
              </a:rPr>
              <a:t>示卡</a:t>
            </a:r>
            <a:endParaRPr sz="2800" b="1" dirty="0">
              <a:solidFill>
                <a:srgbClr val="C00000"/>
              </a:solidFill>
              <a:latin typeface="Microsoft JhengHei"/>
              <a:ea typeface="Microsoft JhengHei"/>
              <a:cs typeface="Microsoft JhengHei"/>
              <a:sym typeface="Microsoft JhengHei"/>
            </a:endParaRPr>
          </a:p>
          <a:p>
            <a:pPr marL="457200" lvl="0" indent="-307530" algn="l" rtl="0">
              <a:lnSpc>
                <a:spcPct val="115000"/>
              </a:lnSpc>
              <a:spcBef>
                <a:spcPts val="0"/>
              </a:spcBef>
              <a:spcAft>
                <a:spcPts val="0"/>
              </a:spcAft>
              <a:buSzPct val="71725"/>
              <a:buFont typeface="Microsoft JhengHei"/>
              <a:buChar char="●"/>
            </a:pPr>
            <a:r>
              <a:rPr lang="zh-TW" sz="1900" b="1" dirty="0">
                <a:latin typeface="Microsoft JhengHei"/>
                <a:ea typeface="Microsoft JhengHei"/>
                <a:cs typeface="Microsoft JhengHei"/>
                <a:sym typeface="Microsoft JhengHei"/>
              </a:rPr>
              <a:t>列出五個</a:t>
            </a:r>
            <a:r>
              <a:rPr lang="en-US" altLang="zh-TW" sz="1900" b="1" dirty="0">
                <a:latin typeface="Microsoft JhengHei"/>
                <a:ea typeface="Microsoft JhengHei"/>
                <a:sym typeface="Microsoft JhengHei"/>
              </a:rPr>
              <a:t>︰</a:t>
            </a:r>
          </a:p>
          <a:p>
            <a:pPr marL="914400" indent="-307530">
              <a:lnSpc>
                <a:spcPct val="115000"/>
              </a:lnSpc>
              <a:spcBef>
                <a:spcPts val="0"/>
              </a:spcBef>
              <a:buSzPct val="71725"/>
              <a:buFont typeface="Microsoft JhengHei"/>
              <a:buChar char="-"/>
            </a:pPr>
            <a:r>
              <a:rPr lang="zh-TW" altLang="en-US" sz="1900" b="1" dirty="0">
                <a:latin typeface="Microsoft JhengHei"/>
                <a:ea typeface="Microsoft JhengHei"/>
                <a:sym typeface="Microsoft JhengHei"/>
              </a:rPr>
              <a:t>沉迷上網帶來的問題</a:t>
            </a:r>
          </a:p>
          <a:p>
            <a:pPr marL="914400" lvl="0" indent="-307530" algn="l" rtl="0">
              <a:lnSpc>
                <a:spcPct val="115000"/>
              </a:lnSpc>
              <a:spcBef>
                <a:spcPts val="0"/>
              </a:spcBef>
              <a:spcAft>
                <a:spcPts val="0"/>
              </a:spcAft>
              <a:buSzPct val="71725"/>
              <a:buFont typeface="Microsoft JhengHei"/>
              <a:buChar char="-"/>
            </a:pPr>
            <a:r>
              <a:rPr lang="zh-TW" sz="1900" b="1" dirty="0">
                <a:latin typeface="Microsoft JhengHei"/>
                <a:ea typeface="Microsoft JhengHei"/>
                <a:cs typeface="Microsoft JhengHei"/>
                <a:sym typeface="Microsoft JhengHei"/>
              </a:rPr>
              <a:t>減少上網的好處</a:t>
            </a:r>
            <a:endParaRPr sz="1900" b="1" dirty="0">
              <a:latin typeface="Microsoft JhengHei"/>
              <a:ea typeface="Microsoft JhengHei"/>
              <a:cs typeface="Microsoft JhengHei"/>
              <a:sym typeface="Microsoft JhengHei"/>
            </a:endParaRPr>
          </a:p>
          <a:p>
            <a:pPr indent="-307530">
              <a:lnSpc>
                <a:spcPct val="115000"/>
              </a:lnSpc>
              <a:spcBef>
                <a:spcPts val="0"/>
              </a:spcBef>
              <a:buSzPct val="71725"/>
              <a:buFont typeface="Microsoft JhengHei"/>
              <a:buChar char="●"/>
            </a:pPr>
            <a:r>
              <a:rPr lang="zh-TW" altLang="en-US" sz="1900" b="1" dirty="0">
                <a:latin typeface="Microsoft JhengHei"/>
                <a:ea typeface="Microsoft JhengHei"/>
                <a:sym typeface="Arial"/>
              </a:rPr>
              <a:t>將提示卡放在當眼處</a:t>
            </a:r>
            <a:endParaRPr lang="en-HK" altLang="zh-TW" sz="1900" b="1" dirty="0">
              <a:latin typeface="Microsoft JhengHei"/>
              <a:ea typeface="Microsoft JhengHei"/>
              <a:sym typeface="Microsoft JhengHei"/>
            </a:endParaRPr>
          </a:p>
          <a:p>
            <a:pPr indent="-307530">
              <a:lnSpc>
                <a:spcPct val="115000"/>
              </a:lnSpc>
              <a:spcBef>
                <a:spcPts val="0"/>
              </a:spcBef>
              <a:buSzPct val="71725"/>
              <a:buFont typeface="Microsoft JhengHei"/>
              <a:buChar char="●"/>
            </a:pPr>
            <a:r>
              <a:rPr lang="zh-TW" altLang="en-US" sz="1900" b="1" dirty="0">
                <a:latin typeface="Microsoft JhengHei"/>
                <a:ea typeface="Microsoft JhengHei"/>
                <a:sym typeface="Microsoft JhengHei"/>
              </a:rPr>
              <a:t>每星期重溫提示卡的內容，以提升改變的動力</a:t>
            </a:r>
            <a:endParaRPr sz="1900" b="1" dirty="0">
              <a:latin typeface="Microsoft JhengHei"/>
              <a:ea typeface="Microsoft JhengHei"/>
              <a:sym typeface="Microsoft JhengHei"/>
            </a:endParaRPr>
          </a:p>
        </p:txBody>
      </p:sp>
      <p:sp>
        <p:nvSpPr>
          <p:cNvPr id="632" name="Google Shape;632;p54"/>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634" name="Google Shape;634;p54"/>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40</a:t>
            </a:fld>
            <a:endParaRPr/>
          </a:p>
        </p:txBody>
      </p:sp>
      <p:grpSp>
        <p:nvGrpSpPr>
          <p:cNvPr id="638" name="Google Shape;638;p54"/>
          <p:cNvGrpSpPr/>
          <p:nvPr/>
        </p:nvGrpSpPr>
        <p:grpSpPr>
          <a:xfrm>
            <a:off x="1531761" y="3928551"/>
            <a:ext cx="2057088" cy="911243"/>
            <a:chOff x="5636650" y="1445458"/>
            <a:chExt cx="3062694" cy="1293500"/>
          </a:xfrm>
        </p:grpSpPr>
        <p:pic>
          <p:nvPicPr>
            <p:cNvPr id="639" name="Google Shape;639;p54"/>
            <p:cNvPicPr preferRelativeResize="0"/>
            <p:nvPr/>
          </p:nvPicPr>
          <p:blipFill>
            <a:blip r:embed="rId3">
              <a:alphaModFix/>
            </a:blip>
            <a:stretch>
              <a:fillRect/>
            </a:stretch>
          </p:blipFill>
          <p:spPr>
            <a:xfrm>
              <a:off x="6853950" y="1607050"/>
              <a:ext cx="1845394" cy="970325"/>
            </a:xfrm>
            <a:prstGeom prst="rect">
              <a:avLst/>
            </a:prstGeom>
            <a:noFill/>
            <a:ln>
              <a:noFill/>
            </a:ln>
          </p:spPr>
        </p:pic>
        <p:pic>
          <p:nvPicPr>
            <p:cNvPr id="640" name="Google Shape;640;p54"/>
            <p:cNvPicPr preferRelativeResize="0"/>
            <p:nvPr/>
          </p:nvPicPr>
          <p:blipFill>
            <a:blip r:embed="rId4">
              <a:alphaModFix/>
            </a:blip>
            <a:stretch>
              <a:fillRect/>
            </a:stretch>
          </p:blipFill>
          <p:spPr>
            <a:xfrm>
              <a:off x="5636650" y="1445458"/>
              <a:ext cx="1287750" cy="1293500"/>
            </a:xfrm>
            <a:prstGeom prst="rect">
              <a:avLst/>
            </a:prstGeom>
            <a:noFill/>
            <a:ln>
              <a:noFill/>
            </a:ln>
          </p:spPr>
        </p:pic>
      </p:grpSp>
      <p:sp>
        <p:nvSpPr>
          <p:cNvPr id="10" name="Google Shape;623;p53">
            <a:extLst>
              <a:ext uri="{FF2B5EF4-FFF2-40B4-BE49-F238E27FC236}">
                <a16:creationId xmlns:a16="http://schemas.microsoft.com/office/drawing/2014/main" id="{EB665CE7-1AB8-48A3-B9B5-F5EB46B67429}"/>
              </a:ext>
            </a:extLst>
          </p:cNvPr>
          <p:cNvSpPr/>
          <p:nvPr/>
        </p:nvSpPr>
        <p:spPr>
          <a:xfrm>
            <a:off x="917250" y="609728"/>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altLang="en-US" sz="3200" b="1" dirty="0">
                <a:solidFill>
                  <a:schemeClr val="lt1"/>
                </a:solidFill>
                <a:latin typeface="Microsoft JhengHei"/>
                <a:ea typeface="Microsoft JhengHei"/>
                <a:sym typeface="Microsoft JhengHei"/>
              </a:rPr>
              <a:t>制訂螢幕時間</a:t>
            </a:r>
            <a:endParaRPr sz="3200" b="1" dirty="0">
              <a:solidFill>
                <a:schemeClr val="lt1"/>
              </a:solidFill>
              <a:latin typeface="Microsoft JhengHei"/>
              <a:ea typeface="Microsoft JhengHei"/>
              <a:sym typeface="Calibri"/>
            </a:endParaRPr>
          </a:p>
        </p:txBody>
      </p:sp>
      <p:pic>
        <p:nvPicPr>
          <p:cNvPr id="6" name="Picture 5">
            <a:extLst>
              <a:ext uri="{FF2B5EF4-FFF2-40B4-BE49-F238E27FC236}">
                <a16:creationId xmlns:a16="http://schemas.microsoft.com/office/drawing/2014/main" id="{643EBC3E-8F71-4750-9B42-FCC85CE97861}"/>
              </a:ext>
            </a:extLst>
          </p:cNvPr>
          <p:cNvPicPr>
            <a:picLocks noChangeAspect="1"/>
          </p:cNvPicPr>
          <p:nvPr/>
        </p:nvPicPr>
        <p:blipFill>
          <a:blip r:embed="rId5"/>
          <a:stretch>
            <a:fillRect/>
          </a:stretch>
        </p:blipFill>
        <p:spPr>
          <a:xfrm>
            <a:off x="4030695" y="1701393"/>
            <a:ext cx="4199708" cy="268277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0">
          <a:extLst>
            <a:ext uri="{FF2B5EF4-FFF2-40B4-BE49-F238E27FC236}">
              <a16:creationId xmlns:a16="http://schemas.microsoft.com/office/drawing/2014/main" id="{8C953183-0FC7-E2BB-7ECC-4BBBA0D41F81}"/>
            </a:ext>
          </a:extLst>
        </p:cNvPr>
        <p:cNvGrpSpPr/>
        <p:nvPr/>
      </p:nvGrpSpPr>
      <p:grpSpPr>
        <a:xfrm>
          <a:off x="0" y="0"/>
          <a:ext cx="0" cy="0"/>
          <a:chOff x="0" y="0"/>
          <a:chExt cx="0" cy="0"/>
        </a:xfrm>
      </p:grpSpPr>
      <p:sp>
        <p:nvSpPr>
          <p:cNvPr id="631" name="Google Shape;631;p54">
            <a:extLst>
              <a:ext uri="{FF2B5EF4-FFF2-40B4-BE49-F238E27FC236}">
                <a16:creationId xmlns:a16="http://schemas.microsoft.com/office/drawing/2014/main" id="{16AC5EDB-1623-8D3F-1D8D-53A8A43EF8B6}"/>
              </a:ext>
            </a:extLst>
          </p:cNvPr>
          <p:cNvSpPr txBox="1">
            <a:spLocks noGrp="1"/>
          </p:cNvSpPr>
          <p:nvPr>
            <p:ph type="body" idx="1"/>
          </p:nvPr>
        </p:nvSpPr>
        <p:spPr>
          <a:xfrm>
            <a:off x="606979" y="1218280"/>
            <a:ext cx="3894583" cy="32634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zh-TW" sz="2800" b="1" dirty="0">
                <a:solidFill>
                  <a:srgbClr val="C00000"/>
                </a:solidFill>
                <a:latin typeface="Microsoft JhengHei"/>
                <a:ea typeface="Microsoft JhengHei"/>
                <a:cs typeface="Microsoft JhengHei"/>
                <a:sym typeface="Microsoft JhengHei"/>
              </a:rPr>
              <a:t>(3) 製作提示獸</a:t>
            </a:r>
            <a:endParaRPr sz="2800" dirty="0">
              <a:solidFill>
                <a:srgbClr val="C00000"/>
              </a:solidFill>
              <a:latin typeface="Microsoft JhengHei"/>
              <a:ea typeface="Microsoft JhengHei"/>
              <a:cs typeface="Microsoft JhengHei"/>
              <a:sym typeface="Microsoft JhengHei"/>
            </a:endParaRPr>
          </a:p>
          <a:p>
            <a:pPr lvl="0" indent="-345501">
              <a:lnSpc>
                <a:spcPct val="115000"/>
              </a:lnSpc>
              <a:spcBef>
                <a:spcPts val="0"/>
              </a:spcBef>
              <a:buSzPct val="100000"/>
              <a:buFont typeface="Microsoft JhengHei"/>
              <a:buChar char="•"/>
            </a:pPr>
            <a:r>
              <a:rPr lang="zh-TW" altLang="en-US" sz="1900" b="1" dirty="0">
                <a:latin typeface="Microsoft JhengHei"/>
                <a:ea typeface="Microsoft JhengHei"/>
              </a:rPr>
              <a:t>為提示獸命名</a:t>
            </a:r>
            <a:endParaRPr lang="en-HK" altLang="zh-TW" sz="1900" b="1" dirty="0">
              <a:latin typeface="Microsoft JhengHei"/>
              <a:ea typeface="Microsoft JhengHei"/>
            </a:endParaRPr>
          </a:p>
          <a:p>
            <a:pPr lvl="0" indent="-345501">
              <a:lnSpc>
                <a:spcPct val="115000"/>
              </a:lnSpc>
              <a:spcBef>
                <a:spcPts val="0"/>
              </a:spcBef>
              <a:buSzPct val="100000"/>
              <a:buFont typeface="Microsoft JhengHei"/>
              <a:buChar char="•"/>
            </a:pPr>
            <a:r>
              <a:rPr lang="zh-TW" sz="1900" b="1" dirty="0">
                <a:latin typeface="Microsoft JhengHei"/>
                <a:ea typeface="Microsoft JhengHei"/>
                <a:cs typeface="Microsoft JhengHei"/>
                <a:sym typeface="Microsoft JhengHei"/>
              </a:rPr>
              <a:t>寫上提示語句</a:t>
            </a:r>
            <a:endParaRPr sz="1900" b="1" dirty="0">
              <a:latin typeface="Microsoft JhengHei"/>
              <a:ea typeface="Microsoft JhengHei"/>
              <a:cs typeface="Microsoft JhengHei"/>
              <a:sym typeface="Microsoft JhengHei"/>
            </a:endParaRPr>
          </a:p>
          <a:p>
            <a:pPr indent="-345501">
              <a:lnSpc>
                <a:spcPct val="115000"/>
              </a:lnSpc>
              <a:spcBef>
                <a:spcPts val="0"/>
              </a:spcBef>
              <a:buSzPct val="100000"/>
              <a:buFont typeface="Microsoft JhengHei"/>
              <a:buChar char="•"/>
            </a:pPr>
            <a:r>
              <a:rPr lang="zh-TW" sz="1900" b="1" dirty="0">
                <a:latin typeface="Microsoft JhengHei"/>
                <a:ea typeface="Microsoft JhengHei"/>
                <a:cs typeface="Microsoft JhengHei"/>
                <a:sym typeface="Microsoft JhengHei"/>
              </a:rPr>
              <a:t>當</a:t>
            </a:r>
            <a:r>
              <a:rPr lang="zh-TW" altLang="en-US" sz="1900" b="1" dirty="0">
                <a:latin typeface="Microsoft JhengHei"/>
                <a:ea typeface="Microsoft JhengHei"/>
                <a:sym typeface="Microsoft JhengHei"/>
              </a:rPr>
              <a:t>覺得改變很困難時／掙扎應否繼續上網時／父母要求停止時，拿出來提醒自己</a:t>
            </a:r>
            <a:endParaRPr sz="1900" b="1" dirty="0">
              <a:latin typeface="Microsoft JhengHei"/>
              <a:ea typeface="Microsoft JhengHei"/>
              <a:sym typeface="Microsoft JhengHei"/>
            </a:endParaRPr>
          </a:p>
          <a:p>
            <a:pPr indent="-345501">
              <a:lnSpc>
                <a:spcPct val="115000"/>
              </a:lnSpc>
              <a:spcBef>
                <a:spcPts val="0"/>
              </a:spcBef>
              <a:buSzPct val="100000"/>
              <a:buFont typeface="Microsoft JhengHei"/>
              <a:buChar char="•"/>
            </a:pPr>
            <a:r>
              <a:rPr lang="zh-TW" altLang="en-US" sz="1900" b="1" dirty="0">
                <a:latin typeface="Microsoft JhengHei"/>
                <a:ea typeface="Microsoft JhengHei"/>
                <a:sym typeface="Microsoft JhengHei"/>
              </a:rPr>
              <a:t>共同協定</a:t>
            </a:r>
            <a:r>
              <a:rPr lang="en-US" altLang="zh-TW" sz="1900" b="1" dirty="0">
                <a:latin typeface="Microsoft JhengHei"/>
                <a:ea typeface="Microsoft JhengHei"/>
                <a:sym typeface="Microsoft JhengHei"/>
              </a:rPr>
              <a:t>︰</a:t>
            </a:r>
            <a:r>
              <a:rPr lang="zh-TW" sz="1900" b="1" dirty="0">
                <a:solidFill>
                  <a:srgbClr val="C00000"/>
                </a:solidFill>
                <a:latin typeface="Microsoft JhengHei"/>
                <a:ea typeface="Microsoft JhengHei"/>
                <a:cs typeface="Microsoft JhengHei"/>
                <a:sym typeface="Microsoft JhengHei"/>
              </a:rPr>
              <a:t>提示獸一出場，大家必須停止</a:t>
            </a:r>
            <a:r>
              <a:rPr lang="zh-TW" altLang="en-US" sz="1900" b="1" dirty="0">
                <a:solidFill>
                  <a:srgbClr val="C00000"/>
                </a:solidFill>
                <a:latin typeface="Microsoft JhengHei"/>
                <a:ea typeface="Microsoft JhengHei"/>
                <a:cs typeface="Microsoft JhengHei"/>
                <a:sym typeface="Microsoft JhengHei"/>
              </a:rPr>
              <a:t>上</a:t>
            </a:r>
            <a:r>
              <a:rPr lang="zh-TW" sz="1900" b="1" dirty="0">
                <a:solidFill>
                  <a:srgbClr val="C00000"/>
                </a:solidFill>
                <a:latin typeface="Microsoft JhengHei"/>
                <a:ea typeface="Microsoft JhengHei"/>
                <a:cs typeface="Microsoft JhengHei"/>
                <a:sym typeface="Microsoft JhengHei"/>
              </a:rPr>
              <a:t>網活動</a:t>
            </a:r>
            <a:endParaRPr sz="1900" b="1" dirty="0">
              <a:solidFill>
                <a:srgbClr val="C00000"/>
              </a:solidFill>
              <a:latin typeface="Microsoft JhengHei"/>
              <a:ea typeface="Microsoft JhengHei"/>
              <a:cs typeface="Microsoft JhengHei"/>
              <a:sym typeface="Microsoft JhengHei"/>
            </a:endParaRPr>
          </a:p>
          <a:p>
            <a:pPr marL="177800" lvl="0" indent="-38100" algn="l" rtl="0">
              <a:lnSpc>
                <a:spcPct val="90000"/>
              </a:lnSpc>
              <a:spcBef>
                <a:spcPts val="0"/>
              </a:spcBef>
              <a:spcAft>
                <a:spcPts val="0"/>
              </a:spcAft>
              <a:buClr>
                <a:schemeClr val="dk1"/>
              </a:buClr>
              <a:buSzPct val="100000"/>
              <a:buNone/>
            </a:pPr>
            <a:endParaRPr dirty="0"/>
          </a:p>
        </p:txBody>
      </p:sp>
      <p:sp>
        <p:nvSpPr>
          <p:cNvPr id="632" name="Google Shape;632;p54">
            <a:extLst>
              <a:ext uri="{FF2B5EF4-FFF2-40B4-BE49-F238E27FC236}">
                <a16:creationId xmlns:a16="http://schemas.microsoft.com/office/drawing/2014/main" id="{8577DAC1-9F92-4249-103A-7A083652EA45}"/>
              </a:ext>
            </a:extLst>
          </p:cNvPr>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634" name="Google Shape;634;p54">
            <a:extLst>
              <a:ext uri="{FF2B5EF4-FFF2-40B4-BE49-F238E27FC236}">
                <a16:creationId xmlns:a16="http://schemas.microsoft.com/office/drawing/2014/main" id="{19168B1D-EFAA-2B2F-5CA6-DFAC45F3A79E}"/>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41</a:t>
            </a:fld>
            <a:endParaRPr/>
          </a:p>
        </p:txBody>
      </p:sp>
      <p:grpSp>
        <p:nvGrpSpPr>
          <p:cNvPr id="4" name="Group 3">
            <a:extLst>
              <a:ext uri="{FF2B5EF4-FFF2-40B4-BE49-F238E27FC236}">
                <a16:creationId xmlns:a16="http://schemas.microsoft.com/office/drawing/2014/main" id="{C6A45782-CD37-6E71-D897-03B3C4C58DE3}"/>
              </a:ext>
            </a:extLst>
          </p:cNvPr>
          <p:cNvGrpSpPr/>
          <p:nvPr/>
        </p:nvGrpSpPr>
        <p:grpSpPr>
          <a:xfrm>
            <a:off x="4642439" y="774779"/>
            <a:ext cx="4294171" cy="4150403"/>
            <a:chOff x="3729126" y="243841"/>
            <a:chExt cx="4996863" cy="4731647"/>
          </a:xfrm>
        </p:grpSpPr>
        <p:pic>
          <p:nvPicPr>
            <p:cNvPr id="5" name="Picture 4">
              <a:extLst>
                <a:ext uri="{FF2B5EF4-FFF2-40B4-BE49-F238E27FC236}">
                  <a16:creationId xmlns:a16="http://schemas.microsoft.com/office/drawing/2014/main" id="{5EF40483-7031-D2DD-B482-D27C98E7D234}"/>
                </a:ext>
              </a:extLst>
            </p:cNvPr>
            <p:cNvPicPr>
              <a:picLocks noChangeAspect="1"/>
            </p:cNvPicPr>
            <p:nvPr/>
          </p:nvPicPr>
          <p:blipFill>
            <a:blip r:embed="rId3"/>
            <a:srcRect b="5308"/>
            <a:stretch>
              <a:fillRect/>
            </a:stretch>
          </p:blipFill>
          <p:spPr>
            <a:xfrm>
              <a:off x="3729126" y="243841"/>
              <a:ext cx="4996863" cy="4731647"/>
            </a:xfrm>
            <a:prstGeom prst="rect">
              <a:avLst/>
            </a:prstGeom>
          </p:spPr>
        </p:pic>
        <p:sp>
          <p:nvSpPr>
            <p:cNvPr id="6" name="TextBox 5">
              <a:extLst>
                <a:ext uri="{FF2B5EF4-FFF2-40B4-BE49-F238E27FC236}">
                  <a16:creationId xmlns:a16="http://schemas.microsoft.com/office/drawing/2014/main" id="{2F228DBA-E19E-904D-BEFA-2F5949E05E97}"/>
                </a:ext>
              </a:extLst>
            </p:cNvPr>
            <p:cNvSpPr txBox="1"/>
            <p:nvPr/>
          </p:nvSpPr>
          <p:spPr>
            <a:xfrm>
              <a:off x="4727251" y="2824988"/>
              <a:ext cx="3000612" cy="315791"/>
            </a:xfrm>
            <a:prstGeom prst="rect">
              <a:avLst/>
            </a:prstGeom>
            <a:solidFill>
              <a:schemeClr val="accent4">
                <a:lumMod val="20000"/>
                <a:lumOff val="80000"/>
              </a:schemeClr>
            </a:solidFill>
          </p:spPr>
          <p:txBody>
            <a:bodyPr wrap="square">
              <a:spAutoFit/>
            </a:bodyPr>
            <a:lstStyle/>
            <a:p>
              <a:pPr algn="ctr"/>
              <a:r>
                <a:rPr lang="zh-TW" sz="1200" b="1" dirty="0">
                  <a:effectLst/>
                  <a:latin typeface="微軟正黑體" panose="020B0604030504040204" pitchFamily="34" charset="-120"/>
                  <a:ea typeface="微軟正黑體" panose="020B0604030504040204" pitchFamily="34" charset="-120"/>
                  <a:cs typeface="Calibri" panose="020F0502020204030204" pitchFamily="34" charset="0"/>
                </a:rPr>
                <a:t>我已經玩左超過</a:t>
              </a:r>
              <a:r>
                <a:rPr lang="en-HK" sz="1200" b="1" dirty="0">
                  <a:effectLst/>
                  <a:latin typeface="微軟正黑體" panose="020B0604030504040204" pitchFamily="34" charset="-120"/>
                  <a:ea typeface="微軟正黑體" panose="020B0604030504040204" pitchFamily="34" charset="-120"/>
                </a:rPr>
                <a:t>__</a:t>
              </a:r>
              <a:r>
                <a:rPr lang="zh-TW" sz="1200" b="1" dirty="0">
                  <a:effectLst/>
                  <a:latin typeface="微軟正黑體" panose="020B0604030504040204" pitchFamily="34" charset="-120"/>
                  <a:ea typeface="微軟正黑體" panose="020B0604030504040204" pitchFamily="34" charset="-120"/>
                  <a:cs typeface="Calibri" panose="020F0502020204030204" pitchFamily="34" charset="0"/>
                </a:rPr>
                <a:t>分鐘，</a:t>
              </a:r>
              <a:r>
                <a:rPr lang="zh-TW" altLang="en-US" sz="1200" b="1" dirty="0">
                  <a:latin typeface="微軟正黑體" panose="020B0604030504040204" pitchFamily="34" charset="-120"/>
                  <a:ea typeface="微軟正黑體" panose="020B0604030504040204" pitchFamily="34" charset="-120"/>
                  <a:cs typeface="Calibri" panose="020F0502020204030204" pitchFamily="34" charset="0"/>
                </a:rPr>
                <a:t>要</a:t>
              </a:r>
              <a:r>
                <a:rPr lang="zh-TW" sz="1200" b="1" dirty="0">
                  <a:effectLst/>
                  <a:latin typeface="微軟正黑體" panose="020B0604030504040204" pitchFamily="34" charset="-120"/>
                  <a:ea typeface="微軟正黑體" panose="020B0604030504040204" pitchFamily="34" charset="-120"/>
                  <a:cs typeface="Calibri" panose="020F0502020204030204" pitchFamily="34" charset="0"/>
                </a:rPr>
                <a:t>休息</a:t>
              </a:r>
              <a:endParaRPr lang="en-HK" sz="1200" b="1" dirty="0">
                <a:latin typeface="微軟正黑體" panose="020B0604030504040204" pitchFamily="34" charset="-120"/>
                <a:ea typeface="微軟正黑體" panose="020B0604030504040204" pitchFamily="34" charset="-120"/>
              </a:endParaRPr>
            </a:p>
          </p:txBody>
        </p:sp>
        <p:sp>
          <p:nvSpPr>
            <p:cNvPr id="7" name="TextBox 6">
              <a:extLst>
                <a:ext uri="{FF2B5EF4-FFF2-40B4-BE49-F238E27FC236}">
                  <a16:creationId xmlns:a16="http://schemas.microsoft.com/office/drawing/2014/main" id="{8D289A34-EC70-1EE6-474C-3216D3A4A805}"/>
                </a:ext>
              </a:extLst>
            </p:cNvPr>
            <p:cNvSpPr txBox="1"/>
            <p:nvPr/>
          </p:nvSpPr>
          <p:spPr>
            <a:xfrm>
              <a:off x="3803697" y="3651522"/>
              <a:ext cx="4847721" cy="333336"/>
            </a:xfrm>
            <a:prstGeom prst="rect">
              <a:avLst/>
            </a:prstGeom>
            <a:solidFill>
              <a:schemeClr val="accent4">
                <a:lumMod val="20000"/>
                <a:lumOff val="80000"/>
              </a:schemeClr>
            </a:solidFill>
          </p:spPr>
          <p:txBody>
            <a:bodyPr wrap="square">
              <a:spAutoFit/>
            </a:bodyPr>
            <a:lstStyle/>
            <a:p>
              <a:r>
                <a:rPr lang="zh-TW" sz="1300" b="1" dirty="0">
                  <a:effectLst/>
                  <a:latin typeface="微軟正黑體" panose="020B0604030504040204" pitchFamily="34" charset="-120"/>
                  <a:ea typeface="微軟正黑體" panose="020B0604030504040204" pitchFamily="34" charset="-120"/>
                  <a:cs typeface="Calibri" panose="020F0502020204030204" pitchFamily="34" charset="0"/>
                </a:rPr>
                <a:t>我唔可以再拖</a:t>
              </a:r>
              <a:r>
                <a:rPr lang="zh-TW" altLang="en-US" sz="1300" b="1" dirty="0">
                  <a:latin typeface="微軟正黑體" panose="020B0604030504040204" pitchFamily="34" charset="-120"/>
                  <a:ea typeface="微軟正黑體" panose="020B0604030504040204" pitchFamily="34" charset="-120"/>
                  <a:cs typeface="Calibri" panose="020F0502020204030204" pitchFamily="34" charset="0"/>
                </a:rPr>
                <a:t>今日嘅</a:t>
              </a:r>
              <a:r>
                <a:rPr lang="zh-TW" sz="1300" b="1" dirty="0">
                  <a:effectLst/>
                  <a:latin typeface="微軟正黑體" panose="020B0604030504040204" pitchFamily="34" charset="-120"/>
                  <a:ea typeface="微軟正黑體" panose="020B0604030504040204" pitchFamily="34" charset="-120"/>
                  <a:cs typeface="Calibri" panose="020F0502020204030204" pitchFamily="34" charset="0"/>
                </a:rPr>
                <a:t>功課，如果唔係我可能要捱通宵</a:t>
              </a:r>
              <a:r>
                <a:rPr lang="zh-TW" altLang="en-US" sz="1300" b="1" dirty="0">
                  <a:latin typeface="微軟正黑體" panose="020B0604030504040204" pitchFamily="34" charset="-120"/>
                  <a:ea typeface="微軟正黑體" panose="020B0604030504040204" pitchFamily="34" charset="-120"/>
                  <a:cs typeface="Calibri" panose="020F0502020204030204" pitchFamily="34" charset="0"/>
                </a:rPr>
                <a:t>做</a:t>
              </a:r>
              <a:endParaRPr lang="en-HK" sz="1300" b="1" dirty="0">
                <a:latin typeface="微軟正黑體" panose="020B0604030504040204" pitchFamily="34" charset="-120"/>
                <a:ea typeface="微軟正黑體" panose="020B0604030504040204" pitchFamily="34" charset="-120"/>
              </a:endParaRPr>
            </a:p>
          </p:txBody>
        </p:sp>
        <p:sp>
          <p:nvSpPr>
            <p:cNvPr id="8" name="TextBox 7">
              <a:extLst>
                <a:ext uri="{FF2B5EF4-FFF2-40B4-BE49-F238E27FC236}">
                  <a16:creationId xmlns:a16="http://schemas.microsoft.com/office/drawing/2014/main" id="{0E844115-E2C8-3B58-667A-DFB36289E57E}"/>
                </a:ext>
              </a:extLst>
            </p:cNvPr>
            <p:cNvSpPr txBox="1"/>
            <p:nvPr/>
          </p:nvSpPr>
          <p:spPr>
            <a:xfrm>
              <a:off x="4466544" y="4083527"/>
              <a:ext cx="3522027" cy="587138"/>
            </a:xfrm>
            <a:prstGeom prst="rect">
              <a:avLst/>
            </a:prstGeom>
            <a:solidFill>
              <a:schemeClr val="accent4">
                <a:lumMod val="20000"/>
                <a:lumOff val="80000"/>
              </a:schemeClr>
            </a:solidFill>
          </p:spPr>
          <p:txBody>
            <a:bodyPr wrap="square">
              <a:spAutoFit/>
            </a:bodyPr>
            <a:lstStyle/>
            <a:p>
              <a:pPr algn="ctr">
                <a:lnSpc>
                  <a:spcPts val="1700"/>
                </a:lnSpc>
              </a:pPr>
              <a:r>
                <a:rPr lang="zh-TW" b="1" dirty="0">
                  <a:effectLst/>
                  <a:latin typeface="微軟正黑體" panose="020B0604030504040204" pitchFamily="34" charset="-120"/>
                  <a:ea typeface="微軟正黑體" panose="020B0604030504040204" pitchFamily="34" charset="-120"/>
                  <a:cs typeface="Calibri" panose="020F0502020204030204" pitchFamily="34" charset="0"/>
                </a:rPr>
                <a:t>上</a:t>
              </a:r>
              <a:r>
                <a:rPr lang="zh-TW" altLang="en-US" b="1" dirty="0">
                  <a:latin typeface="微軟正黑體" panose="020B0604030504040204" pitchFamily="34" charset="-120"/>
                  <a:ea typeface="微軟正黑體" panose="020B0604030504040204" pitchFamily="34" charset="-120"/>
                  <a:cs typeface="Calibri" panose="020F0502020204030204" pitchFamily="34" charset="0"/>
                </a:rPr>
                <a:t>網並唔會真正解決問題，</a:t>
              </a:r>
              <a:endParaRPr lang="en-HK" altLang="zh-TW" b="1" dirty="0">
                <a:latin typeface="微軟正黑體" panose="020B0604030504040204" pitchFamily="34" charset="-120"/>
                <a:ea typeface="微軟正黑體" panose="020B0604030504040204" pitchFamily="34" charset="-120"/>
                <a:cs typeface="Calibri" panose="020F0502020204030204" pitchFamily="34" charset="0"/>
              </a:endParaRPr>
            </a:p>
            <a:p>
              <a:pPr algn="ctr">
                <a:lnSpc>
                  <a:spcPts val="1700"/>
                </a:lnSpc>
              </a:pPr>
              <a:r>
                <a:rPr lang="zh-TW" altLang="en-US" b="1" dirty="0">
                  <a:latin typeface="微軟正黑體" panose="020B0604030504040204" pitchFamily="34" charset="-120"/>
                  <a:ea typeface="微軟正黑體" panose="020B0604030504040204" pitchFamily="34" charset="-120"/>
                  <a:cs typeface="Calibri" panose="020F0502020204030204" pitchFamily="34" charset="0"/>
                </a:rPr>
                <a:t>如果我覺得悶</a:t>
              </a:r>
              <a:r>
                <a:rPr lang="zh-TW" altLang="en-US" b="1" dirty="0">
                  <a:latin typeface="微軟正黑體" panose="020B0604030504040204" pitchFamily="34" charset="-120"/>
                  <a:ea typeface="微軟正黑體" panose="020B0604030504040204" pitchFamily="34" charset="-120"/>
                  <a:cs typeface="Calibri" panose="020F0502020204030204" pitchFamily="34" charset="0"/>
                  <a:sym typeface="Microsoft JhengHei"/>
                </a:rPr>
                <a:t>／</a:t>
              </a:r>
              <a:r>
                <a:rPr lang="zh-TW" altLang="en-US" b="1" dirty="0">
                  <a:latin typeface="微軟正黑體" panose="020B0604030504040204" pitchFamily="34" charset="-120"/>
                  <a:ea typeface="微軟正黑體" panose="020B0604030504040204" pitchFamily="34" charset="-120"/>
                  <a:cs typeface="Calibri" panose="020F0502020204030204" pitchFamily="34" charset="0"/>
                </a:rPr>
                <a:t>唔開心，我可以</a:t>
              </a:r>
              <a:r>
                <a:rPr lang="en-HK" altLang="zh-TW" b="1" dirty="0">
                  <a:latin typeface="微軟正黑體" panose="020B0604030504040204" pitchFamily="34" charset="-120"/>
                  <a:ea typeface="微軟正黑體" panose="020B0604030504040204" pitchFamily="34" charset="-120"/>
                  <a:cs typeface="Calibri" panose="020F0502020204030204" pitchFamily="34" charset="0"/>
                </a:rPr>
                <a:t>…</a:t>
              </a:r>
              <a:endParaRPr lang="en-HK" b="1" dirty="0">
                <a:latin typeface="微軟正黑體" panose="020B0604030504040204" pitchFamily="34" charset="-120"/>
                <a:ea typeface="微軟正黑體" panose="020B0604030504040204" pitchFamily="34" charset="-120"/>
                <a:cs typeface="Calibri" panose="020F0502020204030204" pitchFamily="34" charset="0"/>
              </a:endParaRPr>
            </a:p>
          </p:txBody>
        </p:sp>
      </p:grpSp>
      <p:sp>
        <p:nvSpPr>
          <p:cNvPr id="11" name="Google Shape;623;p53">
            <a:extLst>
              <a:ext uri="{FF2B5EF4-FFF2-40B4-BE49-F238E27FC236}">
                <a16:creationId xmlns:a16="http://schemas.microsoft.com/office/drawing/2014/main" id="{6B1564A5-79EC-44E0-9BE0-75C657C9CEF9}"/>
              </a:ext>
            </a:extLst>
          </p:cNvPr>
          <p:cNvSpPr/>
          <p:nvPr/>
        </p:nvSpPr>
        <p:spPr>
          <a:xfrm>
            <a:off x="1124338" y="601681"/>
            <a:ext cx="4736635"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r>
              <a:rPr lang="zh-TW" altLang="en-US" sz="3200" b="1" dirty="0">
                <a:solidFill>
                  <a:schemeClr val="lt1"/>
                </a:solidFill>
                <a:latin typeface="Microsoft JhengHei"/>
                <a:ea typeface="Microsoft JhengHei"/>
                <a:sym typeface="Microsoft JhengHei"/>
              </a:rPr>
              <a:t>制訂螢幕時間</a:t>
            </a:r>
            <a:endParaRPr sz="3200" b="1" dirty="0">
              <a:solidFill>
                <a:schemeClr val="lt1"/>
              </a:solidFill>
              <a:latin typeface="Microsoft JhengHei"/>
              <a:ea typeface="Microsoft JhengHei"/>
              <a:sym typeface="Calibri"/>
            </a:endParaRPr>
          </a:p>
        </p:txBody>
      </p:sp>
    </p:spTree>
    <p:extLst>
      <p:ext uri="{BB962C8B-B14F-4D97-AF65-F5344CB8AC3E}">
        <p14:creationId xmlns:p14="http://schemas.microsoft.com/office/powerpoint/2010/main" val="2447746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B8F827-F0B1-02F6-FAB6-DCD3C204A5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42</a:t>
            </a:fld>
            <a:endParaRPr lang="zh-TW" altLang="en-US"/>
          </a:p>
        </p:txBody>
      </p:sp>
      <p:sp>
        <p:nvSpPr>
          <p:cNvPr id="15" name="TextBox 14">
            <a:extLst>
              <a:ext uri="{FF2B5EF4-FFF2-40B4-BE49-F238E27FC236}">
                <a16:creationId xmlns:a16="http://schemas.microsoft.com/office/drawing/2014/main" id="{072EC265-95ED-34AB-FA66-313FD1EC59D8}"/>
              </a:ext>
            </a:extLst>
          </p:cNvPr>
          <p:cNvSpPr txBox="1"/>
          <p:nvPr/>
        </p:nvSpPr>
        <p:spPr>
          <a:xfrm>
            <a:off x="854442" y="738660"/>
            <a:ext cx="6037868" cy="1277979"/>
          </a:xfrm>
          <a:prstGeom prst="rect">
            <a:avLst/>
          </a:prstGeom>
          <a:noFill/>
        </p:spPr>
        <p:txBody>
          <a:bodyPr wrap="square">
            <a:spAutoFit/>
          </a:bodyPr>
          <a:lstStyle/>
          <a:p>
            <a:pPr>
              <a:lnSpc>
                <a:spcPct val="115000"/>
              </a:lnSpc>
            </a:pPr>
            <a:r>
              <a:rPr lang="en-US" altLang="zh-TW" sz="2800" b="1" dirty="0">
                <a:solidFill>
                  <a:srgbClr val="C00000"/>
                </a:solidFill>
                <a:latin typeface="Microsoft JhengHei"/>
                <a:ea typeface="Microsoft JhengHei"/>
                <a:cs typeface="Microsoft JhengHei"/>
                <a:sym typeface="Microsoft JhengHei"/>
              </a:rPr>
              <a:t>(3) </a:t>
            </a:r>
            <a:r>
              <a:rPr lang="zh-TW" altLang="en-US" sz="2800" b="1" dirty="0">
                <a:solidFill>
                  <a:srgbClr val="C00000"/>
                </a:solidFill>
                <a:latin typeface="Microsoft JhengHei"/>
                <a:ea typeface="Microsoft JhengHei"/>
                <a:cs typeface="Microsoft JhengHei"/>
                <a:sym typeface="Microsoft JhengHei"/>
              </a:rPr>
              <a:t>製作提示獸</a:t>
            </a:r>
            <a:r>
              <a:rPr lang="en-HK" altLang="zh-TW" sz="2800" b="1" dirty="0">
                <a:solidFill>
                  <a:srgbClr val="C00000"/>
                </a:solidFill>
                <a:latin typeface="Microsoft JhengHei"/>
                <a:ea typeface="Microsoft JhengHei"/>
                <a:cs typeface="Microsoft JhengHei"/>
                <a:sym typeface="Microsoft JhengHei"/>
              </a:rPr>
              <a:t>-</a:t>
            </a:r>
            <a:r>
              <a:rPr lang="zh-TW" altLang="en-US" sz="2800" b="1" dirty="0"/>
              <a:t>提醒語句例子</a:t>
            </a:r>
            <a:r>
              <a:rPr lang="en-HK" sz="2800" b="1" dirty="0"/>
              <a:t>:</a:t>
            </a:r>
            <a:endParaRPr lang="en-HK" sz="2800" dirty="0"/>
          </a:p>
          <a:p>
            <a:pPr>
              <a:lnSpc>
                <a:spcPct val="115000"/>
              </a:lnSpc>
            </a:pPr>
            <a:r>
              <a:rPr lang="zh-TW" altLang="en-US" sz="2800" b="1" dirty="0">
                <a:solidFill>
                  <a:srgbClr val="C00000"/>
                </a:solidFill>
                <a:latin typeface="Microsoft JhengHei"/>
                <a:ea typeface="Microsoft JhengHei"/>
                <a:cs typeface="Microsoft JhengHei"/>
                <a:sym typeface="Microsoft JhengHei"/>
              </a:rPr>
              <a:t> </a:t>
            </a:r>
            <a:endParaRPr lang="en-HK" altLang="zh-TW" sz="2800" b="1" dirty="0">
              <a:solidFill>
                <a:srgbClr val="C00000"/>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None/>
            </a:pPr>
            <a:endParaRPr lang="zh-TW" altLang="en-US" sz="1200" dirty="0">
              <a:solidFill>
                <a:srgbClr val="C00000"/>
              </a:solidFill>
              <a:latin typeface="Microsoft JhengHei"/>
              <a:ea typeface="Microsoft JhengHei"/>
              <a:cs typeface="Microsoft JhengHei"/>
              <a:sym typeface="Microsoft JhengHei"/>
            </a:endParaRPr>
          </a:p>
        </p:txBody>
      </p:sp>
      <p:graphicFrame>
        <p:nvGraphicFramePr>
          <p:cNvPr id="16" name="Table 15">
            <a:extLst>
              <a:ext uri="{FF2B5EF4-FFF2-40B4-BE49-F238E27FC236}">
                <a16:creationId xmlns:a16="http://schemas.microsoft.com/office/drawing/2014/main" id="{C5D9972B-B68A-F2B5-D771-7F1B75484996}"/>
              </a:ext>
            </a:extLst>
          </p:cNvPr>
          <p:cNvGraphicFramePr>
            <a:graphicFrameLocks noGrp="1"/>
          </p:cNvGraphicFramePr>
          <p:nvPr>
            <p:extLst>
              <p:ext uri="{D42A27DB-BD31-4B8C-83A1-F6EECF244321}">
                <p14:modId xmlns:p14="http://schemas.microsoft.com/office/powerpoint/2010/main" val="138632439"/>
              </p:ext>
            </p:extLst>
          </p:nvPr>
        </p:nvGraphicFramePr>
        <p:xfrm>
          <a:off x="628650" y="1209453"/>
          <a:ext cx="7917565" cy="3860185"/>
        </p:xfrm>
        <a:graphic>
          <a:graphicData uri="http://schemas.openxmlformats.org/drawingml/2006/table">
            <a:tbl>
              <a:tblPr firstRow="1" firstCol="1" bandRow="1">
                <a:tableStyleId>{74F1F960-47A4-4144-8EEB-9CAA23878D89}</a:tableStyleId>
              </a:tblPr>
              <a:tblGrid>
                <a:gridCol w="1863472">
                  <a:extLst>
                    <a:ext uri="{9D8B030D-6E8A-4147-A177-3AD203B41FA5}">
                      <a16:colId xmlns:a16="http://schemas.microsoft.com/office/drawing/2014/main" val="2535744854"/>
                    </a:ext>
                  </a:extLst>
                </a:gridCol>
                <a:gridCol w="6054093">
                  <a:extLst>
                    <a:ext uri="{9D8B030D-6E8A-4147-A177-3AD203B41FA5}">
                      <a16:colId xmlns:a16="http://schemas.microsoft.com/office/drawing/2014/main" val="2174242077"/>
                    </a:ext>
                  </a:extLst>
                </a:gridCol>
              </a:tblGrid>
              <a:tr h="1074965">
                <a:tc>
                  <a:txBody>
                    <a:bodyPr/>
                    <a:lstStyle/>
                    <a:p>
                      <a:pPr>
                        <a:lnSpc>
                          <a:spcPct val="150000"/>
                        </a:lnSpc>
                        <a:spcAft>
                          <a:spcPts val="800"/>
                        </a:spcAft>
                        <a:buNone/>
                      </a:pPr>
                      <a:r>
                        <a:rPr lang="zh-TW" sz="1400" kern="100" dirty="0">
                          <a:solidFill>
                            <a:schemeClr val="bg1"/>
                          </a:solidFill>
                          <a:effectLst/>
                        </a:rPr>
                        <a:t>沉迷打機／不停刷</a:t>
                      </a:r>
                      <a:endParaRPr lang="en-US" altLang="zh-TW" sz="1400" kern="100" dirty="0">
                        <a:solidFill>
                          <a:schemeClr val="bg1"/>
                        </a:solidFill>
                        <a:effectLst/>
                      </a:endParaRPr>
                    </a:p>
                    <a:p>
                      <a:pPr>
                        <a:lnSpc>
                          <a:spcPct val="150000"/>
                        </a:lnSpc>
                        <a:spcAft>
                          <a:spcPts val="800"/>
                        </a:spcAft>
                        <a:buNone/>
                      </a:pPr>
                      <a:r>
                        <a:rPr lang="zh-TW" sz="1400" kern="100" dirty="0">
                          <a:solidFill>
                            <a:schemeClr val="bg1"/>
                          </a:solidFill>
                          <a:effectLst/>
                        </a:rPr>
                        <a:t>影片時</a:t>
                      </a:r>
                      <a:endParaRPr lang="en-HK" sz="2000" kern="100" dirty="0">
                        <a:solidFill>
                          <a:schemeClr val="bg1"/>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0330" marR="60330" marT="0" marB="0">
                    <a:solidFill>
                      <a:schemeClr val="accent1"/>
                    </a:solidFill>
                  </a:tcPr>
                </a:tc>
                <a:tc>
                  <a:txBody>
                    <a:bodyPr/>
                    <a:lstStyle/>
                    <a:p>
                      <a:pPr marL="342900" lvl="0" indent="-342900">
                        <a:lnSpc>
                          <a:spcPct val="150000"/>
                        </a:lnSpc>
                        <a:spcAft>
                          <a:spcPts val="800"/>
                        </a:spcAft>
                        <a:buSzPts val="1000"/>
                        <a:buFont typeface="Symbol" panose="05050102010706020507" pitchFamily="18" charset="2"/>
                        <a:buChar char=""/>
                      </a:pPr>
                      <a:r>
                        <a:rPr lang="zh-TW" sz="1200" b="1" kern="100" dirty="0">
                          <a:solidFill>
                            <a:schemeClr val="tx1"/>
                          </a:solidFill>
                          <a:effectLst/>
                        </a:rPr>
                        <a:t>「我已經玩左超過</a:t>
                      </a:r>
                      <a:r>
                        <a:rPr lang="en-HK" sz="1200" b="1" kern="100" dirty="0">
                          <a:solidFill>
                            <a:schemeClr val="tx1"/>
                          </a:solidFill>
                          <a:effectLst/>
                        </a:rPr>
                        <a:t>__</a:t>
                      </a:r>
                      <a:r>
                        <a:rPr lang="zh-TW" sz="1200" b="1" kern="100" dirty="0">
                          <a:solidFill>
                            <a:schemeClr val="tx1"/>
                          </a:solidFill>
                          <a:effectLst/>
                        </a:rPr>
                        <a:t>分鐘，係時候休息一下。」</a:t>
                      </a:r>
                      <a:endParaRPr lang="en-HK" sz="1800" b="1" kern="100" dirty="0">
                        <a:solidFill>
                          <a:schemeClr val="tx1"/>
                        </a:solidFill>
                        <a:effectLst/>
                      </a:endParaRPr>
                    </a:p>
                    <a:p>
                      <a:pPr marL="342900" lvl="0" indent="-342900">
                        <a:lnSpc>
                          <a:spcPct val="150000"/>
                        </a:lnSpc>
                        <a:spcAft>
                          <a:spcPts val="800"/>
                        </a:spcAft>
                        <a:buSzPts val="1000"/>
                        <a:buFont typeface="Symbol" panose="05050102010706020507" pitchFamily="18" charset="2"/>
                        <a:buChar char=""/>
                      </a:pPr>
                      <a:r>
                        <a:rPr lang="zh-TW" sz="1200" b="1" kern="100" dirty="0">
                          <a:solidFill>
                            <a:schemeClr val="tx1"/>
                          </a:solidFill>
                          <a:effectLst/>
                        </a:rPr>
                        <a:t>「我唔可以再拖今天嘅功課，如果唔係我可能要捱通宵做，或者做唔切。」</a:t>
                      </a:r>
                      <a:endParaRPr lang="en-HK" sz="1800" b="1" kern="100" dirty="0">
                        <a:solidFill>
                          <a:schemeClr val="tx1"/>
                        </a:solidFill>
                        <a:effectLst/>
                      </a:endParaRPr>
                    </a:p>
                    <a:p>
                      <a:pPr marL="342900" lvl="0" indent="-342900">
                        <a:lnSpc>
                          <a:spcPct val="150000"/>
                        </a:lnSpc>
                        <a:spcAft>
                          <a:spcPts val="800"/>
                        </a:spcAft>
                        <a:buSzPts val="1000"/>
                        <a:buFont typeface="Symbol" panose="05050102010706020507" pitchFamily="18" charset="2"/>
                        <a:buChar char=""/>
                      </a:pPr>
                      <a:r>
                        <a:rPr lang="zh-TW" sz="1200" b="1" kern="100" dirty="0">
                          <a:solidFill>
                            <a:schemeClr val="tx1"/>
                          </a:solidFill>
                          <a:effectLst/>
                        </a:rPr>
                        <a:t>「我唔需要一直</a:t>
                      </a:r>
                      <a:r>
                        <a:rPr lang="en-HK" sz="1200" b="1" kern="100" dirty="0">
                          <a:solidFill>
                            <a:schemeClr val="tx1"/>
                          </a:solidFill>
                          <a:effectLst/>
                        </a:rPr>
                        <a:t>online</a:t>
                      </a:r>
                      <a:r>
                        <a:rPr lang="zh-TW" sz="1200" b="1" kern="100" dirty="0">
                          <a:solidFill>
                            <a:schemeClr val="tx1"/>
                          </a:solidFill>
                          <a:effectLst/>
                        </a:rPr>
                        <a:t>，我啲朋友先會鍾意我。」</a:t>
                      </a:r>
                      <a:endParaRPr lang="en-HK" sz="1800" b="1" kern="100" dirty="0">
                        <a:solidFill>
                          <a:schemeClr val="tx1"/>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0330" marR="60330" marT="0" marB="0">
                    <a:solidFill>
                      <a:schemeClr val="bg1">
                        <a:lumMod val="95000"/>
                      </a:schemeClr>
                    </a:solidFill>
                  </a:tcPr>
                </a:tc>
                <a:extLst>
                  <a:ext uri="{0D108BD9-81ED-4DB2-BD59-A6C34878D82A}">
                    <a16:rowId xmlns:a16="http://schemas.microsoft.com/office/drawing/2014/main" val="3279097710"/>
                  </a:ext>
                </a:extLst>
              </a:tr>
              <a:tr h="838791">
                <a:tc>
                  <a:txBody>
                    <a:bodyPr/>
                    <a:lstStyle/>
                    <a:p>
                      <a:pPr>
                        <a:lnSpc>
                          <a:spcPct val="150000"/>
                        </a:lnSpc>
                        <a:spcAft>
                          <a:spcPts val="800"/>
                        </a:spcAft>
                        <a:buNone/>
                      </a:pPr>
                      <a:r>
                        <a:rPr lang="zh-TW" sz="1400" kern="100" dirty="0">
                          <a:effectLst/>
                        </a:rPr>
                        <a:t>無止境地滑手機／</a:t>
                      </a:r>
                      <a:endParaRPr lang="en-US" altLang="zh-TW" sz="1400" kern="100" dirty="0">
                        <a:effectLst/>
                      </a:endParaRPr>
                    </a:p>
                    <a:p>
                      <a:pPr>
                        <a:lnSpc>
                          <a:spcPct val="150000"/>
                        </a:lnSpc>
                        <a:spcAft>
                          <a:spcPts val="800"/>
                        </a:spcAft>
                        <a:buNone/>
                      </a:pPr>
                      <a:r>
                        <a:rPr lang="zh-TW" sz="1400" kern="100" dirty="0">
                          <a:effectLst/>
                        </a:rPr>
                        <a:t>社交媒體</a:t>
                      </a:r>
                      <a:endParaRPr lang="en-HK" sz="2000"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0330" marR="60330" marT="0" marB="0">
                    <a:solidFill>
                      <a:schemeClr val="accent1"/>
                    </a:solidFill>
                  </a:tcPr>
                </a:tc>
                <a:tc>
                  <a:txBody>
                    <a:bodyPr/>
                    <a:lstStyle/>
                    <a:p>
                      <a:pPr marL="342900" lvl="0" indent="-342900">
                        <a:lnSpc>
                          <a:spcPct val="150000"/>
                        </a:lnSpc>
                        <a:spcAft>
                          <a:spcPts val="800"/>
                        </a:spcAft>
                        <a:buSzPts val="1000"/>
                        <a:buFont typeface="Symbol" panose="05050102010706020507" pitchFamily="18" charset="2"/>
                        <a:buChar char=""/>
                      </a:pPr>
                      <a:r>
                        <a:rPr lang="zh-TW" sz="1200" b="1" kern="100" dirty="0">
                          <a:effectLst/>
                        </a:rPr>
                        <a:t>「我本來只係想碌一下電話，但依家已經過左</a:t>
                      </a:r>
                      <a:r>
                        <a:rPr lang="en-HK" sz="1200" b="1" kern="100" dirty="0">
                          <a:effectLst/>
                        </a:rPr>
                        <a:t>___</a:t>
                      </a:r>
                      <a:r>
                        <a:rPr lang="zh-TW" sz="1200" b="1" kern="100" dirty="0">
                          <a:effectLst/>
                        </a:rPr>
                        <a:t>分鐘。」</a:t>
                      </a:r>
                      <a:endParaRPr lang="en-HK" sz="1800" b="1" kern="100" dirty="0">
                        <a:effectLst/>
                      </a:endParaRPr>
                    </a:p>
                    <a:p>
                      <a:pPr marL="342900" lvl="0" indent="-342900">
                        <a:lnSpc>
                          <a:spcPct val="150000"/>
                        </a:lnSpc>
                        <a:spcAft>
                          <a:spcPts val="800"/>
                        </a:spcAft>
                        <a:buSzPts val="1000"/>
                        <a:buFont typeface="Symbol" panose="05050102010706020507" pitchFamily="18" charset="2"/>
                        <a:buChar char=""/>
                      </a:pPr>
                      <a:r>
                        <a:rPr lang="zh-TW" sz="1200" b="1" kern="100" dirty="0">
                          <a:effectLst/>
                        </a:rPr>
                        <a:t>「我可以選擇熄左電話／電腦／平板，去做一啲真正令我開心嘅事，例如</a:t>
                      </a:r>
                      <a:r>
                        <a:rPr lang="en-HK" sz="1200" b="1" kern="100" dirty="0">
                          <a:effectLst/>
                        </a:rPr>
                        <a:t>:</a:t>
                      </a:r>
                      <a:r>
                        <a:rPr lang="zh-TW" sz="1200" b="1" kern="100" dirty="0">
                          <a:effectLst/>
                        </a:rPr>
                        <a:t>同屋企人／朋友玩桌上遊戲／聊聊天／行街／食飯。」</a:t>
                      </a:r>
                      <a:endParaRPr lang="en-HK" sz="1800" b="1"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0330" marR="60330" marT="0" marB="0">
                    <a:solidFill>
                      <a:schemeClr val="bg1">
                        <a:lumMod val="95000"/>
                      </a:schemeClr>
                    </a:solidFill>
                  </a:tcPr>
                </a:tc>
                <a:extLst>
                  <a:ext uri="{0D108BD9-81ED-4DB2-BD59-A6C34878D82A}">
                    <a16:rowId xmlns:a16="http://schemas.microsoft.com/office/drawing/2014/main" val="3341599116"/>
                  </a:ext>
                </a:extLst>
              </a:tr>
              <a:tr h="663685">
                <a:tc>
                  <a:txBody>
                    <a:bodyPr/>
                    <a:lstStyle/>
                    <a:p>
                      <a:pPr>
                        <a:lnSpc>
                          <a:spcPct val="150000"/>
                        </a:lnSpc>
                        <a:spcAft>
                          <a:spcPts val="800"/>
                        </a:spcAft>
                        <a:buNone/>
                      </a:pPr>
                      <a:r>
                        <a:rPr lang="zh-TW" sz="1400" kern="100" dirty="0">
                          <a:effectLst/>
                        </a:rPr>
                        <a:t>父母要求我停止上網時，感到反感</a:t>
                      </a:r>
                      <a:endParaRPr lang="en-HK" sz="2000"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0330" marR="60330" marT="0" marB="0">
                    <a:solidFill>
                      <a:schemeClr val="accent1"/>
                    </a:solidFill>
                  </a:tcPr>
                </a:tc>
                <a:tc>
                  <a:txBody>
                    <a:bodyPr/>
                    <a:lstStyle/>
                    <a:p>
                      <a:pPr marL="342900" lvl="0" indent="-342900">
                        <a:lnSpc>
                          <a:spcPct val="150000"/>
                        </a:lnSpc>
                        <a:spcAft>
                          <a:spcPts val="800"/>
                        </a:spcAft>
                        <a:buSzPts val="1000"/>
                        <a:buFont typeface="Symbol" panose="05050102010706020507" pitchFamily="18" charset="2"/>
                        <a:buChar char=""/>
                      </a:pPr>
                      <a:r>
                        <a:rPr lang="zh-TW" sz="1200" b="1" kern="100" dirty="0">
                          <a:effectLst/>
                        </a:rPr>
                        <a:t>「父母並唔係一刀切唔比我打機，而係擔心我太迷沉上網，會影響學業、情緒、作息</a:t>
                      </a:r>
                      <a:r>
                        <a:rPr lang="zh-TW" altLang="en-US" sz="1200" b="1" i="0" u="none" strike="noStrike" kern="100" cap="none" dirty="0">
                          <a:solidFill>
                            <a:schemeClr val="dk1"/>
                          </a:solidFill>
                          <a:effectLst/>
                          <a:latin typeface="Calibri"/>
                          <a:ea typeface="Calibri"/>
                          <a:cs typeface="Calibri"/>
                          <a:sym typeface="Arial"/>
                        </a:rPr>
                        <a:t>及</a:t>
                      </a:r>
                      <a:r>
                        <a:rPr lang="zh-TW" altLang="en-US" sz="1200" b="1" i="0" u="none" strike="noStrike" kern="100" cap="none" dirty="0">
                          <a:solidFill>
                            <a:schemeClr val="dk1"/>
                          </a:solidFill>
                          <a:effectLst/>
                          <a:latin typeface="Calibri"/>
                          <a:cs typeface="Calibri"/>
                          <a:sym typeface="Arial"/>
                        </a:rPr>
                        <a:t>人</a:t>
                      </a:r>
                      <a:r>
                        <a:rPr lang="zh-TW" sz="1200" b="1" kern="100" dirty="0">
                          <a:effectLst/>
                        </a:rPr>
                        <a:t>際關係。」</a:t>
                      </a:r>
                      <a:endParaRPr lang="zh-TW" altLang="en-US" sz="1200" b="1" kern="100" dirty="0">
                        <a:effectLst/>
                      </a:endParaRPr>
                    </a:p>
                  </a:txBody>
                  <a:tcPr marL="60330" marR="60330" marT="0" marB="0">
                    <a:solidFill>
                      <a:schemeClr val="bg1">
                        <a:lumMod val="95000"/>
                      </a:schemeClr>
                    </a:solidFill>
                  </a:tcPr>
                </a:tc>
                <a:extLst>
                  <a:ext uri="{0D108BD9-81ED-4DB2-BD59-A6C34878D82A}">
                    <a16:rowId xmlns:a16="http://schemas.microsoft.com/office/drawing/2014/main" val="3796931266"/>
                  </a:ext>
                </a:extLst>
              </a:tr>
              <a:tr h="573812">
                <a:tc>
                  <a:txBody>
                    <a:bodyPr/>
                    <a:lstStyle/>
                    <a:p>
                      <a:pPr>
                        <a:lnSpc>
                          <a:spcPct val="150000"/>
                        </a:lnSpc>
                        <a:spcAft>
                          <a:spcPts val="800"/>
                        </a:spcAft>
                        <a:buNone/>
                      </a:pPr>
                      <a:r>
                        <a:rPr lang="zh-TW" sz="1400" kern="100" dirty="0">
                          <a:effectLst/>
                        </a:rPr>
                        <a:t>情緒低落、想逃避</a:t>
                      </a:r>
                      <a:endParaRPr lang="en-US" altLang="zh-TW" sz="1400" kern="100" dirty="0">
                        <a:effectLst/>
                      </a:endParaRPr>
                    </a:p>
                    <a:p>
                      <a:pPr>
                        <a:lnSpc>
                          <a:spcPct val="150000"/>
                        </a:lnSpc>
                        <a:spcAft>
                          <a:spcPts val="800"/>
                        </a:spcAft>
                        <a:buNone/>
                      </a:pPr>
                      <a:r>
                        <a:rPr lang="zh-TW" sz="1400" kern="100" dirty="0">
                          <a:effectLst/>
                        </a:rPr>
                        <a:t>現實</a:t>
                      </a:r>
                      <a:endParaRPr lang="en-HK" sz="2000"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0330" marR="60330" marT="0" marB="0">
                    <a:solidFill>
                      <a:schemeClr val="accent1"/>
                    </a:solidFill>
                  </a:tcPr>
                </a:tc>
                <a:tc>
                  <a:txBody>
                    <a:bodyPr/>
                    <a:lstStyle/>
                    <a:p>
                      <a:pPr marL="342900" lvl="0" indent="-342900">
                        <a:lnSpc>
                          <a:spcPct val="150000"/>
                        </a:lnSpc>
                        <a:spcAft>
                          <a:spcPts val="800"/>
                        </a:spcAft>
                        <a:buSzPts val="1000"/>
                        <a:buFont typeface="Symbol" panose="05050102010706020507" pitchFamily="18" charset="2"/>
                        <a:buChar char=""/>
                      </a:pPr>
                      <a:r>
                        <a:rPr lang="zh-TW" sz="1200" b="1" kern="100" dirty="0">
                          <a:effectLst/>
                        </a:rPr>
                        <a:t>「我依家唔開心，但不停上網並唔會真正解決問題。如果我覺得悶</a:t>
                      </a:r>
                      <a:r>
                        <a:rPr lang="zh-TW" altLang="en-US" sz="1200" b="1" i="0" u="none" strike="noStrike" kern="100" cap="none" dirty="0">
                          <a:solidFill>
                            <a:schemeClr val="dk1"/>
                          </a:solidFill>
                          <a:effectLst/>
                          <a:latin typeface="Calibri"/>
                          <a:cs typeface="Calibri"/>
                          <a:sym typeface="Arial"/>
                        </a:rPr>
                        <a:t>或者</a:t>
                      </a:r>
                      <a:r>
                        <a:rPr lang="zh-TW" sz="1200" b="1" kern="100" dirty="0">
                          <a:effectLst/>
                        </a:rPr>
                        <a:t>唔開心，我可以搵人傾，而唔係一個人</a:t>
                      </a:r>
                      <a:r>
                        <a:rPr lang="zh-TW" altLang="en-US" sz="1200" b="1" kern="100" dirty="0">
                          <a:effectLst/>
                        </a:rPr>
                        <a:t>滑</a:t>
                      </a:r>
                      <a:r>
                        <a:rPr lang="zh-TW" sz="1200" b="1" kern="100" dirty="0">
                          <a:effectLst/>
                        </a:rPr>
                        <a:t>手機。」</a:t>
                      </a:r>
                      <a:endParaRPr lang="en-HK" sz="1800" b="1" kern="100" dirty="0">
                        <a:effectLst/>
                      </a:endParaRPr>
                    </a:p>
                  </a:txBody>
                  <a:tcPr marL="60330" marR="60330" marT="0" marB="0">
                    <a:solidFill>
                      <a:schemeClr val="bg1">
                        <a:lumMod val="95000"/>
                      </a:schemeClr>
                    </a:solidFill>
                  </a:tcPr>
                </a:tc>
                <a:extLst>
                  <a:ext uri="{0D108BD9-81ED-4DB2-BD59-A6C34878D82A}">
                    <a16:rowId xmlns:a16="http://schemas.microsoft.com/office/drawing/2014/main" val="1386514638"/>
                  </a:ext>
                </a:extLst>
              </a:tr>
              <a:tr h="414825">
                <a:tc>
                  <a:txBody>
                    <a:bodyPr/>
                    <a:lstStyle/>
                    <a:p>
                      <a:pPr>
                        <a:lnSpc>
                          <a:spcPct val="150000"/>
                        </a:lnSpc>
                        <a:spcAft>
                          <a:spcPts val="800"/>
                        </a:spcAft>
                        <a:buNone/>
                      </a:pPr>
                      <a:r>
                        <a:rPr lang="zh-TW" sz="1400" kern="100" dirty="0">
                          <a:effectLst/>
                        </a:rPr>
                        <a:t>成功減低上網慾望後</a:t>
                      </a:r>
                      <a:endParaRPr lang="en-HK" sz="2000"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0330" marR="60330" marT="0" marB="0">
                    <a:solidFill>
                      <a:schemeClr val="accent1"/>
                    </a:solidFill>
                  </a:tcPr>
                </a:tc>
                <a:tc>
                  <a:txBody>
                    <a:bodyPr/>
                    <a:lstStyle/>
                    <a:p>
                      <a:pPr marL="342900" lvl="0" indent="-342900">
                        <a:lnSpc>
                          <a:spcPct val="150000"/>
                        </a:lnSpc>
                        <a:spcAft>
                          <a:spcPts val="800"/>
                        </a:spcAft>
                        <a:buSzPts val="1000"/>
                        <a:buFont typeface="Symbol" panose="05050102010706020507" pitchFamily="18" charset="2"/>
                        <a:buChar char=""/>
                      </a:pPr>
                      <a:r>
                        <a:rPr lang="zh-TW" sz="1200" b="1" kern="100" dirty="0">
                          <a:effectLst/>
                        </a:rPr>
                        <a:t>「雖然我覺得好難，但我做</a:t>
                      </a:r>
                      <a:r>
                        <a:rPr lang="zh-TW" altLang="en-US" sz="1200" b="1" i="0" u="none" strike="noStrike" kern="100" cap="none" dirty="0">
                          <a:solidFill>
                            <a:schemeClr val="dk1"/>
                          </a:solidFill>
                          <a:effectLst/>
                          <a:latin typeface="Calibri"/>
                          <a:cs typeface="Calibri"/>
                          <a:sym typeface="Arial"/>
                        </a:rPr>
                        <a:t>到啦！我比尋日減少左</a:t>
                      </a:r>
                      <a:r>
                        <a:rPr lang="en-HK" sz="1200" b="1" i="0" u="none" strike="noStrike" kern="100" cap="none" dirty="0">
                          <a:solidFill>
                            <a:schemeClr val="dk1"/>
                          </a:solidFill>
                          <a:effectLst/>
                          <a:latin typeface="Calibri"/>
                          <a:cs typeface="Calibri"/>
                          <a:sym typeface="Arial"/>
                        </a:rPr>
                        <a:t>____</a:t>
                      </a:r>
                      <a:r>
                        <a:rPr lang="zh-TW" altLang="en-US" sz="1200" b="1" i="0" u="none" strike="noStrike" kern="100" cap="none" dirty="0">
                          <a:solidFill>
                            <a:schemeClr val="dk1"/>
                          </a:solidFill>
                          <a:effectLst/>
                          <a:latin typeface="Calibri"/>
                          <a:cs typeface="Calibri"/>
                          <a:sym typeface="Arial"/>
                        </a:rPr>
                        <a:t>上網時間！有進步！其實我靠自己都可以自律！」</a:t>
                      </a:r>
                      <a:endParaRPr lang="en-HK" sz="1200" b="1" i="0" u="none" strike="noStrike" kern="100" cap="none" dirty="0">
                        <a:solidFill>
                          <a:schemeClr val="dk1"/>
                        </a:solidFill>
                        <a:effectLst/>
                        <a:latin typeface="Calibri"/>
                        <a:ea typeface="PMingLiU" panose="02020500000000000000" pitchFamily="18" charset="-120"/>
                        <a:cs typeface="Calibri"/>
                        <a:sym typeface="Arial"/>
                      </a:endParaRPr>
                    </a:p>
                  </a:txBody>
                  <a:tcPr marL="60330" marR="60330" marT="0" marB="0">
                    <a:solidFill>
                      <a:schemeClr val="bg1">
                        <a:lumMod val="95000"/>
                      </a:schemeClr>
                    </a:solidFill>
                  </a:tcPr>
                </a:tc>
                <a:extLst>
                  <a:ext uri="{0D108BD9-81ED-4DB2-BD59-A6C34878D82A}">
                    <a16:rowId xmlns:a16="http://schemas.microsoft.com/office/drawing/2014/main" val="1093617054"/>
                  </a:ext>
                </a:extLst>
              </a:tr>
            </a:tbl>
          </a:graphicData>
        </a:graphic>
      </p:graphicFrame>
      <p:sp>
        <p:nvSpPr>
          <p:cNvPr id="2" name="Google Shape;646;p55">
            <a:extLst>
              <a:ext uri="{FF2B5EF4-FFF2-40B4-BE49-F238E27FC236}">
                <a16:creationId xmlns:a16="http://schemas.microsoft.com/office/drawing/2014/main" id="{B7E3F0B3-E79E-D446-569A-90376A4E438C}"/>
              </a:ext>
            </a:extLst>
          </p:cNvPr>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7" name="Google Shape;623;p53">
            <a:extLst>
              <a:ext uri="{FF2B5EF4-FFF2-40B4-BE49-F238E27FC236}">
                <a16:creationId xmlns:a16="http://schemas.microsoft.com/office/drawing/2014/main" id="{AE237037-4940-45DF-A0B4-D5C039F8CC9C}"/>
              </a:ext>
            </a:extLst>
          </p:cNvPr>
          <p:cNvSpPr/>
          <p:nvPr/>
        </p:nvSpPr>
        <p:spPr>
          <a:xfrm>
            <a:off x="-50246" y="73463"/>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lvl="0" indent="0" algn="ctr">
              <a:buFont typeface="Arial"/>
              <a:buNone/>
            </a:pPr>
            <a:r>
              <a:rPr lang="zh-TW" altLang="en-US" sz="3200" b="1" dirty="0">
                <a:solidFill>
                  <a:schemeClr val="lt1"/>
                </a:solidFill>
                <a:latin typeface="Microsoft JhengHei"/>
                <a:ea typeface="Microsoft JhengHei"/>
                <a:sym typeface="Microsoft JhengHei"/>
              </a:rPr>
              <a:t>制訂螢幕時間</a:t>
            </a:r>
            <a:endParaRPr sz="3200" b="1" dirty="0">
              <a:solidFill>
                <a:schemeClr val="lt1"/>
              </a:solidFill>
              <a:latin typeface="Microsoft JhengHei"/>
              <a:ea typeface="Microsoft JhengHei"/>
              <a:sym typeface="Calibri"/>
            </a:endParaRPr>
          </a:p>
        </p:txBody>
      </p:sp>
    </p:spTree>
    <p:extLst>
      <p:ext uri="{BB962C8B-B14F-4D97-AF65-F5344CB8AC3E}">
        <p14:creationId xmlns:p14="http://schemas.microsoft.com/office/powerpoint/2010/main" val="2542174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EC0368-1278-318A-EE75-EA728BD815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43</a:t>
            </a:fld>
            <a:endParaRPr lang="zh-TW" altLang="en-US"/>
          </a:p>
        </p:txBody>
      </p:sp>
      <p:sp>
        <p:nvSpPr>
          <p:cNvPr id="4" name="TextBox 3">
            <a:extLst>
              <a:ext uri="{FF2B5EF4-FFF2-40B4-BE49-F238E27FC236}">
                <a16:creationId xmlns:a16="http://schemas.microsoft.com/office/drawing/2014/main" id="{660F953F-A8C6-A859-C054-CE9F2528CA52}"/>
              </a:ext>
            </a:extLst>
          </p:cNvPr>
          <p:cNvSpPr txBox="1"/>
          <p:nvPr/>
        </p:nvSpPr>
        <p:spPr>
          <a:xfrm>
            <a:off x="1012168" y="2332644"/>
            <a:ext cx="7774373" cy="1786195"/>
          </a:xfrm>
          <a:prstGeom prst="rect">
            <a:avLst/>
          </a:prstGeom>
          <a:noFill/>
        </p:spPr>
        <p:txBody>
          <a:bodyPr wrap="square">
            <a:spAutoFit/>
          </a:bodyPr>
          <a:lstStyle/>
          <a:p>
            <a:pPr marL="342900" indent="-342900">
              <a:lnSpc>
                <a:spcPct val="115000"/>
              </a:lnSpc>
              <a:spcAft>
                <a:spcPts val="800"/>
              </a:spcAft>
              <a:buSzPts val="1000"/>
              <a:buFont typeface="Symbol" panose="05050102010706020507" pitchFamily="18" charset="2"/>
              <a:buChar char=""/>
              <a:tabLst>
                <a:tab pos="457200" algn="l"/>
              </a:tabLst>
            </a:pPr>
            <a:r>
              <a:rPr lang="zh-TW" altLang="en-US" sz="2000" b="1" dirty="0"/>
              <a:t>用第一人稱加強掌控感：「我可以</a:t>
            </a:r>
            <a:r>
              <a:rPr lang="en-HK" sz="2000" b="1" dirty="0"/>
              <a:t>…</a:t>
            </a:r>
            <a:r>
              <a:rPr lang="zh-TW" altLang="en-US" sz="2000" b="1" dirty="0"/>
              <a:t>」、「我選擇</a:t>
            </a:r>
            <a:r>
              <a:rPr lang="en-HK" sz="2000" b="1" dirty="0"/>
              <a:t>…</a:t>
            </a:r>
            <a:r>
              <a:rPr lang="zh-TW" altLang="en-US" sz="2000" b="1" dirty="0"/>
              <a:t>」</a:t>
            </a:r>
            <a:endParaRPr lang="en-HK" altLang="zh-TW" sz="2000" b="1" dirty="0"/>
          </a:p>
          <a:p>
            <a:pPr marL="342900" lvl="0" indent="-342900">
              <a:lnSpc>
                <a:spcPct val="115000"/>
              </a:lnSpc>
              <a:spcAft>
                <a:spcPts val="800"/>
              </a:spcAft>
              <a:buSzPts val="1000"/>
              <a:buFont typeface="Symbol" panose="05050102010706020507" pitchFamily="18" charset="2"/>
              <a:buChar char=""/>
              <a:tabLst>
                <a:tab pos="457200" algn="l"/>
              </a:tabLst>
            </a:pPr>
            <a:r>
              <a:rPr lang="zh-TW" altLang="en-US" sz="2000" b="1" dirty="0"/>
              <a:t>具體化情境：越貼近日常，越容易共鳴</a:t>
            </a:r>
            <a:endParaRPr lang="en-HK" sz="2000" b="1" dirty="0"/>
          </a:p>
          <a:p>
            <a:pPr marL="342900" lvl="0" indent="-342900">
              <a:lnSpc>
                <a:spcPct val="115000"/>
              </a:lnSpc>
              <a:spcAft>
                <a:spcPts val="800"/>
              </a:spcAft>
              <a:buSzPts val="1000"/>
              <a:buFont typeface="Symbol" panose="05050102010706020507" pitchFamily="18" charset="2"/>
              <a:buChar char=""/>
              <a:tabLst>
                <a:tab pos="457200" algn="l"/>
              </a:tabLst>
            </a:pPr>
            <a:r>
              <a:rPr lang="zh-TW" altLang="en-US" sz="2000" b="1" dirty="0"/>
              <a:t>鼓勵子女表達感受：如「我感到</a:t>
            </a:r>
            <a:r>
              <a:rPr lang="en-HK" sz="2000" b="1" dirty="0"/>
              <a:t>…</a:t>
            </a:r>
            <a:r>
              <a:rPr lang="zh-TW" altLang="en-US" sz="2000" b="1" dirty="0"/>
              <a:t>但我仍然可以</a:t>
            </a:r>
            <a:r>
              <a:rPr lang="en-HK" sz="2000" b="1" dirty="0"/>
              <a:t>…</a:t>
            </a:r>
            <a:r>
              <a:rPr lang="zh-TW" altLang="en-US" sz="2000" b="1" dirty="0"/>
              <a:t>」</a:t>
            </a:r>
            <a:endParaRPr lang="en-HK" altLang="zh-TW" sz="2000" b="1" dirty="0"/>
          </a:p>
          <a:p>
            <a:pPr marL="342900" lvl="0" indent="-342900">
              <a:lnSpc>
                <a:spcPct val="115000"/>
              </a:lnSpc>
              <a:spcAft>
                <a:spcPts val="800"/>
              </a:spcAft>
              <a:buSzPts val="1000"/>
              <a:buFont typeface="Symbol" panose="05050102010706020507" pitchFamily="18" charset="2"/>
              <a:buChar char=""/>
              <a:tabLst>
                <a:tab pos="457200" algn="l"/>
              </a:tabLst>
            </a:pPr>
            <a:r>
              <a:rPr lang="zh-TW" altLang="en-US" sz="2000" b="1" dirty="0"/>
              <a:t>加入自我肯定的元素：如「我做到啦！」</a:t>
            </a:r>
            <a:endParaRPr lang="en-HK" altLang="zh-TW" sz="2000" b="1" dirty="0"/>
          </a:p>
        </p:txBody>
      </p:sp>
      <p:sp>
        <p:nvSpPr>
          <p:cNvPr id="7" name="TextBox 6">
            <a:extLst>
              <a:ext uri="{FF2B5EF4-FFF2-40B4-BE49-F238E27FC236}">
                <a16:creationId xmlns:a16="http://schemas.microsoft.com/office/drawing/2014/main" id="{8FCAFF6B-F3EF-FB1A-17B9-F578FA606EC4}"/>
              </a:ext>
            </a:extLst>
          </p:cNvPr>
          <p:cNvSpPr txBox="1"/>
          <p:nvPr/>
        </p:nvSpPr>
        <p:spPr>
          <a:xfrm>
            <a:off x="1012168" y="1548153"/>
            <a:ext cx="7119664" cy="546303"/>
          </a:xfrm>
          <a:prstGeom prst="rect">
            <a:avLst/>
          </a:prstGeom>
          <a:noFill/>
        </p:spPr>
        <p:txBody>
          <a:bodyPr wrap="square">
            <a:spAutoFit/>
          </a:bodyPr>
          <a:lstStyle/>
          <a:p>
            <a:pPr>
              <a:lnSpc>
                <a:spcPct val="115000"/>
              </a:lnSpc>
            </a:pPr>
            <a:r>
              <a:rPr lang="en-US" altLang="zh-TW" sz="2800" b="1" dirty="0">
                <a:solidFill>
                  <a:srgbClr val="C00000"/>
                </a:solidFill>
                <a:latin typeface="Microsoft JhengHei"/>
                <a:ea typeface="Microsoft JhengHei"/>
                <a:cs typeface="Microsoft JhengHei"/>
                <a:sym typeface="Microsoft JhengHei"/>
              </a:rPr>
              <a:t>(3) </a:t>
            </a:r>
            <a:r>
              <a:rPr lang="zh-TW" altLang="en-US" sz="2800" b="1" dirty="0">
                <a:solidFill>
                  <a:srgbClr val="C00000"/>
                </a:solidFill>
                <a:latin typeface="Microsoft JhengHei"/>
                <a:ea typeface="Microsoft JhengHei"/>
                <a:cs typeface="Microsoft JhengHei"/>
                <a:sym typeface="Microsoft JhengHei"/>
              </a:rPr>
              <a:t>製作提示獸</a:t>
            </a:r>
            <a:r>
              <a:rPr lang="en-HK" altLang="zh-TW" sz="2800" b="1" dirty="0">
                <a:solidFill>
                  <a:srgbClr val="C00000"/>
                </a:solidFill>
                <a:latin typeface="Microsoft JhengHei"/>
                <a:ea typeface="Microsoft JhengHei"/>
                <a:cs typeface="Microsoft JhengHei"/>
                <a:sym typeface="Microsoft JhengHei"/>
              </a:rPr>
              <a:t>-</a:t>
            </a:r>
            <a:r>
              <a:rPr lang="zh-TW" altLang="en-US" sz="2800" b="1" dirty="0"/>
              <a:t>如何讓提醒語句更有效？</a:t>
            </a:r>
            <a:endParaRPr lang="en-HK" altLang="zh-TW" sz="2800" b="1" dirty="0">
              <a:sym typeface="Microsoft JhengHei"/>
            </a:endParaRPr>
          </a:p>
        </p:txBody>
      </p:sp>
      <p:sp>
        <p:nvSpPr>
          <p:cNvPr id="3" name="Google Shape;646;p55">
            <a:extLst>
              <a:ext uri="{FF2B5EF4-FFF2-40B4-BE49-F238E27FC236}">
                <a16:creationId xmlns:a16="http://schemas.microsoft.com/office/drawing/2014/main" id="{625E203A-5BC9-DEF5-B243-81056F19B344}"/>
              </a:ext>
            </a:extLst>
          </p:cNvPr>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8" name="Google Shape;623;p53">
            <a:extLst>
              <a:ext uri="{FF2B5EF4-FFF2-40B4-BE49-F238E27FC236}">
                <a16:creationId xmlns:a16="http://schemas.microsoft.com/office/drawing/2014/main" id="{817DA771-3603-4C67-BD57-2F85DBA770BF}"/>
              </a:ext>
            </a:extLst>
          </p:cNvPr>
          <p:cNvSpPr/>
          <p:nvPr/>
        </p:nvSpPr>
        <p:spPr>
          <a:xfrm>
            <a:off x="1124338" y="601681"/>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r>
              <a:rPr lang="zh-TW" altLang="en-US" sz="3200" b="1" dirty="0">
                <a:solidFill>
                  <a:schemeClr val="lt1"/>
                </a:solidFill>
                <a:latin typeface="Microsoft JhengHei"/>
                <a:ea typeface="Microsoft JhengHei"/>
                <a:sym typeface="Microsoft JhengHei"/>
              </a:rPr>
              <a:t>制訂螢幕時間</a:t>
            </a:r>
            <a:endParaRPr sz="3200" b="1" dirty="0">
              <a:solidFill>
                <a:schemeClr val="lt1"/>
              </a:solidFill>
              <a:latin typeface="Microsoft JhengHei"/>
              <a:ea typeface="Microsoft JhengHei"/>
              <a:sym typeface="Calibri"/>
            </a:endParaRPr>
          </a:p>
        </p:txBody>
      </p:sp>
    </p:spTree>
    <p:extLst>
      <p:ext uri="{BB962C8B-B14F-4D97-AF65-F5344CB8AC3E}">
        <p14:creationId xmlns:p14="http://schemas.microsoft.com/office/powerpoint/2010/main" val="39736338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55"/>
          <p:cNvSpPr txBox="1">
            <a:spLocks noGrp="1"/>
          </p:cNvSpPr>
          <p:nvPr>
            <p:ph type="body" idx="1"/>
          </p:nvPr>
        </p:nvSpPr>
        <p:spPr>
          <a:xfrm>
            <a:off x="628650" y="1369225"/>
            <a:ext cx="7886700" cy="36720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None/>
            </a:pPr>
            <a:r>
              <a:rPr lang="zh-TW" sz="2200" b="1" dirty="0">
                <a:solidFill>
                  <a:srgbClr val="C00000"/>
                </a:solidFill>
                <a:latin typeface="Microsoft JhengHei"/>
                <a:ea typeface="Microsoft JhengHei"/>
                <a:cs typeface="Microsoft JhengHei"/>
                <a:sym typeface="Microsoft JhengHei"/>
              </a:rPr>
              <a:t>(4) 協助子女制訂個人化活動清單</a:t>
            </a:r>
            <a:endParaRPr sz="2200" b="1" dirty="0">
              <a:solidFill>
                <a:srgbClr val="C00000"/>
              </a:solidFill>
              <a:latin typeface="Microsoft JhengHei"/>
              <a:ea typeface="Microsoft JhengHei"/>
              <a:cs typeface="Microsoft JhengHei"/>
              <a:sym typeface="Microsoft JhengHei"/>
            </a:endParaRPr>
          </a:p>
          <a:p>
            <a:pPr marL="457200" lvl="0" indent="-336550" algn="l" rtl="0">
              <a:lnSpc>
                <a:spcPct val="115000"/>
              </a:lnSpc>
              <a:spcBef>
                <a:spcPts val="0"/>
              </a:spcBef>
              <a:spcAft>
                <a:spcPts val="0"/>
              </a:spcAft>
              <a:buClr>
                <a:srgbClr val="004AAD"/>
              </a:buClr>
              <a:buSzPts val="1700"/>
              <a:buFont typeface="Microsoft JhengHei"/>
              <a:buAutoNum type="alphaLcParenR"/>
            </a:pPr>
            <a:r>
              <a:rPr lang="zh-TW" sz="1700" b="1" u="sng" dirty="0">
                <a:solidFill>
                  <a:srgbClr val="004AAD"/>
                </a:solidFill>
                <a:latin typeface="Microsoft JhengHei"/>
                <a:ea typeface="Microsoft JhengHei"/>
                <a:cs typeface="Microsoft JhengHei"/>
                <a:sym typeface="Microsoft JhengHei"/>
              </a:rPr>
              <a:t>列出除了上網外的其他活動，包括：</a:t>
            </a:r>
            <a:endParaRPr sz="1700" b="1" u="sng" dirty="0">
              <a:solidFill>
                <a:srgbClr val="004AAD"/>
              </a:solidFill>
              <a:latin typeface="Microsoft JhengHei"/>
              <a:ea typeface="Microsoft JhengHei"/>
              <a:cs typeface="Microsoft JhengHei"/>
              <a:sym typeface="Microsoft JhengHei"/>
            </a:endParaRPr>
          </a:p>
          <a:p>
            <a:pPr marL="914400" lvl="1" indent="-330200" algn="l" rtl="0">
              <a:lnSpc>
                <a:spcPct val="115000"/>
              </a:lnSpc>
              <a:spcBef>
                <a:spcPts val="0"/>
              </a:spcBef>
              <a:spcAft>
                <a:spcPts val="0"/>
              </a:spcAft>
              <a:buSzPts val="1600"/>
              <a:buFont typeface="Microsoft JhengHei"/>
              <a:buChar char="•"/>
            </a:pPr>
            <a:r>
              <a:rPr lang="zh-TW" sz="1600" b="1" dirty="0">
                <a:latin typeface="Microsoft JhengHei"/>
                <a:ea typeface="Microsoft JhengHei"/>
                <a:cs typeface="Microsoft JhengHei"/>
                <a:sym typeface="Microsoft JhengHei"/>
              </a:rPr>
              <a:t>在家時、個人獨處時</a:t>
            </a:r>
            <a:endParaRPr sz="1600" b="1" dirty="0">
              <a:latin typeface="Microsoft JhengHei"/>
              <a:ea typeface="Microsoft JhengHei"/>
              <a:cs typeface="Microsoft JhengHei"/>
              <a:sym typeface="Microsoft JhengHei"/>
            </a:endParaRPr>
          </a:p>
          <a:p>
            <a:pPr marL="914400" lvl="1" indent="-330200" algn="l" rtl="0">
              <a:lnSpc>
                <a:spcPct val="115000"/>
              </a:lnSpc>
              <a:spcBef>
                <a:spcPts val="0"/>
              </a:spcBef>
              <a:spcAft>
                <a:spcPts val="0"/>
              </a:spcAft>
              <a:buSzPts val="1600"/>
              <a:buFont typeface="Microsoft JhengHei"/>
              <a:buChar char="•"/>
            </a:pPr>
            <a:r>
              <a:rPr lang="zh-TW" sz="1600" b="1" dirty="0">
                <a:latin typeface="Microsoft JhengHei"/>
                <a:ea typeface="Microsoft JhengHei"/>
                <a:cs typeface="Microsoft JhengHei"/>
                <a:sym typeface="Microsoft JhengHei"/>
              </a:rPr>
              <a:t>與家人相處時、與朋友相處時</a:t>
            </a:r>
            <a:endParaRPr sz="1600" b="1" dirty="0">
              <a:latin typeface="Microsoft JhengHei"/>
              <a:ea typeface="Microsoft JhengHei"/>
              <a:cs typeface="Microsoft JhengHei"/>
              <a:sym typeface="Microsoft JhengHei"/>
            </a:endParaRPr>
          </a:p>
          <a:p>
            <a:pPr marL="457200" lvl="0" indent="-336550" algn="l" rtl="0">
              <a:lnSpc>
                <a:spcPct val="115000"/>
              </a:lnSpc>
              <a:spcBef>
                <a:spcPts val="0"/>
              </a:spcBef>
              <a:spcAft>
                <a:spcPts val="0"/>
              </a:spcAft>
              <a:buClr>
                <a:srgbClr val="004AAD"/>
              </a:buClr>
              <a:buSzPts val="1700"/>
              <a:buFont typeface="Microsoft JhengHei"/>
              <a:buAutoNum type="alphaLcParenR"/>
            </a:pPr>
            <a:r>
              <a:rPr lang="zh-TW" sz="1700" b="1" u="sng" dirty="0">
                <a:solidFill>
                  <a:srgbClr val="004AAD"/>
                </a:solidFill>
                <a:latin typeface="Microsoft JhengHei"/>
                <a:ea typeface="Microsoft JhengHei"/>
                <a:cs typeface="Microsoft JhengHei"/>
                <a:sym typeface="Microsoft JhengHei"/>
              </a:rPr>
              <a:t>並爲各活動的</a:t>
            </a:r>
            <a:r>
              <a:rPr lang="zh-TW" altLang="en-US" sz="1700" b="1" u="sng" dirty="0">
                <a:solidFill>
                  <a:srgbClr val="004AAD"/>
                </a:solidFill>
                <a:latin typeface="Microsoft JhengHei"/>
                <a:ea typeface="Microsoft JhengHei"/>
                <a:sym typeface="Microsoft JhengHei"/>
              </a:rPr>
              <a:t>興趣</a:t>
            </a:r>
            <a:r>
              <a:rPr lang="zh-TW" sz="1700" b="1" u="sng" dirty="0">
                <a:solidFill>
                  <a:srgbClr val="004AAD"/>
                </a:solidFill>
                <a:latin typeface="Microsoft JhengHei"/>
                <a:ea typeface="Microsoft JhengHei"/>
                <a:cs typeface="Microsoft JhengHei"/>
                <a:sym typeface="Microsoft JhengHei"/>
              </a:rPr>
              <a:t>評分：</a:t>
            </a:r>
            <a:endParaRPr sz="1700" b="1" u="sng" dirty="0">
              <a:solidFill>
                <a:srgbClr val="004AAD"/>
              </a:solidFill>
              <a:latin typeface="Microsoft JhengHei"/>
              <a:ea typeface="Microsoft JhengHei"/>
              <a:cs typeface="Microsoft JhengHei"/>
              <a:sym typeface="Microsoft JhengHei"/>
            </a:endParaRPr>
          </a:p>
          <a:p>
            <a:pPr marL="914400" lvl="1" indent="-330200" algn="l" rtl="0">
              <a:lnSpc>
                <a:spcPct val="115000"/>
              </a:lnSpc>
              <a:spcBef>
                <a:spcPts val="0"/>
              </a:spcBef>
              <a:spcAft>
                <a:spcPts val="0"/>
              </a:spcAft>
              <a:buSzPts val="1600"/>
              <a:buFont typeface="Microsoft JhengHei"/>
              <a:buChar char="•"/>
            </a:pPr>
            <a:r>
              <a:rPr lang="zh-TW" sz="1600" b="1" dirty="0">
                <a:latin typeface="Microsoft JhengHei"/>
                <a:ea typeface="Microsoft JhengHei"/>
                <a:cs typeface="Microsoft JhengHei"/>
                <a:sym typeface="Microsoft JhengHei"/>
              </a:rPr>
              <a:t>十分</a:t>
            </a:r>
            <a:r>
              <a:rPr lang="zh-TW" altLang="en-US" sz="1600" b="1" dirty="0">
                <a:latin typeface="Microsoft JhengHei"/>
                <a:ea typeface="Microsoft JhengHei"/>
                <a:sym typeface="Microsoft JhengHei"/>
              </a:rPr>
              <a:t>感興趣</a:t>
            </a:r>
            <a:r>
              <a:rPr lang="en-US" altLang="zh-TW" sz="1600" b="1" dirty="0">
                <a:latin typeface="Microsoft JhengHei"/>
                <a:ea typeface="Microsoft JhengHei"/>
                <a:sym typeface="Microsoft JhengHei"/>
              </a:rPr>
              <a:t>= 5</a:t>
            </a:r>
            <a:r>
              <a:rPr lang="zh-TW" altLang="en-US" sz="1600" b="1" dirty="0">
                <a:latin typeface="Microsoft JhengHei"/>
                <a:ea typeface="Microsoft JhengHei"/>
                <a:sym typeface="Microsoft JhengHei"/>
              </a:rPr>
              <a:t>；感興趣</a:t>
            </a:r>
            <a:r>
              <a:rPr lang="en-US" altLang="zh-TW" sz="1600" b="1" dirty="0">
                <a:latin typeface="Microsoft JhengHei"/>
                <a:ea typeface="Microsoft JhengHei"/>
                <a:sym typeface="Microsoft JhengHei"/>
              </a:rPr>
              <a:t>= 4</a:t>
            </a:r>
            <a:r>
              <a:rPr lang="zh-TW" altLang="en-US" sz="1600" b="1" dirty="0">
                <a:latin typeface="Microsoft JhengHei"/>
                <a:ea typeface="Microsoft JhengHei"/>
                <a:sym typeface="Microsoft JhengHei"/>
              </a:rPr>
              <a:t>；一般＝</a:t>
            </a:r>
            <a:r>
              <a:rPr lang="en-US" altLang="zh-TW" sz="1600" b="1" dirty="0">
                <a:latin typeface="Microsoft JhengHei"/>
                <a:ea typeface="Microsoft JhengHei"/>
                <a:sym typeface="Microsoft JhengHei"/>
              </a:rPr>
              <a:t>3</a:t>
            </a:r>
            <a:r>
              <a:rPr lang="zh-TW" altLang="en-US" sz="1600" b="1" dirty="0">
                <a:latin typeface="Microsoft JhengHei"/>
                <a:ea typeface="Microsoft JhengHei"/>
                <a:sym typeface="Microsoft JhengHei"/>
              </a:rPr>
              <a:t>；不感興趣＝</a:t>
            </a:r>
            <a:r>
              <a:rPr lang="en-US" altLang="zh-TW" sz="1600" b="1" dirty="0">
                <a:latin typeface="Microsoft JhengHei"/>
                <a:ea typeface="Microsoft JhengHei"/>
                <a:sym typeface="Microsoft JhengHei"/>
              </a:rPr>
              <a:t>2</a:t>
            </a:r>
            <a:r>
              <a:rPr lang="zh-TW" altLang="en-US" sz="1600" b="1" dirty="0">
                <a:latin typeface="Microsoft JhengHei"/>
                <a:ea typeface="Microsoft JhengHei"/>
                <a:sym typeface="Microsoft JhengHei"/>
              </a:rPr>
              <a:t>；十分不感興趣＝</a:t>
            </a:r>
            <a:r>
              <a:rPr lang="zh-TW" sz="1600" b="1" dirty="0">
                <a:latin typeface="Microsoft JhengHei"/>
                <a:ea typeface="Microsoft JhengHei"/>
                <a:cs typeface="Microsoft JhengHei"/>
                <a:sym typeface="Microsoft JhengHei"/>
              </a:rPr>
              <a:t>1</a:t>
            </a:r>
            <a:endParaRPr sz="1600" b="1" dirty="0">
              <a:latin typeface="Microsoft JhengHei"/>
              <a:ea typeface="Microsoft JhengHei"/>
              <a:cs typeface="Microsoft JhengHei"/>
              <a:sym typeface="Microsoft JhengHei"/>
            </a:endParaRPr>
          </a:p>
          <a:p>
            <a:pPr marL="457200" lvl="0" indent="-336550" algn="l" rtl="0">
              <a:lnSpc>
                <a:spcPct val="115000"/>
              </a:lnSpc>
              <a:spcBef>
                <a:spcPts val="0"/>
              </a:spcBef>
              <a:spcAft>
                <a:spcPts val="0"/>
              </a:spcAft>
              <a:buClr>
                <a:srgbClr val="004AAD"/>
              </a:buClr>
              <a:buSzPts val="1700"/>
              <a:buFont typeface="Microsoft JhengHei"/>
              <a:buAutoNum type="alphaLcParenR"/>
            </a:pPr>
            <a:r>
              <a:rPr lang="zh-TW" sz="1700" b="1" u="sng" dirty="0">
                <a:solidFill>
                  <a:srgbClr val="004AAD"/>
                </a:solidFill>
                <a:latin typeface="Microsoft JhengHei"/>
                <a:ea typeface="Microsoft JhengHei"/>
                <a:cs typeface="Microsoft JhengHei"/>
                <a:sym typeface="Microsoft JhengHei"/>
              </a:rPr>
              <a:t>列出各項活動的好處及其執行的困難</a:t>
            </a:r>
            <a:endParaRPr sz="1700" b="1" u="sng" dirty="0">
              <a:solidFill>
                <a:srgbClr val="004AAD"/>
              </a:solidFill>
              <a:latin typeface="Microsoft JhengHei"/>
              <a:ea typeface="Microsoft JhengHei"/>
              <a:cs typeface="Microsoft JhengHei"/>
              <a:sym typeface="Microsoft JhengHei"/>
            </a:endParaRPr>
          </a:p>
          <a:p>
            <a:pPr marL="914400" lvl="0" indent="-317500" algn="l" rtl="0">
              <a:lnSpc>
                <a:spcPct val="115000"/>
              </a:lnSpc>
              <a:spcBef>
                <a:spcPts val="0"/>
              </a:spcBef>
              <a:spcAft>
                <a:spcPts val="0"/>
              </a:spcAft>
              <a:buSzPts val="1400"/>
              <a:buFont typeface="Arial" panose="020B0604020202020204" pitchFamily="34" charset="0"/>
              <a:buChar char="•"/>
            </a:pPr>
            <a:r>
              <a:rPr lang="zh-TW" sz="1600" b="1" dirty="0">
                <a:latin typeface="Microsoft JhengHei"/>
                <a:ea typeface="Microsoft JhengHei"/>
                <a:cs typeface="Microsoft JhengHei"/>
                <a:sym typeface="Microsoft JhengHei"/>
              </a:rPr>
              <a:t>這些活動可如何提升你的生活質素／是否可以令你感到快樂</a:t>
            </a:r>
            <a:r>
              <a:rPr lang="zh-TW" altLang="en-US" sz="1600" b="1" dirty="0">
                <a:latin typeface="Microsoft JhengHei"/>
                <a:ea typeface="Microsoft JhengHei"/>
                <a:cs typeface="Microsoft JhengHei"/>
                <a:sym typeface="Microsoft JhengHei"/>
              </a:rPr>
              <a:t>？</a:t>
            </a:r>
            <a:endParaRPr sz="1400" b="1" dirty="0">
              <a:solidFill>
                <a:srgbClr val="004AAD"/>
              </a:solidFill>
              <a:latin typeface="Microsoft JhengHei"/>
              <a:ea typeface="Microsoft JhengHei"/>
              <a:cs typeface="Microsoft JhengHei"/>
              <a:sym typeface="Microsoft JhengHei"/>
            </a:endParaRPr>
          </a:p>
          <a:p>
            <a:pPr marL="120650" lvl="0" indent="0" algn="l" rtl="0">
              <a:lnSpc>
                <a:spcPct val="115000"/>
              </a:lnSpc>
              <a:spcBef>
                <a:spcPts val="0"/>
              </a:spcBef>
              <a:spcAft>
                <a:spcPts val="0"/>
              </a:spcAft>
              <a:buClr>
                <a:srgbClr val="004AAD"/>
              </a:buClr>
              <a:buSzPts val="1700"/>
              <a:buNone/>
            </a:pPr>
            <a:r>
              <a:rPr lang="en-US" altLang="zh-TW" sz="1700" b="1" dirty="0">
                <a:solidFill>
                  <a:srgbClr val="004AAD"/>
                </a:solidFill>
                <a:latin typeface="Microsoft JhengHei"/>
                <a:ea typeface="Microsoft JhengHei"/>
                <a:cs typeface="Microsoft JhengHei"/>
                <a:sym typeface="Microsoft JhengHei"/>
              </a:rPr>
              <a:t>d)   </a:t>
            </a:r>
            <a:r>
              <a:rPr lang="zh-TW" sz="1700" b="1" u="sng" dirty="0">
                <a:solidFill>
                  <a:srgbClr val="004AAD"/>
                </a:solidFill>
                <a:latin typeface="Microsoft JhengHei"/>
                <a:ea typeface="Microsoft JhengHei"/>
                <a:cs typeface="Microsoft JhengHei"/>
                <a:sym typeface="Microsoft JhengHei"/>
              </a:rPr>
              <a:t>邀請子女進行自己擅長活動</a:t>
            </a:r>
            <a:r>
              <a:rPr lang="zh-TW" altLang="en-US" sz="1700" b="1" u="sng" dirty="0">
                <a:solidFill>
                  <a:srgbClr val="004AAD"/>
                </a:solidFill>
                <a:latin typeface="Microsoft JhengHei"/>
                <a:ea typeface="Microsoft JhengHei"/>
                <a:sym typeface="Microsoft JhengHei"/>
              </a:rPr>
              <a:t> （例如：週末行山、 齊齊下廚）</a:t>
            </a:r>
            <a:endParaRPr sz="1700" b="1" u="sng" dirty="0">
              <a:solidFill>
                <a:srgbClr val="004AAD"/>
              </a:solidFill>
              <a:latin typeface="Microsoft JhengHei"/>
              <a:ea typeface="Microsoft JhengHei"/>
              <a:sym typeface="Microsoft JhengHei"/>
            </a:endParaRPr>
          </a:p>
          <a:p>
            <a:pPr marL="882650" lvl="0" indent="-285750" algn="l" rtl="0">
              <a:lnSpc>
                <a:spcPct val="115000"/>
              </a:lnSpc>
              <a:spcBef>
                <a:spcPts val="0"/>
              </a:spcBef>
              <a:spcAft>
                <a:spcPts val="0"/>
              </a:spcAft>
              <a:buSzPts val="1400"/>
              <a:buFont typeface="Arial" panose="020B0604020202020204" pitchFamily="34" charset="0"/>
              <a:buChar char="•"/>
            </a:pPr>
            <a:r>
              <a:rPr lang="zh-TW" sz="1600" b="1" dirty="0">
                <a:latin typeface="Microsoft JhengHei"/>
                <a:ea typeface="Microsoft JhengHei"/>
                <a:cs typeface="Microsoft JhengHei"/>
                <a:sym typeface="Microsoft JhengHei"/>
              </a:rPr>
              <a:t>家長也可給予子女展示其上網強項</a:t>
            </a:r>
            <a:endParaRPr sz="1600" b="1" dirty="0">
              <a:latin typeface="Microsoft JhengHei"/>
              <a:ea typeface="Microsoft JhengHei"/>
              <a:cs typeface="Microsoft JhengHei"/>
              <a:sym typeface="Microsoft JhengHei"/>
            </a:endParaRPr>
          </a:p>
          <a:p>
            <a:pPr marL="914400" lvl="0" indent="-317500" algn="l" rtl="0">
              <a:lnSpc>
                <a:spcPct val="115000"/>
              </a:lnSpc>
              <a:spcBef>
                <a:spcPts val="0"/>
              </a:spcBef>
              <a:spcAft>
                <a:spcPts val="0"/>
              </a:spcAft>
              <a:buSzPts val="1400"/>
              <a:buFont typeface="Arial" panose="020B0604020202020204" pitchFamily="34" charset="0"/>
              <a:buChar char="•"/>
            </a:pPr>
            <a:r>
              <a:rPr lang="zh-TW" sz="1600" b="1" dirty="0">
                <a:latin typeface="Microsoft JhengHei"/>
                <a:ea typeface="Microsoft JhengHei"/>
                <a:cs typeface="Microsoft JhengHei"/>
                <a:sym typeface="Microsoft JhengHei"/>
              </a:rPr>
              <a:t>例如：用綫上地圖策劃行山路徑，查看天氣，</a:t>
            </a:r>
            <a:endParaRPr lang="en-US" altLang="zh-TW" sz="1600" b="1" dirty="0">
              <a:latin typeface="Microsoft JhengHei"/>
              <a:ea typeface="Microsoft JhengHei"/>
              <a:cs typeface="Microsoft JhengHei"/>
              <a:sym typeface="Microsoft JhengHei"/>
            </a:endParaRPr>
          </a:p>
          <a:p>
            <a:pPr marL="596900" lvl="0" indent="0" algn="l" rtl="0">
              <a:lnSpc>
                <a:spcPct val="115000"/>
              </a:lnSpc>
              <a:spcBef>
                <a:spcPts val="0"/>
              </a:spcBef>
              <a:spcAft>
                <a:spcPts val="0"/>
              </a:spcAft>
              <a:buSzPts val="1400"/>
              <a:buNone/>
            </a:pPr>
            <a:r>
              <a:rPr lang="en-US" altLang="zh-TW" sz="1600" b="1" dirty="0">
                <a:latin typeface="Microsoft JhengHei"/>
                <a:ea typeface="Microsoft JhengHei"/>
                <a:cs typeface="Microsoft JhengHei"/>
                <a:sym typeface="Microsoft JhengHei"/>
              </a:rPr>
              <a:t>                  </a:t>
            </a:r>
            <a:r>
              <a:rPr lang="zh-TW" sz="1600" b="1" dirty="0">
                <a:latin typeface="Microsoft JhengHei"/>
                <a:ea typeface="Microsoft JhengHei"/>
                <a:cs typeface="Microsoft JhengHei"/>
                <a:sym typeface="Microsoft JhengHei"/>
              </a:rPr>
              <a:t>上網尋找食譜的教學視頻</a:t>
            </a:r>
            <a:endParaRPr sz="1600" b="1" dirty="0">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None/>
            </a:pPr>
            <a:endParaRPr sz="2200" b="1" dirty="0">
              <a:solidFill>
                <a:srgbClr val="004AAD"/>
              </a:solidFill>
              <a:latin typeface="Microsoft JhengHei"/>
              <a:ea typeface="Microsoft JhengHei"/>
              <a:cs typeface="Microsoft JhengHei"/>
              <a:sym typeface="Microsoft JhengHei"/>
            </a:endParaRPr>
          </a:p>
          <a:p>
            <a:pPr marL="177800" lvl="0" indent="-38100" algn="l" rtl="0">
              <a:lnSpc>
                <a:spcPct val="90000"/>
              </a:lnSpc>
              <a:spcBef>
                <a:spcPts val="0"/>
              </a:spcBef>
              <a:spcAft>
                <a:spcPts val="0"/>
              </a:spcAft>
              <a:buClr>
                <a:schemeClr val="dk1"/>
              </a:buClr>
              <a:buSzPts val="2100"/>
              <a:buNone/>
            </a:pPr>
            <a:endParaRPr sz="2200" b="1" dirty="0">
              <a:latin typeface="Microsoft JhengHei"/>
              <a:ea typeface="Microsoft JhengHei"/>
              <a:cs typeface="Microsoft JhengHei"/>
              <a:sym typeface="Microsoft JhengHei"/>
            </a:endParaRPr>
          </a:p>
        </p:txBody>
      </p:sp>
      <p:sp>
        <p:nvSpPr>
          <p:cNvPr id="646" name="Google Shape;646;p55"/>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648" name="Google Shape;648;p55"/>
          <p:cNvSpPr txBox="1">
            <a:spLocks noGrp="1"/>
          </p:cNvSpPr>
          <p:nvPr>
            <p:ph type="sldNum" idx="12"/>
          </p:nvPr>
        </p:nvSpPr>
        <p:spPr>
          <a:xfrm>
            <a:off x="655020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44</a:t>
            </a:fld>
            <a:endParaRPr/>
          </a:p>
        </p:txBody>
      </p:sp>
      <p:grpSp>
        <p:nvGrpSpPr>
          <p:cNvPr id="650" name="Google Shape;650;p55"/>
          <p:cNvGrpSpPr/>
          <p:nvPr/>
        </p:nvGrpSpPr>
        <p:grpSpPr>
          <a:xfrm>
            <a:off x="7098759" y="3205225"/>
            <a:ext cx="1462716" cy="617519"/>
            <a:chOff x="4885275" y="1512224"/>
            <a:chExt cx="3469576" cy="1229576"/>
          </a:xfrm>
        </p:grpSpPr>
        <p:pic>
          <p:nvPicPr>
            <p:cNvPr id="651" name="Google Shape;651;p55"/>
            <p:cNvPicPr preferRelativeResize="0"/>
            <p:nvPr/>
          </p:nvPicPr>
          <p:blipFill>
            <a:blip r:embed="rId3">
              <a:alphaModFix/>
            </a:blip>
            <a:stretch>
              <a:fillRect/>
            </a:stretch>
          </p:blipFill>
          <p:spPr>
            <a:xfrm>
              <a:off x="6032349" y="1560600"/>
              <a:ext cx="1147075" cy="1147075"/>
            </a:xfrm>
            <a:prstGeom prst="rect">
              <a:avLst/>
            </a:prstGeom>
            <a:noFill/>
            <a:ln>
              <a:noFill/>
            </a:ln>
          </p:spPr>
        </p:pic>
        <p:pic>
          <p:nvPicPr>
            <p:cNvPr id="652" name="Google Shape;652;p55"/>
            <p:cNvPicPr preferRelativeResize="0"/>
            <p:nvPr/>
          </p:nvPicPr>
          <p:blipFill>
            <a:blip r:embed="rId4">
              <a:alphaModFix/>
            </a:blip>
            <a:stretch>
              <a:fillRect/>
            </a:stretch>
          </p:blipFill>
          <p:spPr>
            <a:xfrm>
              <a:off x="4885275" y="1594700"/>
              <a:ext cx="1147075" cy="1147100"/>
            </a:xfrm>
            <a:prstGeom prst="rect">
              <a:avLst/>
            </a:prstGeom>
            <a:noFill/>
            <a:ln>
              <a:noFill/>
            </a:ln>
          </p:spPr>
        </p:pic>
        <p:pic>
          <p:nvPicPr>
            <p:cNvPr id="653" name="Google Shape;653;p55"/>
            <p:cNvPicPr preferRelativeResize="0"/>
            <p:nvPr/>
          </p:nvPicPr>
          <p:blipFill>
            <a:blip r:embed="rId5">
              <a:alphaModFix/>
            </a:blip>
            <a:stretch>
              <a:fillRect/>
            </a:stretch>
          </p:blipFill>
          <p:spPr>
            <a:xfrm>
              <a:off x="7207776" y="1512224"/>
              <a:ext cx="1147075" cy="1188589"/>
            </a:xfrm>
            <a:prstGeom prst="rect">
              <a:avLst/>
            </a:prstGeom>
            <a:noFill/>
            <a:ln>
              <a:noFill/>
            </a:ln>
          </p:spPr>
        </p:pic>
      </p:grpSp>
      <p:pic>
        <p:nvPicPr>
          <p:cNvPr id="4" name="Picture 3">
            <a:extLst>
              <a:ext uri="{FF2B5EF4-FFF2-40B4-BE49-F238E27FC236}">
                <a16:creationId xmlns:a16="http://schemas.microsoft.com/office/drawing/2014/main" id="{C48B8654-E594-0B17-A213-6E022CD672AF}"/>
              </a:ext>
            </a:extLst>
          </p:cNvPr>
          <p:cNvPicPr>
            <a:picLocks noChangeAspect="1"/>
          </p:cNvPicPr>
          <p:nvPr/>
        </p:nvPicPr>
        <p:blipFill>
          <a:blip r:embed="rId6"/>
          <a:stretch>
            <a:fillRect/>
          </a:stretch>
        </p:blipFill>
        <p:spPr>
          <a:xfrm>
            <a:off x="4760790" y="1326573"/>
            <a:ext cx="4081792" cy="1586411"/>
          </a:xfrm>
          <a:prstGeom prst="rect">
            <a:avLst/>
          </a:prstGeom>
        </p:spPr>
      </p:pic>
      <p:sp>
        <p:nvSpPr>
          <p:cNvPr id="12" name="Google Shape;623;p53">
            <a:extLst>
              <a:ext uri="{FF2B5EF4-FFF2-40B4-BE49-F238E27FC236}">
                <a16:creationId xmlns:a16="http://schemas.microsoft.com/office/drawing/2014/main" id="{E2416EE1-8DEC-470D-8C06-E4BE5E0C3290}"/>
              </a:ext>
            </a:extLst>
          </p:cNvPr>
          <p:cNvSpPr/>
          <p:nvPr/>
        </p:nvSpPr>
        <p:spPr>
          <a:xfrm>
            <a:off x="1388743" y="639757"/>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altLang="en-US" sz="3200" b="1" dirty="0">
                <a:solidFill>
                  <a:schemeClr val="lt1"/>
                </a:solidFill>
                <a:latin typeface="Microsoft JhengHei"/>
                <a:ea typeface="Microsoft JhengHei"/>
                <a:sym typeface="Microsoft JhengHei"/>
              </a:rPr>
              <a:t>制訂螢幕時間</a:t>
            </a:r>
            <a:endParaRPr sz="3200" b="1" dirty="0">
              <a:solidFill>
                <a:schemeClr val="lt1"/>
              </a:solidFill>
              <a:latin typeface="Microsoft JhengHei"/>
              <a:ea typeface="Microsoft JhengHe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6"/>
          <p:cNvSpPr txBox="1">
            <a:spLocks noGrp="1"/>
          </p:cNvSpPr>
          <p:nvPr>
            <p:ph type="body" idx="1"/>
          </p:nvPr>
        </p:nvSpPr>
        <p:spPr>
          <a:xfrm>
            <a:off x="628650" y="1071750"/>
            <a:ext cx="3433800" cy="15000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None/>
            </a:pPr>
            <a:r>
              <a:rPr lang="zh-TW" sz="2200" b="1" dirty="0">
                <a:solidFill>
                  <a:srgbClr val="C00000"/>
                </a:solidFill>
                <a:latin typeface="Microsoft JhengHei"/>
                <a:ea typeface="Microsoft JhengHei"/>
                <a:cs typeface="Microsoft JhengHei"/>
                <a:sym typeface="Microsoft JhengHei"/>
              </a:rPr>
              <a:t>(5) 協助子女重組日常生活時間表</a:t>
            </a:r>
            <a:endParaRPr sz="2200" b="1" dirty="0">
              <a:solidFill>
                <a:srgbClr val="C00000"/>
              </a:solidFill>
              <a:latin typeface="Microsoft JhengHei"/>
              <a:ea typeface="Microsoft JhengHei"/>
              <a:cs typeface="Microsoft JhengHei"/>
              <a:sym typeface="Microsoft JhengHei"/>
            </a:endParaRPr>
          </a:p>
          <a:p>
            <a:pPr marL="457200" marR="0" lvl="0" indent="-349250" algn="l" rtl="0">
              <a:lnSpc>
                <a:spcPct val="115000"/>
              </a:lnSpc>
              <a:spcBef>
                <a:spcPts val="0"/>
              </a:spcBef>
              <a:spcAft>
                <a:spcPts val="0"/>
              </a:spcAft>
              <a:buSzPts val="1900"/>
              <a:buFont typeface="Arial" panose="020B0604020202020204" pitchFamily="34" charset="0"/>
              <a:buChar char="•"/>
            </a:pPr>
            <a:r>
              <a:rPr lang="zh-TW" sz="1900" b="1" dirty="0">
                <a:latin typeface="Microsoft JhengHei"/>
                <a:ea typeface="Microsoft JhengHei"/>
                <a:cs typeface="Microsoft JhengHei"/>
                <a:sym typeface="Microsoft JhengHei"/>
              </a:rPr>
              <a:t>檢視現在上網的模式和習慣：如上網的時間、地點、時數</a:t>
            </a:r>
            <a:endParaRPr sz="1900" b="1" dirty="0">
              <a:latin typeface="Microsoft JhengHei"/>
              <a:ea typeface="Microsoft JhengHei"/>
              <a:cs typeface="Microsoft JhengHei"/>
              <a:sym typeface="Microsoft JhengHei"/>
            </a:endParaRPr>
          </a:p>
          <a:p>
            <a:pPr marL="457200" lvl="0" indent="-349250" algn="l" rtl="0">
              <a:lnSpc>
                <a:spcPct val="115000"/>
              </a:lnSpc>
              <a:spcBef>
                <a:spcPts val="0"/>
              </a:spcBef>
              <a:spcAft>
                <a:spcPts val="0"/>
              </a:spcAft>
              <a:buSzPts val="1900"/>
              <a:buFont typeface="Arial" panose="020B0604020202020204" pitchFamily="34" charset="0"/>
              <a:buChar char="•"/>
            </a:pPr>
            <a:r>
              <a:rPr lang="zh-TW" sz="1900" b="1" dirty="0">
                <a:latin typeface="Microsoft JhengHei"/>
                <a:ea typeface="Microsoft JhengHei"/>
                <a:cs typeface="Microsoft JhengHei"/>
                <a:sym typeface="Microsoft JhengHei"/>
              </a:rPr>
              <a:t>打破舊有上網習慣：</a:t>
            </a:r>
            <a:endParaRPr sz="1900" b="1" dirty="0">
              <a:latin typeface="Microsoft JhengHei"/>
              <a:ea typeface="Microsoft JhengHei"/>
              <a:cs typeface="Microsoft JhengHei"/>
              <a:sym typeface="Microsoft JhengHei"/>
            </a:endParaRPr>
          </a:p>
          <a:p>
            <a:pPr marL="914400" lvl="1" indent="-349250" algn="l" rtl="0">
              <a:lnSpc>
                <a:spcPct val="115000"/>
              </a:lnSpc>
              <a:spcBef>
                <a:spcPts val="0"/>
              </a:spcBef>
              <a:spcAft>
                <a:spcPts val="0"/>
              </a:spcAft>
              <a:buSzPts val="1900"/>
              <a:buFont typeface="Courier New" panose="02070309020205020404" pitchFamily="49" charset="0"/>
              <a:buChar char="o"/>
            </a:pPr>
            <a:r>
              <a:rPr lang="zh-TW" sz="1900" b="1" dirty="0">
                <a:latin typeface="Microsoft JhengHei"/>
                <a:ea typeface="Microsoft JhengHei"/>
                <a:cs typeface="Microsoft JhengHei"/>
                <a:sym typeface="Microsoft JhengHei"/>
              </a:rPr>
              <a:t>例如</a:t>
            </a:r>
            <a:r>
              <a:rPr lang="zh-TW" altLang="en-US" sz="1900" b="1" dirty="0">
                <a:latin typeface="Microsoft JhengHei"/>
                <a:ea typeface="Microsoft JhengHei"/>
                <a:sym typeface="Microsoft JhengHei"/>
              </a:rPr>
              <a:t>：</a:t>
            </a:r>
            <a:r>
              <a:rPr lang="zh-TW" sz="1900" b="1" dirty="0">
                <a:latin typeface="Microsoft JhengHei"/>
                <a:ea typeface="Microsoft JhengHei"/>
                <a:cs typeface="Microsoft JhengHei"/>
                <a:sym typeface="Microsoft JhengHei"/>
              </a:rPr>
              <a:t>由放學回家立即上網，改為放學回家先洗澡</a:t>
            </a:r>
            <a:endParaRPr sz="1900" b="1" dirty="0">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None/>
            </a:pPr>
            <a:endParaRPr sz="2200" b="1" dirty="0">
              <a:solidFill>
                <a:srgbClr val="C00000"/>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None/>
            </a:pPr>
            <a:endParaRPr sz="2200" b="1" dirty="0">
              <a:solidFill>
                <a:srgbClr val="004AAD"/>
              </a:solidFill>
              <a:latin typeface="Microsoft JhengHei"/>
              <a:ea typeface="Microsoft JhengHei"/>
              <a:cs typeface="Microsoft JhengHei"/>
              <a:sym typeface="Microsoft JhengHei"/>
            </a:endParaRPr>
          </a:p>
          <a:p>
            <a:pPr marL="177800" lvl="0" indent="-38100" algn="l" rtl="0">
              <a:lnSpc>
                <a:spcPct val="90000"/>
              </a:lnSpc>
              <a:spcBef>
                <a:spcPts val="0"/>
              </a:spcBef>
              <a:spcAft>
                <a:spcPts val="0"/>
              </a:spcAft>
              <a:buClr>
                <a:schemeClr val="dk1"/>
              </a:buClr>
              <a:buSzPts val="2100"/>
              <a:buNone/>
            </a:pPr>
            <a:endParaRPr sz="2200" b="1" dirty="0">
              <a:latin typeface="Microsoft JhengHei"/>
              <a:ea typeface="Microsoft JhengHei"/>
              <a:cs typeface="Microsoft JhengHei"/>
              <a:sym typeface="Microsoft JhengHei"/>
            </a:endParaRPr>
          </a:p>
        </p:txBody>
      </p:sp>
      <p:sp>
        <p:nvSpPr>
          <p:cNvPr id="659" name="Google Shape;659;p56"/>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661" name="Google Shape;661;p56"/>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45</a:t>
            </a:fld>
            <a:endParaRPr/>
          </a:p>
        </p:txBody>
      </p:sp>
      <p:grpSp>
        <p:nvGrpSpPr>
          <p:cNvPr id="6" name="Group 5">
            <a:extLst>
              <a:ext uri="{FF2B5EF4-FFF2-40B4-BE49-F238E27FC236}">
                <a16:creationId xmlns:a16="http://schemas.microsoft.com/office/drawing/2014/main" id="{74F5194A-5417-9FEB-DF3E-A4D94023AA27}"/>
              </a:ext>
            </a:extLst>
          </p:cNvPr>
          <p:cNvGrpSpPr/>
          <p:nvPr/>
        </p:nvGrpSpPr>
        <p:grpSpPr>
          <a:xfrm>
            <a:off x="4270917" y="1026830"/>
            <a:ext cx="3756947" cy="4042808"/>
            <a:chOff x="4286233" y="911045"/>
            <a:chExt cx="4126480" cy="4915545"/>
          </a:xfrm>
        </p:grpSpPr>
        <p:pic>
          <p:nvPicPr>
            <p:cNvPr id="3" name="Picture 2">
              <a:extLst>
                <a:ext uri="{FF2B5EF4-FFF2-40B4-BE49-F238E27FC236}">
                  <a16:creationId xmlns:a16="http://schemas.microsoft.com/office/drawing/2014/main" id="{D4915CE7-44EA-0EC1-F29F-11374AAF86B9}"/>
                </a:ext>
              </a:extLst>
            </p:cNvPr>
            <p:cNvPicPr>
              <a:picLocks noChangeAspect="1"/>
            </p:cNvPicPr>
            <p:nvPr/>
          </p:nvPicPr>
          <p:blipFill>
            <a:blip r:embed="rId3"/>
            <a:stretch>
              <a:fillRect/>
            </a:stretch>
          </p:blipFill>
          <p:spPr>
            <a:xfrm>
              <a:off x="4301381" y="911045"/>
              <a:ext cx="4096184" cy="2376853"/>
            </a:xfrm>
            <a:prstGeom prst="rect">
              <a:avLst/>
            </a:prstGeom>
          </p:spPr>
        </p:pic>
        <p:pic>
          <p:nvPicPr>
            <p:cNvPr id="5" name="Picture 4">
              <a:extLst>
                <a:ext uri="{FF2B5EF4-FFF2-40B4-BE49-F238E27FC236}">
                  <a16:creationId xmlns:a16="http://schemas.microsoft.com/office/drawing/2014/main" id="{133DE43B-73C2-43EA-72E6-38B01E9AC527}"/>
                </a:ext>
              </a:extLst>
            </p:cNvPr>
            <p:cNvPicPr>
              <a:picLocks noChangeAspect="1"/>
            </p:cNvPicPr>
            <p:nvPr/>
          </p:nvPicPr>
          <p:blipFill>
            <a:blip r:embed="rId4"/>
            <a:stretch>
              <a:fillRect/>
            </a:stretch>
          </p:blipFill>
          <p:spPr>
            <a:xfrm>
              <a:off x="4286233" y="3287898"/>
              <a:ext cx="4126480" cy="2538692"/>
            </a:xfrm>
            <a:prstGeom prst="rect">
              <a:avLst/>
            </a:prstGeom>
          </p:spPr>
        </p:pic>
      </p:grpSp>
      <p:sp>
        <p:nvSpPr>
          <p:cNvPr id="9" name="Google Shape;623;p53">
            <a:extLst>
              <a:ext uri="{FF2B5EF4-FFF2-40B4-BE49-F238E27FC236}">
                <a16:creationId xmlns:a16="http://schemas.microsoft.com/office/drawing/2014/main" id="{DF75CDDD-E139-4565-9251-9A1AC7094AB9}"/>
              </a:ext>
            </a:extLst>
          </p:cNvPr>
          <p:cNvSpPr/>
          <p:nvPr/>
        </p:nvSpPr>
        <p:spPr>
          <a:xfrm>
            <a:off x="1200839" y="404293"/>
            <a:ext cx="5349356"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r>
              <a:rPr lang="zh-TW" altLang="en-US" sz="3200" b="1" dirty="0">
                <a:solidFill>
                  <a:schemeClr val="lt1"/>
                </a:solidFill>
                <a:latin typeface="Microsoft JhengHei"/>
                <a:ea typeface="Microsoft JhengHei"/>
                <a:sym typeface="Microsoft JhengHei"/>
              </a:rPr>
              <a:t>制訂螢幕時間</a:t>
            </a:r>
            <a:endParaRPr sz="3200" b="1" dirty="0">
              <a:solidFill>
                <a:schemeClr val="lt1"/>
              </a:solidFill>
              <a:latin typeface="Microsoft JhengHei"/>
              <a:ea typeface="Microsoft JhengHe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19F42A-EB2E-48D8-8AC1-564F91EAAA45}"/>
              </a:ext>
            </a:extLst>
          </p:cNvPr>
          <p:cNvSpPr>
            <a:spLocks noGrp="1"/>
          </p:cNvSpPr>
          <p:nvPr>
            <p:ph type="body" idx="1"/>
          </p:nvPr>
        </p:nvSpPr>
        <p:spPr>
          <a:xfrm>
            <a:off x="517138" y="785414"/>
            <a:ext cx="7886700" cy="571200"/>
          </a:xfrm>
        </p:spPr>
        <p:txBody>
          <a:bodyPr>
            <a:normAutofit fontScale="25000" lnSpcReduction="20000"/>
          </a:bodyPr>
          <a:lstStyle/>
          <a:p>
            <a:pPr marL="139700" indent="0">
              <a:lnSpc>
                <a:spcPct val="120000"/>
              </a:lnSpc>
              <a:buNone/>
            </a:pPr>
            <a:r>
              <a:rPr lang="zh-TW" altLang="en-US" sz="8600" b="1" dirty="0">
                <a:latin typeface="Microsoft JhengHei"/>
                <a:ea typeface="Microsoft JhengHei"/>
              </a:rPr>
              <a:t>目的： 鼓勵子女與家長每天一起記錄原定目標及實際上網使用時間，以減少上網時間，</a:t>
            </a:r>
            <a:r>
              <a:rPr lang="zh-TW" altLang="en-US" sz="8800" b="1" dirty="0">
                <a:latin typeface="Microsoft JhengHei"/>
                <a:ea typeface="Microsoft JhengHei"/>
              </a:rPr>
              <a:t>並計算</a:t>
            </a:r>
            <a:r>
              <a:rPr lang="zh-TW" altLang="en-US" sz="8600" b="1" dirty="0">
                <a:latin typeface="Microsoft JhengHei"/>
                <a:ea typeface="Microsoft JhengHei"/>
              </a:rPr>
              <a:t>累積點數以兑換獎勵</a:t>
            </a:r>
            <a:endParaRPr lang="en-HK" sz="8600" b="1" dirty="0">
              <a:latin typeface="Microsoft JhengHei"/>
              <a:ea typeface="Microsoft JhengHei"/>
            </a:endParaRPr>
          </a:p>
          <a:p>
            <a:endParaRPr lang="en-HK" sz="1100" dirty="0"/>
          </a:p>
        </p:txBody>
      </p:sp>
      <p:sp>
        <p:nvSpPr>
          <p:cNvPr id="4" name="Slide Number Placeholder 3">
            <a:extLst>
              <a:ext uri="{FF2B5EF4-FFF2-40B4-BE49-F238E27FC236}">
                <a16:creationId xmlns:a16="http://schemas.microsoft.com/office/drawing/2014/main" id="{5724CC82-8D14-FB46-DD80-865D527217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46</a:t>
            </a:fld>
            <a:endParaRPr lang="zh-TW" altLang="en-US"/>
          </a:p>
        </p:txBody>
      </p:sp>
      <p:sp>
        <p:nvSpPr>
          <p:cNvPr id="5" name="Google Shape;646;p55">
            <a:extLst>
              <a:ext uri="{FF2B5EF4-FFF2-40B4-BE49-F238E27FC236}">
                <a16:creationId xmlns:a16="http://schemas.microsoft.com/office/drawing/2014/main" id="{C75E6A13-5283-D876-44C1-495A84AF95A6}"/>
              </a:ext>
            </a:extLst>
          </p:cNvPr>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6" name="Google Shape;736;p63">
            <a:extLst>
              <a:ext uri="{FF2B5EF4-FFF2-40B4-BE49-F238E27FC236}">
                <a16:creationId xmlns:a16="http://schemas.microsoft.com/office/drawing/2014/main" id="{25B8D5B6-B5C4-1C59-310E-A29B96BA5576}"/>
              </a:ext>
            </a:extLst>
          </p:cNvPr>
          <p:cNvSpPr/>
          <p:nvPr/>
        </p:nvSpPr>
        <p:spPr>
          <a:xfrm>
            <a:off x="1296905" y="117112"/>
            <a:ext cx="2593801"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altLang="en-US" sz="3000" b="1" dirty="0">
                <a:solidFill>
                  <a:schemeClr val="lt1"/>
                </a:solidFill>
                <a:latin typeface="Microsoft JhengHei"/>
                <a:ea typeface="Microsoft JhengHei"/>
                <a:sym typeface="Microsoft JhengHei"/>
              </a:rPr>
              <a:t>獎勵計劃</a:t>
            </a:r>
            <a:endParaRPr sz="3000" b="1" dirty="0">
              <a:solidFill>
                <a:schemeClr val="lt1"/>
              </a:solidFill>
              <a:latin typeface="Microsoft JhengHei"/>
              <a:ea typeface="Microsoft JhengHei"/>
              <a:sym typeface="Calibri"/>
            </a:endParaRPr>
          </a:p>
        </p:txBody>
      </p:sp>
      <p:pic>
        <p:nvPicPr>
          <p:cNvPr id="10" name="Picture 9">
            <a:extLst>
              <a:ext uri="{FF2B5EF4-FFF2-40B4-BE49-F238E27FC236}">
                <a16:creationId xmlns:a16="http://schemas.microsoft.com/office/drawing/2014/main" id="{93C9EBB7-43DA-D8C7-3641-44B5D115BACE}"/>
              </a:ext>
            </a:extLst>
          </p:cNvPr>
          <p:cNvPicPr>
            <a:picLocks noChangeAspect="1"/>
          </p:cNvPicPr>
          <p:nvPr/>
        </p:nvPicPr>
        <p:blipFill>
          <a:blip r:embed="rId3"/>
          <a:stretch>
            <a:fillRect/>
          </a:stretch>
        </p:blipFill>
        <p:spPr>
          <a:xfrm>
            <a:off x="4683514" y="2650578"/>
            <a:ext cx="4084748" cy="1702411"/>
          </a:xfrm>
          <a:prstGeom prst="rect">
            <a:avLst/>
          </a:prstGeom>
        </p:spPr>
      </p:pic>
      <p:grpSp>
        <p:nvGrpSpPr>
          <p:cNvPr id="11" name="Group 10">
            <a:extLst>
              <a:ext uri="{FF2B5EF4-FFF2-40B4-BE49-F238E27FC236}">
                <a16:creationId xmlns:a16="http://schemas.microsoft.com/office/drawing/2014/main" id="{90BBF104-2CEF-F85A-736D-576622D4117E}"/>
              </a:ext>
            </a:extLst>
          </p:cNvPr>
          <p:cNvGrpSpPr/>
          <p:nvPr/>
        </p:nvGrpSpPr>
        <p:grpSpPr>
          <a:xfrm>
            <a:off x="431618" y="1719617"/>
            <a:ext cx="3220864" cy="605296"/>
            <a:chOff x="982872" y="1486672"/>
            <a:chExt cx="3220864" cy="605296"/>
          </a:xfrm>
        </p:grpSpPr>
        <p:sp>
          <p:nvSpPr>
            <p:cNvPr id="12" name="Google Shape;547;p47">
              <a:extLst>
                <a:ext uri="{FF2B5EF4-FFF2-40B4-BE49-F238E27FC236}">
                  <a16:creationId xmlns:a16="http://schemas.microsoft.com/office/drawing/2014/main" id="{FD1D8AF2-CAD8-A52B-EA19-A74214271CB1}"/>
                </a:ext>
              </a:extLst>
            </p:cNvPr>
            <p:cNvSpPr/>
            <p:nvPr/>
          </p:nvSpPr>
          <p:spPr>
            <a:xfrm>
              <a:off x="1609935" y="1486672"/>
              <a:ext cx="2593801"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2000" b="1" dirty="0"/>
                <a:t>每週螢幕時間記錄表</a:t>
              </a:r>
            </a:p>
          </p:txBody>
        </p:sp>
        <p:sp>
          <p:nvSpPr>
            <p:cNvPr id="13" name="Google Shape;548;p47">
              <a:extLst>
                <a:ext uri="{FF2B5EF4-FFF2-40B4-BE49-F238E27FC236}">
                  <a16:creationId xmlns:a16="http://schemas.microsoft.com/office/drawing/2014/main" id="{59E4745A-BFF1-7FD3-08F6-C88FA7852609}"/>
                </a:ext>
              </a:extLst>
            </p:cNvPr>
            <p:cNvSpPr/>
            <p:nvPr/>
          </p:nvSpPr>
          <p:spPr>
            <a:xfrm>
              <a:off x="982872" y="1558709"/>
              <a:ext cx="548883" cy="481500"/>
            </a:xfrm>
            <a:prstGeom prst="roundRect">
              <a:avLst>
                <a:gd name="adj" fmla="val 16667"/>
              </a:avLst>
            </a:prstGeom>
            <a:solidFill>
              <a:srgbClr val="C00000"/>
            </a:solidFill>
            <a:ln w="7325" cap="flat" cmpd="sng">
              <a:solidFill>
                <a:srgbClr val="C00000"/>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cs typeface="Microsoft JhengHei"/>
                  <a:sym typeface="Microsoft JhengHei"/>
                </a:rPr>
                <a:t>1</a:t>
              </a:r>
              <a:r>
                <a:rPr lang="en-HK" altLang="zh-TW" sz="2043" b="1" dirty="0">
                  <a:solidFill>
                    <a:schemeClr val="lt1"/>
                  </a:solidFill>
                  <a:latin typeface="Microsoft JhengHei"/>
                  <a:ea typeface="Microsoft JhengHei"/>
                  <a:sym typeface="Microsoft JhengHei"/>
                </a:rPr>
                <a:t>.</a:t>
              </a:r>
              <a:endParaRPr lang="en-HK" sz="2043" b="1" dirty="0">
                <a:solidFill>
                  <a:schemeClr val="lt1"/>
                </a:solidFill>
                <a:latin typeface="Microsoft JhengHei"/>
                <a:ea typeface="Microsoft JhengHei"/>
                <a:cs typeface="Microsoft JhengHei"/>
                <a:sym typeface="Microsoft JhengHei"/>
              </a:endParaRPr>
            </a:p>
          </p:txBody>
        </p:sp>
      </p:grpSp>
      <p:grpSp>
        <p:nvGrpSpPr>
          <p:cNvPr id="14" name="Group 13">
            <a:extLst>
              <a:ext uri="{FF2B5EF4-FFF2-40B4-BE49-F238E27FC236}">
                <a16:creationId xmlns:a16="http://schemas.microsoft.com/office/drawing/2014/main" id="{313311EE-71A2-B197-4C11-996118A593A0}"/>
              </a:ext>
            </a:extLst>
          </p:cNvPr>
          <p:cNvGrpSpPr/>
          <p:nvPr/>
        </p:nvGrpSpPr>
        <p:grpSpPr>
          <a:xfrm>
            <a:off x="5034142" y="1753343"/>
            <a:ext cx="3481208" cy="605296"/>
            <a:chOff x="1025252" y="1613486"/>
            <a:chExt cx="3481208" cy="605296"/>
          </a:xfrm>
        </p:grpSpPr>
        <p:sp>
          <p:nvSpPr>
            <p:cNvPr id="15" name="Google Shape;547;p47">
              <a:extLst>
                <a:ext uri="{FF2B5EF4-FFF2-40B4-BE49-F238E27FC236}">
                  <a16:creationId xmlns:a16="http://schemas.microsoft.com/office/drawing/2014/main" id="{E6F2E4FC-395D-9800-EE17-27F5869A1688}"/>
                </a:ext>
              </a:extLst>
            </p:cNvPr>
            <p:cNvSpPr/>
            <p:nvPr/>
          </p:nvSpPr>
          <p:spPr>
            <a:xfrm>
              <a:off x="1652314" y="1613486"/>
              <a:ext cx="2854146"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2000" b="1" dirty="0"/>
                <a:t>共同制訂獎勵兑換清單</a:t>
              </a:r>
            </a:p>
          </p:txBody>
        </p:sp>
        <p:sp>
          <p:nvSpPr>
            <p:cNvPr id="16" name="Google Shape;548;p47">
              <a:extLst>
                <a:ext uri="{FF2B5EF4-FFF2-40B4-BE49-F238E27FC236}">
                  <a16:creationId xmlns:a16="http://schemas.microsoft.com/office/drawing/2014/main" id="{FF1ED230-749C-C8BC-519F-4973F080AE66}"/>
                </a:ext>
              </a:extLst>
            </p:cNvPr>
            <p:cNvSpPr/>
            <p:nvPr/>
          </p:nvSpPr>
          <p:spPr>
            <a:xfrm>
              <a:off x="1025252" y="1687433"/>
              <a:ext cx="540394" cy="481500"/>
            </a:xfrm>
            <a:prstGeom prst="roundRect">
              <a:avLst>
                <a:gd name="adj" fmla="val 16667"/>
              </a:avLst>
            </a:prstGeom>
            <a:solidFill>
              <a:schemeClr val="accent5">
                <a:lumMod val="75000"/>
              </a:schemeClr>
            </a:solidFill>
            <a:ln w="7325" cap="flat" cmpd="sng">
              <a:solidFill>
                <a:schemeClr val="accent5">
                  <a:lumMod val="75000"/>
                </a:schemeClr>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sym typeface="Microsoft JhengHei"/>
                </a:rPr>
                <a:t>2.</a:t>
              </a:r>
              <a:endParaRPr lang="en-HK" sz="2043" b="1" dirty="0">
                <a:solidFill>
                  <a:schemeClr val="lt1"/>
                </a:solidFill>
                <a:latin typeface="Microsoft JhengHei"/>
                <a:ea typeface="Microsoft JhengHei"/>
                <a:cs typeface="Microsoft JhengHei"/>
                <a:sym typeface="Microsoft JhengHei"/>
              </a:endParaRPr>
            </a:p>
          </p:txBody>
        </p:sp>
      </p:grpSp>
      <p:pic>
        <p:nvPicPr>
          <p:cNvPr id="7" name="Picture 6">
            <a:extLst>
              <a:ext uri="{FF2B5EF4-FFF2-40B4-BE49-F238E27FC236}">
                <a16:creationId xmlns:a16="http://schemas.microsoft.com/office/drawing/2014/main" id="{F76A3576-5C08-4E25-A008-8E36B410723E}"/>
              </a:ext>
            </a:extLst>
          </p:cNvPr>
          <p:cNvPicPr>
            <a:picLocks noChangeAspect="1"/>
          </p:cNvPicPr>
          <p:nvPr/>
        </p:nvPicPr>
        <p:blipFill>
          <a:blip r:embed="rId4"/>
          <a:stretch>
            <a:fillRect/>
          </a:stretch>
        </p:blipFill>
        <p:spPr>
          <a:xfrm>
            <a:off x="213411" y="2571750"/>
            <a:ext cx="4247076" cy="1712103"/>
          </a:xfrm>
          <a:prstGeom prst="rect">
            <a:avLst/>
          </a:prstGeom>
        </p:spPr>
      </p:pic>
    </p:spTree>
    <p:extLst>
      <p:ext uri="{BB962C8B-B14F-4D97-AF65-F5344CB8AC3E}">
        <p14:creationId xmlns:p14="http://schemas.microsoft.com/office/powerpoint/2010/main" val="4199977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740C7-3ADF-5BC5-4D12-C0A35A71E0C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542ED5-8988-DE91-2791-69A4906C33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47</a:t>
            </a:fld>
            <a:endParaRPr lang="zh-TW" altLang="en-US"/>
          </a:p>
        </p:txBody>
      </p:sp>
      <p:sp>
        <p:nvSpPr>
          <p:cNvPr id="5" name="Google Shape;646;p55">
            <a:extLst>
              <a:ext uri="{FF2B5EF4-FFF2-40B4-BE49-F238E27FC236}">
                <a16:creationId xmlns:a16="http://schemas.microsoft.com/office/drawing/2014/main" id="{49D6067E-F399-60F2-283B-9A1A8796744F}"/>
              </a:ext>
            </a:extLst>
          </p:cNvPr>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6" name="Google Shape;736;p63">
            <a:extLst>
              <a:ext uri="{FF2B5EF4-FFF2-40B4-BE49-F238E27FC236}">
                <a16:creationId xmlns:a16="http://schemas.microsoft.com/office/drawing/2014/main" id="{719ADE72-7232-D34F-14E2-2C6B6F45187D}"/>
              </a:ext>
            </a:extLst>
          </p:cNvPr>
          <p:cNvSpPr/>
          <p:nvPr/>
        </p:nvSpPr>
        <p:spPr>
          <a:xfrm>
            <a:off x="1296905" y="117112"/>
            <a:ext cx="2593801"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altLang="en-US" sz="3000" b="1" dirty="0">
                <a:solidFill>
                  <a:schemeClr val="lt1"/>
                </a:solidFill>
                <a:latin typeface="Microsoft JhengHei"/>
                <a:ea typeface="Microsoft JhengHei"/>
                <a:sym typeface="Microsoft JhengHei"/>
              </a:rPr>
              <a:t>獎勵計劃</a:t>
            </a:r>
            <a:endParaRPr sz="3000" b="1" dirty="0">
              <a:solidFill>
                <a:schemeClr val="lt1"/>
              </a:solidFill>
              <a:latin typeface="Microsoft JhengHei"/>
              <a:ea typeface="Microsoft JhengHei"/>
              <a:sym typeface="Calibri"/>
            </a:endParaRPr>
          </a:p>
        </p:txBody>
      </p:sp>
      <p:grpSp>
        <p:nvGrpSpPr>
          <p:cNvPr id="11" name="Group 10">
            <a:extLst>
              <a:ext uri="{FF2B5EF4-FFF2-40B4-BE49-F238E27FC236}">
                <a16:creationId xmlns:a16="http://schemas.microsoft.com/office/drawing/2014/main" id="{7BF126F0-9814-DB69-726F-FD8B5D26E9C7}"/>
              </a:ext>
            </a:extLst>
          </p:cNvPr>
          <p:cNvGrpSpPr/>
          <p:nvPr/>
        </p:nvGrpSpPr>
        <p:grpSpPr>
          <a:xfrm>
            <a:off x="1089540" y="988969"/>
            <a:ext cx="3220864" cy="605296"/>
            <a:chOff x="982872" y="1434913"/>
            <a:chExt cx="3220864" cy="605296"/>
          </a:xfrm>
        </p:grpSpPr>
        <p:sp>
          <p:nvSpPr>
            <p:cNvPr id="12" name="Google Shape;547;p47">
              <a:extLst>
                <a:ext uri="{FF2B5EF4-FFF2-40B4-BE49-F238E27FC236}">
                  <a16:creationId xmlns:a16="http://schemas.microsoft.com/office/drawing/2014/main" id="{821B6D97-0A96-B13F-641C-28E1A92DFD1F}"/>
                </a:ext>
              </a:extLst>
            </p:cNvPr>
            <p:cNvSpPr/>
            <p:nvPr/>
          </p:nvSpPr>
          <p:spPr>
            <a:xfrm>
              <a:off x="1722132" y="1434913"/>
              <a:ext cx="2481604"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2400" b="1" dirty="0">
                  <a:latin typeface="Microsoft JhengHei" panose="020B0604030504040204" pitchFamily="34" charset="-120"/>
                  <a:ea typeface="Microsoft JhengHei" panose="020B0604030504040204" pitchFamily="34" charset="-120"/>
                </a:rPr>
                <a:t>鼓勵語句</a:t>
              </a:r>
            </a:p>
          </p:txBody>
        </p:sp>
        <p:sp>
          <p:nvSpPr>
            <p:cNvPr id="13" name="Google Shape;548;p47">
              <a:extLst>
                <a:ext uri="{FF2B5EF4-FFF2-40B4-BE49-F238E27FC236}">
                  <a16:creationId xmlns:a16="http://schemas.microsoft.com/office/drawing/2014/main" id="{49295EE9-87F9-1064-E380-F811702A0430}"/>
                </a:ext>
              </a:extLst>
            </p:cNvPr>
            <p:cNvSpPr/>
            <p:nvPr/>
          </p:nvSpPr>
          <p:spPr>
            <a:xfrm>
              <a:off x="982872" y="1558709"/>
              <a:ext cx="627063" cy="481500"/>
            </a:xfrm>
            <a:prstGeom prst="roundRect">
              <a:avLst>
                <a:gd name="adj" fmla="val 16667"/>
              </a:avLst>
            </a:prstGeom>
            <a:solidFill>
              <a:schemeClr val="accent2">
                <a:lumMod val="75000"/>
              </a:schemeClr>
            </a:solidFill>
            <a:ln w="7325" cap="flat" cmpd="sng">
              <a:solidFill>
                <a:schemeClr val="accent2">
                  <a:lumMod val="75000"/>
                </a:schemeClr>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sym typeface="Microsoft JhengHei"/>
                </a:rPr>
                <a:t>3.</a:t>
              </a:r>
              <a:endParaRPr lang="en-HK" sz="2043" b="1" dirty="0">
                <a:solidFill>
                  <a:schemeClr val="lt1"/>
                </a:solidFill>
                <a:latin typeface="Microsoft JhengHei"/>
                <a:ea typeface="Microsoft JhengHei"/>
                <a:cs typeface="Microsoft JhengHei"/>
                <a:sym typeface="Microsoft JhengHei"/>
              </a:endParaRPr>
            </a:p>
          </p:txBody>
        </p:sp>
      </p:grpSp>
      <p:sp>
        <p:nvSpPr>
          <p:cNvPr id="17" name="Text Placeholder 16">
            <a:extLst>
              <a:ext uri="{FF2B5EF4-FFF2-40B4-BE49-F238E27FC236}">
                <a16:creationId xmlns:a16="http://schemas.microsoft.com/office/drawing/2014/main" id="{4900C4E0-7D22-A81F-5E8B-3C55D80B8B36}"/>
              </a:ext>
            </a:extLst>
          </p:cNvPr>
          <p:cNvSpPr>
            <a:spLocks noGrp="1"/>
          </p:cNvSpPr>
          <p:nvPr>
            <p:ph type="body" idx="1"/>
          </p:nvPr>
        </p:nvSpPr>
        <p:spPr>
          <a:xfrm>
            <a:off x="1089540" y="1867208"/>
            <a:ext cx="7261372" cy="2163527"/>
          </a:xfrm>
        </p:spPr>
        <p:txBody>
          <a:bodyPr>
            <a:normAutofit/>
          </a:bodyPr>
          <a:lstStyle/>
          <a:p>
            <a:pPr lvl="0">
              <a:buFont typeface="Arial" panose="020B0604020202020204" pitchFamily="34" charset="0"/>
              <a:buChar char="•"/>
            </a:pPr>
            <a:r>
              <a:rPr lang="zh-TW" altLang="en-US" b="1" dirty="0">
                <a:solidFill>
                  <a:schemeClr val="tx1"/>
                </a:solidFill>
                <a:latin typeface="Microsoft JhengHei" panose="020B0604030504040204" pitchFamily="34" charset="-120"/>
                <a:ea typeface="Microsoft JhengHei" panose="020B0604030504040204" pitchFamily="34" charset="-120"/>
              </a:rPr>
              <a:t>「我為你感到驕傲，你今天做得很好，減少了螢幕時間，我希望你可以繼續加油！」</a:t>
            </a:r>
            <a:endParaRPr lang="en-HK" b="1" dirty="0">
              <a:solidFill>
                <a:schemeClr val="tx1"/>
              </a:solidFill>
              <a:latin typeface="Microsoft JhengHei" panose="020B0604030504040204" pitchFamily="34" charset="-120"/>
              <a:ea typeface="Microsoft JhengHei" panose="020B0604030504040204" pitchFamily="34" charset="-120"/>
            </a:endParaRPr>
          </a:p>
          <a:p>
            <a:pPr lvl="0">
              <a:buFont typeface="Arial" panose="020B0604020202020204" pitchFamily="34" charset="0"/>
              <a:buChar char="•"/>
            </a:pPr>
            <a:r>
              <a:rPr lang="zh-TW" altLang="en-US" b="1" dirty="0">
                <a:solidFill>
                  <a:schemeClr val="tx1"/>
                </a:solidFill>
                <a:latin typeface="Microsoft JhengHei" panose="020B0604030504040204" pitchFamily="34" charset="-120"/>
                <a:ea typeface="Microsoft JhengHei" panose="020B0604030504040204" pitchFamily="34" charset="-120"/>
              </a:rPr>
              <a:t>「我看到你很努力遵守目標，我真的很欣賞你的自律！」</a:t>
            </a:r>
            <a:endParaRPr lang="en-HK" b="1" dirty="0">
              <a:solidFill>
                <a:schemeClr val="tx1"/>
              </a:solidFill>
              <a:latin typeface="Microsoft JhengHei" panose="020B0604030504040204" pitchFamily="34" charset="-120"/>
              <a:ea typeface="Microsoft JhengHei" panose="020B0604030504040204" pitchFamily="34" charset="-120"/>
            </a:endParaRPr>
          </a:p>
          <a:p>
            <a:pPr lvl="0">
              <a:buFont typeface="Arial" panose="020B0604020202020204" pitchFamily="34" charset="0"/>
              <a:buChar char="•"/>
            </a:pPr>
            <a:r>
              <a:rPr lang="zh-TW" altLang="en-US" b="1" dirty="0">
                <a:solidFill>
                  <a:schemeClr val="tx1"/>
                </a:solidFill>
                <a:latin typeface="Microsoft JhengHei" panose="020B0604030504040204" pitchFamily="34" charset="-120"/>
                <a:ea typeface="Microsoft JhengHei" panose="020B0604030504040204" pitchFamily="34" charset="-120"/>
              </a:rPr>
              <a:t>「你已經累積了</a:t>
            </a:r>
            <a:r>
              <a:rPr lang="en-HK" b="1" dirty="0">
                <a:solidFill>
                  <a:schemeClr val="tx1"/>
                </a:solidFill>
                <a:latin typeface="Microsoft JhengHei" panose="020B0604030504040204" pitchFamily="34" charset="-120"/>
                <a:ea typeface="Microsoft JhengHei" panose="020B0604030504040204" pitchFamily="34" charset="-120"/>
              </a:rPr>
              <a:t>___</a:t>
            </a:r>
            <a:r>
              <a:rPr lang="zh-TW" altLang="en-US" b="1" dirty="0">
                <a:solidFill>
                  <a:schemeClr val="tx1"/>
                </a:solidFill>
                <a:latin typeface="Microsoft JhengHei" panose="020B0604030504040204" pitchFamily="34" charset="-120"/>
                <a:ea typeface="Microsoft JhengHei" panose="020B0604030504040204" pitchFamily="34" charset="-120"/>
              </a:rPr>
              <a:t>分，還差少許你就可以得到想要的獎勵了！」</a:t>
            </a:r>
            <a:endParaRPr lang="en-HK" b="1" dirty="0">
              <a:solidFill>
                <a:schemeClr val="tx1"/>
              </a:solidFill>
              <a:latin typeface="Microsoft JhengHei" panose="020B0604030504040204" pitchFamily="34" charset="-120"/>
              <a:ea typeface="Microsoft JhengHei" panose="020B0604030504040204" pitchFamily="34" charset="-120"/>
            </a:endParaRPr>
          </a:p>
          <a:p>
            <a:endParaRPr lang="en-HK" dirty="0"/>
          </a:p>
        </p:txBody>
      </p:sp>
    </p:spTree>
    <p:extLst>
      <p:ext uri="{BB962C8B-B14F-4D97-AF65-F5344CB8AC3E}">
        <p14:creationId xmlns:p14="http://schemas.microsoft.com/office/powerpoint/2010/main" val="10252130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6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fontScale="92500" lnSpcReduction="20000"/>
          </a:bodyPr>
          <a:lstStyle/>
          <a:p>
            <a:pPr marL="0" lvl="0" indent="0" algn="l" rtl="0">
              <a:lnSpc>
                <a:spcPct val="115000"/>
              </a:lnSpc>
              <a:spcBef>
                <a:spcPts val="0"/>
              </a:spcBef>
              <a:spcAft>
                <a:spcPts val="0"/>
              </a:spcAft>
              <a:buNone/>
            </a:pPr>
            <a:r>
              <a:rPr lang="zh-TW" b="1" dirty="0">
                <a:solidFill>
                  <a:srgbClr val="C00000"/>
                </a:solidFill>
                <a:latin typeface="Microsoft JhengHei"/>
                <a:ea typeface="Microsoft JhengHei"/>
                <a:cs typeface="Microsoft JhengHei"/>
                <a:sym typeface="Microsoft JhengHei"/>
              </a:rPr>
              <a:t>1. 持之以恆</a:t>
            </a:r>
            <a:endParaRPr b="1" dirty="0">
              <a:solidFill>
                <a:srgbClr val="C00000"/>
              </a:solidFill>
              <a:latin typeface="Microsoft JhengHei"/>
              <a:ea typeface="Microsoft JhengHei"/>
              <a:cs typeface="Microsoft JhengHei"/>
              <a:sym typeface="Microsoft JhengHei"/>
            </a:endParaRPr>
          </a:p>
          <a:p>
            <a:pPr marL="914400" lvl="0" indent="-310832" algn="l" rtl="0">
              <a:lnSpc>
                <a:spcPct val="115000"/>
              </a:lnSpc>
              <a:spcBef>
                <a:spcPts val="0"/>
              </a:spcBef>
              <a:spcAft>
                <a:spcPts val="0"/>
              </a:spcAft>
              <a:buSzPct val="66666"/>
              <a:buFont typeface="Microsoft JhengHei"/>
              <a:buChar char="•"/>
            </a:pPr>
            <a:r>
              <a:rPr lang="zh-TW" b="1" dirty="0">
                <a:latin typeface="Microsoft JhengHei"/>
                <a:ea typeface="Microsoft JhengHei"/>
                <a:cs typeface="Microsoft JhengHei"/>
                <a:sym typeface="Microsoft JhengHei"/>
              </a:rPr>
              <a:t>避免受其他因素（如：家務、疲倦、場合）影響而放寬要求</a:t>
            </a:r>
            <a:endParaRPr b="1" dirty="0">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ct val="100000"/>
              <a:buNone/>
            </a:pPr>
            <a:endParaRPr b="1" dirty="0">
              <a:latin typeface="Microsoft JhengHei"/>
              <a:ea typeface="Microsoft JhengHei"/>
              <a:cs typeface="Microsoft JhengHei"/>
              <a:sym typeface="Microsoft JhengHei"/>
            </a:endParaRPr>
          </a:p>
          <a:p>
            <a:pPr marL="0" lvl="0" indent="0" algn="l" rtl="0">
              <a:lnSpc>
                <a:spcPct val="115000"/>
              </a:lnSpc>
              <a:spcBef>
                <a:spcPts val="0"/>
              </a:spcBef>
              <a:spcAft>
                <a:spcPts val="0"/>
              </a:spcAft>
              <a:buNone/>
            </a:pPr>
            <a:r>
              <a:rPr lang="zh-TW" b="1" dirty="0">
                <a:solidFill>
                  <a:srgbClr val="C00000"/>
                </a:solidFill>
                <a:latin typeface="Microsoft JhengHei"/>
                <a:ea typeface="Microsoft JhengHei"/>
                <a:cs typeface="Microsoft JhengHei"/>
                <a:sym typeface="Microsoft JhengHei"/>
              </a:rPr>
              <a:t>2. 一致執行</a:t>
            </a:r>
            <a:endParaRPr b="1" dirty="0">
              <a:solidFill>
                <a:srgbClr val="C00000"/>
              </a:solidFill>
              <a:latin typeface="Microsoft JhengHei"/>
              <a:ea typeface="Microsoft JhengHei"/>
              <a:cs typeface="Microsoft JhengHei"/>
              <a:sym typeface="Microsoft JhengHei"/>
            </a:endParaRPr>
          </a:p>
          <a:p>
            <a:pPr marL="914400" lvl="0" indent="-310832" algn="l" rtl="0">
              <a:lnSpc>
                <a:spcPct val="115000"/>
              </a:lnSpc>
              <a:spcBef>
                <a:spcPts val="0"/>
              </a:spcBef>
              <a:spcAft>
                <a:spcPts val="0"/>
              </a:spcAft>
              <a:buSzPct val="66666"/>
              <a:buFont typeface="Microsoft JhengHei"/>
              <a:buChar char="•"/>
            </a:pPr>
            <a:r>
              <a:rPr lang="zh-TW" b="1" dirty="0">
                <a:latin typeface="Microsoft JhengHei"/>
                <a:ea typeface="Microsoft JhengHei"/>
                <a:cs typeface="Microsoft JhengHei"/>
                <a:sym typeface="Microsoft JhengHei"/>
              </a:rPr>
              <a:t>若父母處理方式不一，子</a:t>
            </a:r>
            <a:r>
              <a:rPr lang="zh-TW" altLang="en-US" b="1" dirty="0">
                <a:latin typeface="Microsoft JhengHei"/>
                <a:ea typeface="Microsoft JhengHei"/>
                <a:sym typeface="Microsoft JhengHei"/>
              </a:rPr>
              <a:t>女</a:t>
            </a:r>
            <a:r>
              <a:rPr lang="zh-TW" b="1" dirty="0">
                <a:latin typeface="Microsoft JhengHei"/>
                <a:ea typeface="Microsoft JhengHei"/>
                <a:cs typeface="Microsoft JhengHei"/>
                <a:sym typeface="Microsoft JhengHei"/>
              </a:rPr>
              <a:t>會找到「灰色地帶」</a:t>
            </a:r>
            <a:endParaRPr b="1" dirty="0">
              <a:latin typeface="Microsoft JhengHei"/>
              <a:ea typeface="Microsoft JhengHei"/>
              <a:cs typeface="Microsoft JhengHei"/>
              <a:sym typeface="Microsoft JhengHei"/>
            </a:endParaRPr>
          </a:p>
          <a:p>
            <a:pPr marL="914400" lvl="0" indent="-310832" algn="l" rtl="0">
              <a:lnSpc>
                <a:spcPct val="115000"/>
              </a:lnSpc>
              <a:spcBef>
                <a:spcPts val="0"/>
              </a:spcBef>
              <a:spcAft>
                <a:spcPts val="0"/>
              </a:spcAft>
              <a:buSzPct val="66666"/>
              <a:buFont typeface="Microsoft JhengHei"/>
              <a:buChar char="•"/>
            </a:pPr>
            <a:r>
              <a:rPr lang="zh-TW" b="1" dirty="0">
                <a:latin typeface="Microsoft JhengHei"/>
                <a:ea typeface="Microsoft JhengHei"/>
                <a:cs typeface="Microsoft JhengHei"/>
                <a:sym typeface="Microsoft JhengHei"/>
              </a:rPr>
              <a:t>父母有否一致地執行賞罰分明的原則，是成敗的關鍵</a:t>
            </a:r>
            <a:endParaRPr b="1" dirty="0">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ct val="100000"/>
              <a:buNone/>
            </a:pPr>
            <a:endParaRPr b="1" dirty="0">
              <a:latin typeface="Microsoft JhengHei"/>
              <a:ea typeface="Microsoft JhengHei"/>
              <a:cs typeface="Microsoft JhengHei"/>
              <a:sym typeface="Microsoft JhengHei"/>
            </a:endParaRPr>
          </a:p>
          <a:p>
            <a:pPr marL="0" lvl="0" indent="0" algn="l" rtl="0">
              <a:lnSpc>
                <a:spcPct val="115000"/>
              </a:lnSpc>
              <a:spcBef>
                <a:spcPts val="0"/>
              </a:spcBef>
              <a:spcAft>
                <a:spcPts val="0"/>
              </a:spcAft>
              <a:buNone/>
            </a:pPr>
            <a:r>
              <a:rPr lang="zh-TW" b="1" dirty="0">
                <a:solidFill>
                  <a:srgbClr val="C00000"/>
                </a:solidFill>
                <a:latin typeface="Microsoft JhengHei"/>
                <a:ea typeface="Microsoft JhengHei"/>
                <a:cs typeface="Microsoft JhengHei"/>
                <a:sym typeface="Microsoft JhengHei"/>
              </a:rPr>
              <a:t>3. </a:t>
            </a:r>
            <a:r>
              <a:rPr lang="zh-TW" altLang="en-US" b="1" dirty="0">
                <a:solidFill>
                  <a:srgbClr val="C00000"/>
                </a:solidFill>
                <a:latin typeface="Microsoft JhengHei"/>
                <a:ea typeface="Microsoft JhengHei"/>
                <a:cs typeface="Microsoft JhengHei"/>
                <a:sym typeface="Microsoft JhengHei"/>
              </a:rPr>
              <a:t>了</a:t>
            </a:r>
            <a:r>
              <a:rPr lang="zh-TW" b="1" dirty="0">
                <a:solidFill>
                  <a:srgbClr val="C00000"/>
                </a:solidFill>
                <a:latin typeface="Microsoft JhengHei"/>
                <a:ea typeface="Microsoft JhengHei"/>
                <a:cs typeface="Microsoft JhengHei"/>
                <a:sym typeface="Microsoft JhengHei"/>
              </a:rPr>
              <a:t>解需要</a:t>
            </a:r>
            <a:endParaRPr b="1" dirty="0">
              <a:solidFill>
                <a:srgbClr val="C00000"/>
              </a:solidFill>
              <a:latin typeface="Microsoft JhengHei"/>
              <a:ea typeface="Microsoft JhengHei"/>
              <a:cs typeface="Microsoft JhengHei"/>
              <a:sym typeface="Microsoft JhengHei"/>
            </a:endParaRPr>
          </a:p>
          <a:p>
            <a:pPr marL="914400" lvl="0" indent="-310832" algn="l" rtl="0">
              <a:lnSpc>
                <a:spcPct val="115000"/>
              </a:lnSpc>
              <a:spcBef>
                <a:spcPts val="0"/>
              </a:spcBef>
              <a:spcAft>
                <a:spcPts val="0"/>
              </a:spcAft>
              <a:buSzPct val="66666"/>
              <a:buFont typeface="Microsoft JhengHei"/>
              <a:buChar char="•"/>
            </a:pPr>
            <a:r>
              <a:rPr lang="zh-TW" b="1" dirty="0">
                <a:latin typeface="Microsoft JhengHei"/>
                <a:ea typeface="Microsoft JhengHei"/>
                <a:cs typeface="Microsoft JhengHei"/>
                <a:sym typeface="Microsoft JhengHei"/>
              </a:rPr>
              <a:t>子女漸漸長大會懂得分析及計算，如獎勵不吸引／目標遙不可及，他們會寧可選擇放棄</a:t>
            </a:r>
            <a:endParaRPr b="1" dirty="0">
              <a:latin typeface="Microsoft JhengHei"/>
              <a:ea typeface="Microsoft JhengHei"/>
              <a:cs typeface="Microsoft JhengHei"/>
              <a:sym typeface="Microsoft JhengHei"/>
            </a:endParaRPr>
          </a:p>
          <a:p>
            <a:pPr marL="914400" lvl="0" indent="-310832" algn="l" rtl="0">
              <a:lnSpc>
                <a:spcPct val="115000"/>
              </a:lnSpc>
              <a:spcBef>
                <a:spcPts val="0"/>
              </a:spcBef>
              <a:spcAft>
                <a:spcPts val="0"/>
              </a:spcAft>
              <a:buSzPct val="66666"/>
              <a:buFont typeface="Microsoft JhengHei"/>
              <a:buChar char="•"/>
            </a:pPr>
            <a:r>
              <a:rPr lang="zh-TW" b="1" dirty="0">
                <a:latin typeface="Microsoft JhengHei"/>
                <a:ea typeface="Microsoft JhengHei"/>
                <a:cs typeface="Microsoft JhengHei"/>
                <a:sym typeface="Microsoft JhengHei"/>
              </a:rPr>
              <a:t>獎勵必須按子女的成長階段及個人喜好訂立</a:t>
            </a:r>
            <a:endParaRPr b="1" dirty="0">
              <a:latin typeface="Microsoft JhengHei"/>
              <a:ea typeface="Microsoft JhengHei"/>
              <a:cs typeface="Microsoft JhengHei"/>
              <a:sym typeface="Microsoft JhengHei"/>
            </a:endParaRPr>
          </a:p>
        </p:txBody>
      </p:sp>
      <p:sp>
        <p:nvSpPr>
          <p:cNvPr id="735" name="Google Shape;735;p63"/>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736" name="Google Shape;736;p63"/>
          <p:cNvSpPr/>
          <p:nvPr/>
        </p:nvSpPr>
        <p:spPr>
          <a:xfrm>
            <a:off x="1124350" y="601675"/>
            <a:ext cx="56295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000" b="1" dirty="0">
                <a:solidFill>
                  <a:schemeClr val="lt1"/>
                </a:solidFill>
                <a:latin typeface="Microsoft JhengHei"/>
                <a:ea typeface="Microsoft JhengHei"/>
                <a:cs typeface="Microsoft JhengHei"/>
                <a:sym typeface="Microsoft JhengHei"/>
              </a:rPr>
              <a:t>如何增</a:t>
            </a:r>
            <a:r>
              <a:rPr lang="zh-TW" altLang="en-US" sz="3000" b="1" dirty="0">
                <a:solidFill>
                  <a:schemeClr val="lt1"/>
                </a:solidFill>
                <a:latin typeface="Microsoft JhengHei"/>
                <a:ea typeface="Microsoft JhengHei"/>
                <a:sym typeface="Microsoft JhengHei"/>
              </a:rPr>
              <a:t>強行為獎勵計劃成效？</a:t>
            </a:r>
            <a:endParaRPr sz="3000" b="1" dirty="0">
              <a:solidFill>
                <a:schemeClr val="lt1"/>
              </a:solidFill>
              <a:latin typeface="Microsoft JhengHei"/>
              <a:ea typeface="Microsoft JhengHei"/>
              <a:sym typeface="Calibri"/>
            </a:endParaRPr>
          </a:p>
        </p:txBody>
      </p:sp>
      <p:sp>
        <p:nvSpPr>
          <p:cNvPr id="737" name="Google Shape;737;p63"/>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48</a:t>
            </a:fld>
            <a:endParaRPr/>
          </a:p>
        </p:txBody>
      </p:sp>
      <p:pic>
        <p:nvPicPr>
          <p:cNvPr id="738" name="Google Shape;738;p63"/>
          <p:cNvPicPr preferRelativeResize="0"/>
          <p:nvPr/>
        </p:nvPicPr>
        <p:blipFill>
          <a:blip r:embed="rId3">
            <a:alphaModFix/>
          </a:blip>
          <a:stretch>
            <a:fillRect/>
          </a:stretch>
        </p:blipFill>
        <p:spPr>
          <a:xfrm>
            <a:off x="6332874" y="3998845"/>
            <a:ext cx="1385950" cy="114465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64"/>
          <p:cNvSpPr txBox="1">
            <a:spLocks noGrp="1"/>
          </p:cNvSpPr>
          <p:nvPr>
            <p:ph type="body" idx="1"/>
          </p:nvPr>
        </p:nvSpPr>
        <p:spPr>
          <a:xfrm>
            <a:off x="628650" y="1369225"/>
            <a:ext cx="7671600" cy="3463800"/>
          </a:xfrm>
          <a:prstGeom prst="rect">
            <a:avLst/>
          </a:prstGeom>
          <a:noFill/>
          <a:ln>
            <a:noFill/>
          </a:ln>
        </p:spPr>
        <p:txBody>
          <a:bodyPr spcFirstLastPara="1" wrap="square" lIns="68575" tIns="34275" rIns="68575" bIns="34275" anchor="t" anchorCtr="0">
            <a:noAutofit/>
          </a:bodyPr>
          <a:lstStyle/>
          <a:p>
            <a:pPr marL="0" lvl="0" indent="0" algn="l" rtl="0">
              <a:lnSpc>
                <a:spcPct val="95000"/>
              </a:lnSpc>
              <a:spcBef>
                <a:spcPts val="0"/>
              </a:spcBef>
              <a:spcAft>
                <a:spcPts val="0"/>
              </a:spcAft>
              <a:buSzPts val="770"/>
              <a:buNone/>
            </a:pPr>
            <a:r>
              <a:rPr lang="zh-TW" sz="1870" b="1" dirty="0">
                <a:solidFill>
                  <a:srgbClr val="C00000"/>
                </a:solidFill>
                <a:latin typeface="Microsoft JhengHei"/>
                <a:ea typeface="Microsoft JhengHei"/>
                <a:cs typeface="Microsoft JhengHei"/>
                <a:sym typeface="Microsoft JhengHei"/>
              </a:rPr>
              <a:t>4. 謹守行為和獎勵的次序</a:t>
            </a:r>
            <a:endParaRPr sz="1870" b="1" dirty="0">
              <a:solidFill>
                <a:srgbClr val="C00000"/>
              </a:solidFill>
              <a:latin typeface="Microsoft JhengHei"/>
              <a:ea typeface="Microsoft JhengHei"/>
              <a:cs typeface="Microsoft JhengHei"/>
              <a:sym typeface="Microsoft JhengHei"/>
            </a:endParaRPr>
          </a:p>
          <a:p>
            <a:pPr marL="914400" lvl="0" indent="-297180" algn="l" rtl="0">
              <a:lnSpc>
                <a:spcPct val="95000"/>
              </a:lnSpc>
              <a:spcBef>
                <a:spcPts val="0"/>
              </a:spcBef>
              <a:spcAft>
                <a:spcPts val="0"/>
              </a:spcAft>
              <a:buSzPts val="1080"/>
              <a:buFont typeface="Microsoft JhengHei"/>
              <a:buChar char="•"/>
            </a:pPr>
            <a:r>
              <a:rPr lang="zh-TW" sz="1570" b="1" dirty="0">
                <a:latin typeface="Microsoft JhengHei"/>
                <a:ea typeface="Microsoft JhengHei"/>
                <a:cs typeface="Microsoft JhengHei"/>
                <a:sym typeface="Microsoft JhengHei"/>
              </a:rPr>
              <a:t>根據行為法則，永遠都是「</a:t>
            </a:r>
            <a:r>
              <a:rPr lang="zh-TW" sz="1570" b="1" dirty="0">
                <a:solidFill>
                  <a:srgbClr val="004AAD"/>
                </a:solidFill>
                <a:latin typeface="Microsoft JhengHei"/>
                <a:ea typeface="Microsoft JhengHei"/>
                <a:cs typeface="Microsoft JhengHei"/>
                <a:sym typeface="Microsoft JhengHei"/>
              </a:rPr>
              <a:t>先行為、後獎勵</a:t>
            </a:r>
            <a:r>
              <a:rPr lang="zh-TW" sz="1570" b="1" dirty="0">
                <a:latin typeface="Microsoft JhengHei"/>
                <a:ea typeface="Microsoft JhengHei"/>
                <a:cs typeface="Microsoft JhengHei"/>
                <a:sym typeface="Microsoft JhengHei"/>
              </a:rPr>
              <a:t>」</a:t>
            </a:r>
            <a:endParaRPr sz="1570" b="1" dirty="0">
              <a:latin typeface="Microsoft JhengHei"/>
              <a:ea typeface="Microsoft JhengHei"/>
              <a:cs typeface="Microsoft JhengHei"/>
              <a:sym typeface="Microsoft JhengHei"/>
            </a:endParaRPr>
          </a:p>
          <a:p>
            <a:pPr marL="914400" lvl="0" indent="-297180" algn="l" rtl="0">
              <a:lnSpc>
                <a:spcPct val="95000"/>
              </a:lnSpc>
              <a:spcBef>
                <a:spcPts val="0"/>
              </a:spcBef>
              <a:spcAft>
                <a:spcPts val="0"/>
              </a:spcAft>
              <a:buSzPts val="1080"/>
              <a:buFont typeface="Microsoft JhengHei"/>
              <a:buChar char="•"/>
            </a:pPr>
            <a:r>
              <a:rPr lang="zh-TW" sz="1570" b="1" dirty="0">
                <a:latin typeface="Microsoft JhengHei"/>
                <a:ea typeface="Microsoft JhengHei"/>
                <a:cs typeface="Microsoft JhengHei"/>
                <a:sym typeface="Microsoft JhengHei"/>
              </a:rPr>
              <a:t>倒轉獎賞次序，可能會令子</a:t>
            </a:r>
            <a:r>
              <a:rPr lang="zh-TW" altLang="en-US" sz="1570" b="1" dirty="0">
                <a:latin typeface="Microsoft JhengHei"/>
                <a:ea typeface="Microsoft JhengHei"/>
                <a:sym typeface="Microsoft JhengHei"/>
              </a:rPr>
              <a:t>女越</a:t>
            </a:r>
            <a:r>
              <a:rPr lang="zh-TW" sz="1570" b="1" dirty="0">
                <a:latin typeface="Microsoft JhengHei"/>
                <a:ea typeface="Microsoft JhengHei"/>
                <a:cs typeface="Microsoft JhengHei"/>
                <a:sym typeface="Microsoft JhengHei"/>
              </a:rPr>
              <a:t>來越懂得討價還價</a:t>
            </a:r>
            <a:endParaRPr sz="1570" b="1" dirty="0">
              <a:latin typeface="Microsoft JhengHei"/>
              <a:ea typeface="Microsoft JhengHei"/>
              <a:cs typeface="Microsoft JhengHei"/>
              <a:sym typeface="Microsoft JhengHei"/>
            </a:endParaRPr>
          </a:p>
          <a:p>
            <a:pPr marL="0" lvl="0" indent="0" algn="l" rtl="0">
              <a:lnSpc>
                <a:spcPct val="95000"/>
              </a:lnSpc>
              <a:spcBef>
                <a:spcPts val="0"/>
              </a:spcBef>
              <a:spcAft>
                <a:spcPts val="0"/>
              </a:spcAft>
              <a:buSzPts val="770"/>
              <a:buNone/>
            </a:pPr>
            <a:endParaRPr sz="1570" b="1" dirty="0">
              <a:solidFill>
                <a:srgbClr val="C00000"/>
              </a:solidFill>
              <a:latin typeface="Microsoft JhengHei"/>
              <a:ea typeface="Microsoft JhengHei"/>
              <a:cs typeface="Microsoft JhengHei"/>
              <a:sym typeface="Microsoft JhengHei"/>
            </a:endParaRPr>
          </a:p>
          <a:p>
            <a:pPr marL="0" lvl="0" indent="0" algn="l" rtl="0">
              <a:lnSpc>
                <a:spcPct val="95000"/>
              </a:lnSpc>
              <a:spcBef>
                <a:spcPts val="0"/>
              </a:spcBef>
              <a:spcAft>
                <a:spcPts val="0"/>
              </a:spcAft>
              <a:buSzPts val="770"/>
              <a:buNone/>
            </a:pPr>
            <a:r>
              <a:rPr lang="zh-TW" sz="1870" b="1" dirty="0">
                <a:solidFill>
                  <a:srgbClr val="C00000"/>
                </a:solidFill>
                <a:latin typeface="Microsoft JhengHei"/>
                <a:ea typeface="Microsoft JhengHei"/>
                <a:cs typeface="Microsoft JhengHei"/>
                <a:sym typeface="Microsoft JhengHei"/>
              </a:rPr>
              <a:t>5. 加強子女內在動機</a:t>
            </a:r>
            <a:endParaRPr sz="1870" b="1" dirty="0">
              <a:solidFill>
                <a:srgbClr val="C00000"/>
              </a:solidFill>
              <a:latin typeface="Microsoft JhengHei"/>
              <a:ea typeface="Microsoft JhengHei"/>
              <a:cs typeface="Microsoft JhengHei"/>
              <a:sym typeface="Microsoft JhengHei"/>
            </a:endParaRPr>
          </a:p>
          <a:p>
            <a:pPr marL="914400" lvl="0" indent="-297180" algn="l" rtl="0">
              <a:lnSpc>
                <a:spcPct val="95000"/>
              </a:lnSpc>
              <a:spcBef>
                <a:spcPts val="0"/>
              </a:spcBef>
              <a:spcAft>
                <a:spcPts val="0"/>
              </a:spcAft>
              <a:buClr>
                <a:srgbClr val="004AAD"/>
              </a:buClr>
              <a:buSzPts val="1080"/>
              <a:buFont typeface="Microsoft JhengHei"/>
              <a:buChar char="•"/>
            </a:pPr>
            <a:r>
              <a:rPr lang="zh-TW" sz="1570" b="1" dirty="0">
                <a:solidFill>
                  <a:srgbClr val="004AAD"/>
                </a:solidFill>
                <a:latin typeface="Microsoft JhengHei"/>
                <a:ea typeface="Microsoft JhengHei"/>
                <a:cs typeface="Microsoft JhengHei"/>
                <a:sym typeface="Microsoft JhengHei"/>
              </a:rPr>
              <a:t>正視好行為</a:t>
            </a:r>
            <a:endParaRPr sz="1570" b="1" dirty="0">
              <a:solidFill>
                <a:srgbClr val="004AAD"/>
              </a:solidFill>
              <a:latin typeface="Microsoft JhengHei"/>
              <a:ea typeface="Microsoft JhengHei"/>
              <a:cs typeface="Microsoft JhengHei"/>
              <a:sym typeface="Microsoft JhengHei"/>
            </a:endParaRPr>
          </a:p>
          <a:p>
            <a:pPr marL="1371600" lvl="1" indent="-297180" algn="l" rtl="0">
              <a:lnSpc>
                <a:spcPct val="95000"/>
              </a:lnSpc>
              <a:spcBef>
                <a:spcPts val="0"/>
              </a:spcBef>
              <a:spcAft>
                <a:spcPts val="0"/>
              </a:spcAft>
              <a:buSzPts val="1080"/>
              <a:buFont typeface="Microsoft JhengHei"/>
              <a:buChar char="•"/>
            </a:pPr>
            <a:r>
              <a:rPr lang="zh-TW" sz="1570" b="1" dirty="0">
                <a:latin typeface="Microsoft JhengHei"/>
                <a:ea typeface="Microsoft JhengHei"/>
                <a:cs typeface="Microsoft JhengHei"/>
                <a:sym typeface="Microsoft JhengHei"/>
              </a:rPr>
              <a:t>若子</a:t>
            </a:r>
            <a:r>
              <a:rPr lang="zh-TW" altLang="en-US" sz="1570" b="1" dirty="0">
                <a:latin typeface="Microsoft JhengHei"/>
                <a:ea typeface="Microsoft JhengHei"/>
                <a:sym typeface="Microsoft JhengHei"/>
              </a:rPr>
              <a:t>女能</a:t>
            </a:r>
            <a:r>
              <a:rPr lang="zh-TW" sz="1570" b="1" dirty="0">
                <a:latin typeface="Microsoft JhengHei"/>
                <a:ea typeface="Microsoft JhengHei"/>
                <a:cs typeface="Microsoft JhengHei"/>
                <a:sym typeface="Microsoft JhengHei"/>
              </a:rPr>
              <a:t>自律遵守協議，家長可多作鼓勵，以加強他們自律的滿足感</a:t>
            </a:r>
            <a:endParaRPr sz="1570" b="1" dirty="0">
              <a:latin typeface="Microsoft JhengHei"/>
              <a:ea typeface="Microsoft JhengHei"/>
              <a:cs typeface="Microsoft JhengHei"/>
              <a:sym typeface="Microsoft JhengHei"/>
            </a:endParaRPr>
          </a:p>
          <a:p>
            <a:pPr marL="914400" lvl="0" indent="-297180" algn="l" rtl="0">
              <a:lnSpc>
                <a:spcPct val="95000"/>
              </a:lnSpc>
              <a:spcBef>
                <a:spcPts val="0"/>
              </a:spcBef>
              <a:spcAft>
                <a:spcPts val="0"/>
              </a:spcAft>
              <a:buClr>
                <a:srgbClr val="004AAD"/>
              </a:buClr>
              <a:buSzPts val="1080"/>
              <a:buFont typeface="Microsoft JhengHei"/>
              <a:buChar char="•"/>
            </a:pPr>
            <a:r>
              <a:rPr lang="zh-TW" sz="1570" b="1" dirty="0">
                <a:solidFill>
                  <a:srgbClr val="004AAD"/>
                </a:solidFill>
                <a:latin typeface="Microsoft JhengHei"/>
                <a:ea typeface="Microsoft JhengHei"/>
                <a:cs typeface="Microsoft JhengHei"/>
                <a:sym typeface="Microsoft JhengHei"/>
              </a:rPr>
              <a:t>提供選擇，可以</a:t>
            </a:r>
            <a:r>
              <a:rPr lang="zh-TW" altLang="en-US" sz="1570" b="1" dirty="0">
                <a:solidFill>
                  <a:srgbClr val="004AAD"/>
                </a:solidFill>
                <a:latin typeface="Microsoft JhengHei"/>
                <a:ea typeface="Microsoft JhengHei"/>
                <a:sym typeface="Microsoft JhengHei"/>
              </a:rPr>
              <a:t>滿足</a:t>
            </a:r>
            <a:r>
              <a:rPr lang="zh-TW" sz="1570" b="1" dirty="0">
                <a:solidFill>
                  <a:srgbClr val="004AAD"/>
                </a:solidFill>
                <a:latin typeface="Microsoft JhengHei"/>
                <a:ea typeface="Microsoft JhengHei"/>
                <a:cs typeface="Microsoft JhengHei"/>
                <a:sym typeface="Microsoft JhengHei"/>
              </a:rPr>
              <a:t>自主感</a:t>
            </a:r>
            <a:endParaRPr sz="1570" b="1" dirty="0">
              <a:solidFill>
                <a:srgbClr val="004AAD"/>
              </a:solidFill>
              <a:latin typeface="Microsoft JhengHei"/>
              <a:ea typeface="Microsoft JhengHei"/>
              <a:cs typeface="Microsoft JhengHei"/>
              <a:sym typeface="Microsoft JhengHei"/>
            </a:endParaRPr>
          </a:p>
          <a:p>
            <a:pPr marL="1371600" lvl="1" indent="-297180" algn="l" rtl="0">
              <a:lnSpc>
                <a:spcPct val="95000"/>
              </a:lnSpc>
              <a:spcBef>
                <a:spcPts val="0"/>
              </a:spcBef>
              <a:spcAft>
                <a:spcPts val="0"/>
              </a:spcAft>
              <a:buSzPts val="1080"/>
              <a:buFont typeface="Microsoft JhengHei"/>
              <a:buChar char="•"/>
            </a:pPr>
            <a:r>
              <a:rPr lang="zh-TW" sz="1570" b="1" dirty="0">
                <a:latin typeface="Microsoft JhengHei"/>
                <a:ea typeface="Microsoft JhengHei"/>
                <a:cs typeface="Microsoft JhengHei"/>
                <a:sym typeface="Microsoft JhengHei"/>
              </a:rPr>
              <a:t>制訂計劃時，邀請子女參與，或者把時間安排得更靈活</a:t>
            </a:r>
            <a:r>
              <a:rPr lang="en-HK" altLang="zh-TW" sz="1570" b="1" dirty="0">
                <a:latin typeface="Microsoft JhengHei"/>
                <a:ea typeface="Microsoft JhengHei"/>
                <a:cs typeface="Microsoft JhengHei"/>
                <a:sym typeface="Microsoft JhengHei"/>
              </a:rPr>
              <a:t> </a:t>
            </a:r>
            <a:endParaRPr sz="1570" b="1" dirty="0">
              <a:latin typeface="Microsoft JhengHei"/>
              <a:ea typeface="Microsoft JhengHei"/>
              <a:cs typeface="Microsoft JhengHei"/>
              <a:sym typeface="Microsoft JhengHei"/>
            </a:endParaRPr>
          </a:p>
          <a:p>
            <a:pPr marL="1371600" lvl="1" indent="-297180" algn="l" rtl="0">
              <a:lnSpc>
                <a:spcPct val="95000"/>
              </a:lnSpc>
              <a:spcBef>
                <a:spcPts val="0"/>
              </a:spcBef>
              <a:spcAft>
                <a:spcPts val="0"/>
              </a:spcAft>
              <a:buSzPts val="1080"/>
              <a:buFont typeface="Microsoft JhengHei"/>
              <a:buChar char="•"/>
            </a:pPr>
            <a:r>
              <a:rPr lang="zh-TW" altLang="en-US" sz="1570" b="1" dirty="0">
                <a:latin typeface="Microsoft JhengHei"/>
                <a:ea typeface="Microsoft JhengHei"/>
                <a:cs typeface="Microsoft JhengHei"/>
                <a:sym typeface="Microsoft JhengHei"/>
              </a:rPr>
              <a:t>由子女自己决定每天需要完成任務的先後順序</a:t>
            </a:r>
            <a:r>
              <a:rPr lang="zh-TW" altLang="en-HK" sz="1570" b="1" dirty="0">
                <a:latin typeface="Microsoft JhengHei"/>
                <a:ea typeface="Microsoft JhengHei"/>
                <a:sym typeface="Microsoft JhengHei"/>
              </a:rPr>
              <a:t>：</a:t>
            </a:r>
            <a:endParaRPr lang="en-HK" altLang="zh-TW" sz="1570" b="1" dirty="0">
              <a:latin typeface="Microsoft JhengHei"/>
              <a:ea typeface="Microsoft JhengHei"/>
              <a:sym typeface="Microsoft JhengHei"/>
            </a:endParaRPr>
          </a:p>
          <a:p>
            <a:pPr marL="1828800" lvl="2" indent="-297180">
              <a:lnSpc>
                <a:spcPct val="95000"/>
              </a:lnSpc>
              <a:spcBef>
                <a:spcPts val="0"/>
              </a:spcBef>
              <a:buSzPts val="1080"/>
              <a:buFont typeface="Microsoft JhengHei"/>
              <a:buChar char="•"/>
            </a:pPr>
            <a:r>
              <a:rPr lang="zh-TW" altLang="en-US" sz="1400" b="1" i="1" dirty="0">
                <a:latin typeface="Microsoft JhengHei"/>
                <a:ea typeface="Microsoft JhengHei"/>
                <a:cs typeface="Microsoft JhengHei"/>
                <a:sym typeface="Microsoft JhengHei"/>
              </a:rPr>
              <a:t>例如</a:t>
            </a:r>
            <a:r>
              <a:rPr lang="zh-TW" altLang="en-HK" sz="1400" b="1" i="1" dirty="0">
                <a:latin typeface="Microsoft JhengHei"/>
                <a:ea typeface="Microsoft JhengHei"/>
                <a:sym typeface="Microsoft JhengHei"/>
              </a:rPr>
              <a:t>：</a:t>
            </a:r>
            <a:r>
              <a:rPr lang="zh-TW" altLang="en-US" sz="1400" b="1" i="1" dirty="0">
                <a:latin typeface="Microsoft JhengHei"/>
                <a:ea typeface="Microsoft JhengHei"/>
                <a:cs typeface="Microsoft JhengHei"/>
                <a:sym typeface="Microsoft JhengHei"/>
              </a:rPr>
              <a:t>放學回家後的活動（做功課、洗澡、茶點等，當然不可以放學回家後立即上網</a:t>
            </a:r>
            <a:r>
              <a:rPr lang="zh-TW" altLang="en-US" sz="1400" b="1" dirty="0">
                <a:latin typeface="Microsoft JhengHei"/>
                <a:ea typeface="Microsoft JhengHei"/>
                <a:cs typeface="Microsoft JhengHei"/>
                <a:sym typeface="Microsoft JhengHei"/>
              </a:rPr>
              <a:t>）</a:t>
            </a:r>
            <a:endParaRPr lang="en-HK" altLang="zh-TW" sz="1400" b="1" dirty="0">
              <a:latin typeface="Microsoft JhengHei"/>
              <a:ea typeface="Microsoft JhengHei"/>
              <a:cs typeface="Microsoft JhengHei"/>
              <a:sym typeface="Microsoft JhengHei"/>
            </a:endParaRPr>
          </a:p>
          <a:p>
            <a:pPr marL="1371600" lvl="1" indent="-297180">
              <a:lnSpc>
                <a:spcPct val="95000"/>
              </a:lnSpc>
              <a:spcBef>
                <a:spcPts val="0"/>
              </a:spcBef>
              <a:buSzPts val="1080"/>
              <a:buFont typeface="Microsoft JhengHei"/>
              <a:buChar char="•"/>
            </a:pPr>
            <a:r>
              <a:rPr lang="zh-TW" altLang="en-US" sz="1570" b="1" dirty="0">
                <a:latin typeface="Microsoft JhengHei"/>
                <a:ea typeface="Microsoft JhengHei"/>
                <a:sym typeface="Microsoft JhengHei"/>
              </a:rPr>
              <a:t>這樣子女有參與感，自主感也比較高，效果會更好</a:t>
            </a:r>
            <a:endParaRPr sz="1570" b="1" dirty="0">
              <a:latin typeface="Microsoft JhengHei"/>
              <a:ea typeface="Microsoft JhengHei"/>
              <a:sym typeface="Microsoft JhengHei"/>
            </a:endParaRPr>
          </a:p>
        </p:txBody>
      </p:sp>
      <p:sp>
        <p:nvSpPr>
          <p:cNvPr id="744" name="Google Shape;744;p64"/>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745" name="Google Shape;745;p64"/>
          <p:cNvSpPr/>
          <p:nvPr/>
        </p:nvSpPr>
        <p:spPr>
          <a:xfrm>
            <a:off x="1124350" y="601675"/>
            <a:ext cx="56295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000" b="1" dirty="0">
                <a:solidFill>
                  <a:schemeClr val="lt1"/>
                </a:solidFill>
                <a:latin typeface="Microsoft JhengHei"/>
                <a:ea typeface="Microsoft JhengHei"/>
                <a:cs typeface="Microsoft JhengHei"/>
                <a:sym typeface="Microsoft JhengHei"/>
              </a:rPr>
              <a:t>如何增</a:t>
            </a:r>
            <a:r>
              <a:rPr lang="zh-TW" altLang="en-US" sz="3000" b="1" dirty="0">
                <a:solidFill>
                  <a:schemeClr val="lt1"/>
                </a:solidFill>
                <a:latin typeface="Microsoft JhengHei"/>
                <a:ea typeface="Microsoft JhengHei"/>
                <a:sym typeface="Microsoft JhengHei"/>
              </a:rPr>
              <a:t>強行為獎勵計劃成效？</a:t>
            </a:r>
            <a:endParaRPr sz="3000" b="1" dirty="0">
              <a:solidFill>
                <a:schemeClr val="lt1"/>
              </a:solidFill>
              <a:latin typeface="Microsoft JhengHei"/>
              <a:ea typeface="Microsoft JhengHei"/>
              <a:sym typeface="Calibri"/>
            </a:endParaRPr>
          </a:p>
        </p:txBody>
      </p:sp>
      <p:sp>
        <p:nvSpPr>
          <p:cNvPr id="746" name="Google Shape;746;p64"/>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49</a:t>
            </a:fld>
            <a:endParaRPr/>
          </a:p>
        </p:txBody>
      </p:sp>
      <p:pic>
        <p:nvPicPr>
          <p:cNvPr id="747" name="Google Shape;747;p64"/>
          <p:cNvPicPr preferRelativeResize="0"/>
          <p:nvPr/>
        </p:nvPicPr>
        <p:blipFill>
          <a:blip r:embed="rId3">
            <a:alphaModFix/>
          </a:blip>
          <a:stretch>
            <a:fillRect/>
          </a:stretch>
        </p:blipFill>
        <p:spPr>
          <a:xfrm>
            <a:off x="6800850" y="1026550"/>
            <a:ext cx="1714500" cy="1714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794F8-225D-E3C5-BE3B-033B734AE22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2AF16E7-2A01-BE09-2045-2852868E82E9}"/>
              </a:ext>
            </a:extLst>
          </p:cNvPr>
          <p:cNvSpPr>
            <a:spLocks noGrp="1"/>
          </p:cNvSpPr>
          <p:nvPr>
            <p:ph type="body" idx="1"/>
          </p:nvPr>
        </p:nvSpPr>
        <p:spPr/>
        <p:txBody>
          <a:bodyPr/>
          <a:lstStyle/>
          <a:p>
            <a:endParaRPr lang="en-HK" dirty="0"/>
          </a:p>
        </p:txBody>
      </p:sp>
      <p:sp>
        <p:nvSpPr>
          <p:cNvPr id="4" name="Slide Number Placeholder 3">
            <a:extLst>
              <a:ext uri="{FF2B5EF4-FFF2-40B4-BE49-F238E27FC236}">
                <a16:creationId xmlns:a16="http://schemas.microsoft.com/office/drawing/2014/main" id="{C0918A0D-B515-C3DA-2554-0392078597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a:t>
            </a:fld>
            <a:endParaRPr lang="zh-TW" altLang="en-US"/>
          </a:p>
        </p:txBody>
      </p:sp>
      <p:pic>
        <p:nvPicPr>
          <p:cNvPr id="7" name="Picture 6">
            <a:extLst>
              <a:ext uri="{FF2B5EF4-FFF2-40B4-BE49-F238E27FC236}">
                <a16:creationId xmlns:a16="http://schemas.microsoft.com/office/drawing/2014/main" id="{65313160-0C2B-B122-0549-91021C3158C1}"/>
              </a:ext>
            </a:extLst>
          </p:cNvPr>
          <p:cNvPicPr>
            <a:picLocks noChangeAspect="1"/>
          </p:cNvPicPr>
          <p:nvPr/>
        </p:nvPicPr>
        <p:blipFill>
          <a:blip r:embed="rId3"/>
          <a:stretch>
            <a:fillRect/>
          </a:stretch>
        </p:blipFill>
        <p:spPr>
          <a:xfrm>
            <a:off x="213004" y="869140"/>
            <a:ext cx="4138659" cy="3776812"/>
          </a:xfrm>
          <a:prstGeom prst="rect">
            <a:avLst/>
          </a:prstGeom>
        </p:spPr>
      </p:pic>
      <p:sp>
        <p:nvSpPr>
          <p:cNvPr id="10" name="Google Shape;196;p31">
            <a:extLst>
              <a:ext uri="{FF2B5EF4-FFF2-40B4-BE49-F238E27FC236}">
                <a16:creationId xmlns:a16="http://schemas.microsoft.com/office/drawing/2014/main" id="{F7B0F660-B758-FA81-E2E6-44CB80FB7976}"/>
              </a:ext>
            </a:extLst>
          </p:cNvPr>
          <p:cNvSpPr/>
          <p:nvPr/>
        </p:nvSpPr>
        <p:spPr>
          <a:xfrm>
            <a:off x="1518255" y="102393"/>
            <a:ext cx="5596270" cy="665384"/>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2600" b="1" dirty="0">
                <a:solidFill>
                  <a:schemeClr val="lt1"/>
                </a:solidFill>
                <a:latin typeface="Microsoft JhengHei"/>
                <a:ea typeface="Microsoft JhengHei"/>
                <a:cs typeface="Microsoft JhengHei"/>
                <a:sym typeface="Microsoft JhengHei"/>
              </a:rPr>
              <a:t>青少年的網絡使用習慣與心理特質</a:t>
            </a:r>
            <a:endParaRPr sz="2600" b="0" i="0" u="none" strike="noStrike" cap="none" dirty="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A319B6C-3FD4-D860-E5EF-E4C1CA11134C}"/>
              </a:ext>
            </a:extLst>
          </p:cNvPr>
          <p:cNvPicPr>
            <a:picLocks noChangeAspect="1"/>
          </p:cNvPicPr>
          <p:nvPr/>
        </p:nvPicPr>
        <p:blipFill>
          <a:blip r:embed="rId4"/>
          <a:srcRect b="10479"/>
          <a:stretch>
            <a:fillRect/>
          </a:stretch>
        </p:blipFill>
        <p:spPr>
          <a:xfrm>
            <a:off x="4465674" y="1241590"/>
            <a:ext cx="4584706" cy="3031913"/>
          </a:xfrm>
          <a:prstGeom prst="rect">
            <a:avLst/>
          </a:prstGeom>
        </p:spPr>
      </p:pic>
      <p:sp>
        <p:nvSpPr>
          <p:cNvPr id="5" name="Google Shape;375;p38">
            <a:extLst>
              <a:ext uri="{FF2B5EF4-FFF2-40B4-BE49-F238E27FC236}">
                <a16:creationId xmlns:a16="http://schemas.microsoft.com/office/drawing/2014/main" id="{863EE29A-A507-8CBB-140D-E858F75843EA}"/>
              </a:ext>
            </a:extLst>
          </p:cNvPr>
          <p:cNvSpPr/>
          <p:nvPr/>
        </p:nvSpPr>
        <p:spPr>
          <a:xfrm>
            <a:off x="7114525" y="4345842"/>
            <a:ext cx="1821712" cy="273845"/>
          </a:xfrm>
          <a:prstGeom prst="rect">
            <a:avLst/>
          </a:prstGeom>
          <a:solidFill>
            <a:schemeClr val="bg1"/>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a:lnSpc>
                <a:spcPct val="80000"/>
              </a:lnSpc>
            </a:pPr>
            <a:r>
              <a:rPr lang="zh-TW" altLang="en-US" sz="900" b="1" dirty="0">
                <a:solidFill>
                  <a:srgbClr val="004AAD"/>
                </a:solidFill>
                <a:latin typeface="Microsoft JhengHei"/>
                <a:ea typeface="Microsoft JhengHei"/>
                <a:cs typeface="Microsoft JhengHei"/>
                <a:sym typeface="Microsoft JhengHei"/>
              </a:rPr>
              <a:t>資料來源：</a:t>
            </a:r>
            <a:r>
              <a:rPr lang="en-HK" sz="900" b="1" dirty="0">
                <a:solidFill>
                  <a:srgbClr val="004AAD"/>
                </a:solidFill>
                <a:latin typeface="Microsoft JhengHei"/>
                <a:ea typeface="Microsoft JhengHei"/>
              </a:rPr>
              <a:t>Ohpama.com</a:t>
            </a:r>
          </a:p>
        </p:txBody>
      </p:sp>
      <p:sp>
        <p:nvSpPr>
          <p:cNvPr id="6" name="Google Shape;375;p38">
            <a:extLst>
              <a:ext uri="{FF2B5EF4-FFF2-40B4-BE49-F238E27FC236}">
                <a16:creationId xmlns:a16="http://schemas.microsoft.com/office/drawing/2014/main" id="{65664EDA-369E-5FE2-EF2E-8A79F05FFD42}"/>
              </a:ext>
            </a:extLst>
          </p:cNvPr>
          <p:cNvSpPr/>
          <p:nvPr/>
        </p:nvSpPr>
        <p:spPr>
          <a:xfrm>
            <a:off x="2310809" y="4714905"/>
            <a:ext cx="2154865" cy="273845"/>
          </a:xfrm>
          <a:prstGeom prst="rect">
            <a:avLst/>
          </a:prstGeom>
          <a:solidFill>
            <a:schemeClr val="bg1"/>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a:lnSpc>
                <a:spcPct val="80000"/>
              </a:lnSpc>
            </a:pPr>
            <a:r>
              <a:rPr lang="zh-TW" altLang="en-US" sz="900" b="1" dirty="0">
                <a:solidFill>
                  <a:srgbClr val="004AAD"/>
                </a:solidFill>
                <a:latin typeface="Microsoft JhengHei"/>
                <a:ea typeface="Microsoft JhengHei"/>
                <a:cs typeface="Microsoft JhengHei"/>
                <a:sym typeface="Microsoft JhengHei"/>
              </a:rPr>
              <a:t>資料來源：</a:t>
            </a:r>
            <a:r>
              <a:rPr lang="en-HK" altLang="zh-TW" sz="900" b="1" dirty="0">
                <a:solidFill>
                  <a:srgbClr val="004AAD"/>
                </a:solidFill>
                <a:latin typeface="Microsoft JhengHei"/>
                <a:ea typeface="Microsoft JhengHei"/>
                <a:cs typeface="Microsoft JhengHei"/>
                <a:sym typeface="Microsoft JhengHei"/>
              </a:rPr>
              <a:t>n</a:t>
            </a:r>
            <a:r>
              <a:rPr lang="en-HK" sz="900" b="1" dirty="0">
                <a:solidFill>
                  <a:srgbClr val="004AAD"/>
                </a:solidFill>
                <a:latin typeface="Microsoft JhengHei"/>
                <a:ea typeface="Microsoft JhengHei"/>
              </a:rPr>
              <a:t>ews.mingpao.com</a:t>
            </a:r>
          </a:p>
        </p:txBody>
      </p:sp>
    </p:spTree>
    <p:extLst>
      <p:ext uri="{BB962C8B-B14F-4D97-AF65-F5344CB8AC3E}">
        <p14:creationId xmlns:p14="http://schemas.microsoft.com/office/powerpoint/2010/main" val="1590220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65"/>
          <p:cNvSpPr/>
          <p:nvPr/>
        </p:nvSpPr>
        <p:spPr>
          <a:xfrm rot="5400000">
            <a:off x="2604425" y="-160861"/>
            <a:ext cx="985478" cy="6194326"/>
          </a:xfrm>
          <a:prstGeom prst="round2SameRect">
            <a:avLst>
              <a:gd name="adj1" fmla="val 16667"/>
              <a:gd name="adj2" fmla="val 0"/>
            </a:avLst>
          </a:prstGeom>
          <a:solidFill>
            <a:srgbClr val="C5F1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54" name="Google Shape;754;p65"/>
          <p:cNvSpPr/>
          <p:nvPr/>
        </p:nvSpPr>
        <p:spPr>
          <a:xfrm rot="5400000">
            <a:off x="2605116" y="-583318"/>
            <a:ext cx="1138950" cy="6349181"/>
          </a:xfrm>
          <a:prstGeom prst="round2SameRect">
            <a:avLst>
              <a:gd name="adj1" fmla="val 16667"/>
              <a:gd name="adj2" fmla="val 0"/>
            </a:avLst>
          </a:prstGeom>
          <a:solidFill>
            <a:srgbClr val="004AA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55" name="Google Shape;755;p65"/>
          <p:cNvSpPr txBox="1"/>
          <p:nvPr/>
        </p:nvSpPr>
        <p:spPr>
          <a:xfrm>
            <a:off x="-9" y="2077402"/>
            <a:ext cx="6293582" cy="1027752"/>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dirty="0">
                <a:solidFill>
                  <a:schemeClr val="lt1"/>
                </a:solidFill>
                <a:latin typeface="Microsoft JhengHei"/>
                <a:ea typeface="Microsoft JhengHei"/>
                <a:cs typeface="Microsoft JhengHei"/>
                <a:sym typeface="Microsoft JhengHei"/>
              </a:rPr>
              <a:t>環節五</a:t>
            </a:r>
            <a:endParaRPr sz="3300" b="1" dirty="0">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Clr>
                <a:srgbClr val="000000"/>
              </a:buClr>
              <a:buFont typeface="Arial"/>
              <a:buNone/>
            </a:pPr>
            <a:r>
              <a:rPr lang="zh-TW" sz="2600" b="1" dirty="0">
                <a:solidFill>
                  <a:schemeClr val="lt1"/>
                </a:solidFill>
                <a:latin typeface="Microsoft JhengHei"/>
                <a:ea typeface="Microsoft JhengHei"/>
                <a:cs typeface="Microsoft JhengHei"/>
                <a:sym typeface="Microsoft JhengHei"/>
              </a:rPr>
              <a:t>總結</a:t>
            </a:r>
            <a:endParaRPr sz="1100" dirty="0"/>
          </a:p>
        </p:txBody>
      </p:sp>
      <p:sp>
        <p:nvSpPr>
          <p:cNvPr id="756" name="Google Shape;756;p65"/>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US" altLang="zh-TW" sz="1400">
                <a:solidFill>
                  <a:schemeClr val="dk1"/>
                </a:solidFill>
                <a:latin typeface="Calibri"/>
                <a:ea typeface="Calibri"/>
                <a:cs typeface="Calibri"/>
                <a:sym typeface="Calibri"/>
              </a:rPr>
              <a:t>50</a:t>
            </a:fld>
            <a:endParaRPr sz="1400">
              <a:solidFill>
                <a:schemeClr val="dk1"/>
              </a:solidFill>
              <a:latin typeface="Calibri"/>
              <a:ea typeface="Calibri"/>
              <a:cs typeface="Calibri"/>
              <a:sym typeface="Calibri"/>
            </a:endParaRPr>
          </a:p>
        </p:txBody>
      </p:sp>
      <p:sp>
        <p:nvSpPr>
          <p:cNvPr id="757" name="Google Shape;757;p65"/>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7" name="Google Shape;746;p64">
            <a:extLst>
              <a:ext uri="{FF2B5EF4-FFF2-40B4-BE49-F238E27FC236}">
                <a16:creationId xmlns:a16="http://schemas.microsoft.com/office/drawing/2014/main" id="{26FC8ECB-BA56-492C-8050-473D0A6FDE67}"/>
              </a:ext>
            </a:extLst>
          </p:cNvPr>
          <p:cNvSpPr txBox="1">
            <a:spLocks/>
          </p:cNvSpPr>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4" name="Google Shape;744;p64"/>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745" name="Google Shape;745;p64"/>
          <p:cNvSpPr/>
          <p:nvPr/>
        </p:nvSpPr>
        <p:spPr>
          <a:xfrm>
            <a:off x="1124349" y="601675"/>
            <a:ext cx="6564923"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r>
              <a:rPr lang="zh-TW" altLang="en-US" sz="3200" b="1" dirty="0">
                <a:solidFill>
                  <a:schemeClr val="bg1"/>
                </a:solidFill>
                <a:latin typeface="Arial" panose="020B0604020202020204" pitchFamily="34" charset="0"/>
                <a:ea typeface="微軟正黑體" panose="020B0604030504040204" pitchFamily="34" charset="-120"/>
                <a:cs typeface="Arial" panose="020B0604020202020204" pitchFamily="34" charset="0"/>
              </a:rPr>
              <a:t>工作坊重點</a:t>
            </a:r>
            <a:endParaRPr lang="en-HK" sz="3200" dirty="0"/>
          </a:p>
        </p:txBody>
      </p:sp>
      <p:sp>
        <p:nvSpPr>
          <p:cNvPr id="746" name="Google Shape;746;p64"/>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51</a:t>
            </a:fld>
            <a:endParaRPr/>
          </a:p>
        </p:txBody>
      </p:sp>
      <p:sp>
        <p:nvSpPr>
          <p:cNvPr id="2" name="矩形 1">
            <a:extLst>
              <a:ext uri="{FF2B5EF4-FFF2-40B4-BE49-F238E27FC236}">
                <a16:creationId xmlns:a16="http://schemas.microsoft.com/office/drawing/2014/main" id="{D2A6E0FB-9509-4714-8F88-E5BADAD4CA0C}"/>
              </a:ext>
            </a:extLst>
          </p:cNvPr>
          <p:cNvSpPr/>
          <p:nvPr/>
        </p:nvSpPr>
        <p:spPr>
          <a:xfrm>
            <a:off x="966353" y="1303227"/>
            <a:ext cx="7159337" cy="3308598"/>
          </a:xfrm>
          <a:prstGeom prst="rect">
            <a:avLst/>
          </a:prstGeom>
        </p:spPr>
        <p:txBody>
          <a:bodyPr wrap="square">
            <a:spAutoFit/>
          </a:bodyPr>
          <a:lstStyle/>
          <a:p>
            <a:pPr lvl="0">
              <a:lnSpc>
                <a:spcPct val="95000"/>
              </a:lnSpc>
              <a:buSzPts val="770"/>
            </a:pPr>
            <a:r>
              <a:rPr lang="en-HK" altLang="zh-TW" sz="2000" b="1" dirty="0">
                <a:solidFill>
                  <a:srgbClr val="1F3864"/>
                </a:solidFill>
                <a:latin typeface="Microsoft JhengHei"/>
                <a:ea typeface="Microsoft JhengHei"/>
                <a:cs typeface="Microsoft JhengHei"/>
                <a:sym typeface="Microsoft JhengHei"/>
              </a:rPr>
              <a:t>1. </a:t>
            </a:r>
            <a:r>
              <a:rPr lang="zh-TW" altLang="en-US" sz="2000" b="1" dirty="0">
                <a:solidFill>
                  <a:srgbClr val="1F3864"/>
                </a:solidFill>
                <a:latin typeface="Microsoft JhengHei"/>
                <a:ea typeface="Microsoft JhengHei"/>
                <a:cs typeface="Microsoft JhengHei"/>
                <a:sym typeface="Microsoft JhengHei"/>
              </a:rPr>
              <a:t>要處理上網成癮，家長應多了解子女沉迷上網背後的原因 </a:t>
            </a:r>
            <a:endParaRPr lang="en-HK" altLang="zh-TW" sz="2000" b="1" dirty="0">
              <a:solidFill>
                <a:srgbClr val="1F3864"/>
              </a:solidFill>
              <a:latin typeface="Microsoft JhengHei"/>
              <a:ea typeface="Microsoft JhengHei"/>
              <a:cs typeface="Microsoft JhengHei"/>
              <a:sym typeface="Microsoft JhengHei"/>
            </a:endParaRPr>
          </a:p>
          <a:p>
            <a:pPr marL="457200" lvl="0" indent="-457200">
              <a:lnSpc>
                <a:spcPct val="95000"/>
              </a:lnSpc>
              <a:buSzPts val="770"/>
              <a:buAutoNum type="arabicPeriod"/>
            </a:pPr>
            <a:endParaRPr lang="zh-TW" altLang="en-US" sz="2000" b="1" dirty="0">
              <a:solidFill>
                <a:srgbClr val="1F3864"/>
              </a:solidFill>
              <a:latin typeface="Microsoft JhengHei"/>
              <a:ea typeface="Microsoft JhengHei"/>
              <a:cs typeface="Microsoft JhengHei"/>
              <a:sym typeface="Microsoft JhengHei"/>
            </a:endParaRPr>
          </a:p>
          <a:p>
            <a:pPr lvl="0">
              <a:lnSpc>
                <a:spcPct val="95000"/>
              </a:lnSpc>
              <a:buSzPts val="770"/>
            </a:pPr>
            <a:r>
              <a:rPr lang="en-HK" altLang="zh-TW" sz="2000" b="1" dirty="0">
                <a:solidFill>
                  <a:srgbClr val="1F3864"/>
                </a:solidFill>
                <a:latin typeface="Microsoft JhengHei"/>
                <a:ea typeface="Microsoft JhengHei"/>
                <a:cs typeface="Microsoft JhengHei"/>
                <a:sym typeface="Microsoft JhengHei"/>
              </a:rPr>
              <a:t>2. </a:t>
            </a:r>
            <a:r>
              <a:rPr lang="zh-TW" altLang="en-US" sz="2000" b="1" dirty="0">
                <a:solidFill>
                  <a:srgbClr val="1F3864"/>
                </a:solidFill>
                <a:latin typeface="Microsoft JhengHei"/>
                <a:ea typeface="Microsoft JhengHei"/>
                <a:cs typeface="Microsoft JhengHei"/>
                <a:sym typeface="Microsoft JhengHei"/>
              </a:rPr>
              <a:t>上網成癮：時間</a:t>
            </a:r>
            <a:r>
              <a:rPr lang="zh-TW" altLang="en-US" sz="2000" b="1" dirty="0">
                <a:solidFill>
                  <a:srgbClr val="1F3864"/>
                </a:solidFill>
                <a:latin typeface="Microsoft JhengHei"/>
                <a:ea typeface="Microsoft JhengHei"/>
                <a:sym typeface="Microsoft JhengHei"/>
              </a:rPr>
              <a:t>並不是唯一的指標。要多留意子女日常生活 中會否因上網而忽略生活各方面如社交、學業 、飲食等 </a:t>
            </a:r>
            <a:endParaRPr lang="en-HK" altLang="zh-TW" sz="2000" b="1" dirty="0">
              <a:solidFill>
                <a:srgbClr val="1F3864"/>
              </a:solidFill>
              <a:latin typeface="Microsoft JhengHei"/>
              <a:ea typeface="Microsoft JhengHei"/>
              <a:sym typeface="Microsoft JhengHei"/>
            </a:endParaRPr>
          </a:p>
          <a:p>
            <a:pPr lvl="0">
              <a:lnSpc>
                <a:spcPct val="95000"/>
              </a:lnSpc>
              <a:buSzPts val="770"/>
            </a:pPr>
            <a:endParaRPr lang="zh-TW" altLang="en-US" sz="2000" b="1" dirty="0">
              <a:solidFill>
                <a:srgbClr val="1F3864"/>
              </a:solidFill>
              <a:latin typeface="Microsoft JhengHei"/>
              <a:ea typeface="Microsoft JhengHei"/>
              <a:sym typeface="Microsoft JhengHei"/>
            </a:endParaRPr>
          </a:p>
          <a:p>
            <a:pPr lvl="0">
              <a:lnSpc>
                <a:spcPct val="95000"/>
              </a:lnSpc>
              <a:buSzPts val="770"/>
            </a:pPr>
            <a:r>
              <a:rPr lang="en-HK" altLang="zh-TW" sz="2000" b="1" dirty="0">
                <a:solidFill>
                  <a:srgbClr val="1F3864"/>
                </a:solidFill>
                <a:latin typeface="Microsoft JhengHei"/>
                <a:ea typeface="Microsoft JhengHei"/>
                <a:sym typeface="Microsoft JhengHei"/>
              </a:rPr>
              <a:t>3. </a:t>
            </a:r>
            <a:r>
              <a:rPr lang="zh-TW" altLang="en-US" sz="2000" b="1" dirty="0">
                <a:solidFill>
                  <a:srgbClr val="1F3864"/>
                </a:solidFill>
                <a:latin typeface="Microsoft JhengHei"/>
                <a:ea typeface="Microsoft JhengHei"/>
                <a:sym typeface="Microsoft JhengHei"/>
              </a:rPr>
              <a:t>當與子女討論螢幕時間時，要多肯定子女的感受（如：打機對於他們所提供的情緒價值），避免用責備或批評等方式去單方面說服子女，</a:t>
            </a:r>
            <a:r>
              <a:rPr lang="zh-TW" altLang="en-US" sz="2000" b="1" dirty="0">
                <a:solidFill>
                  <a:srgbClr val="1F3864"/>
                </a:solidFill>
                <a:latin typeface="Microsoft JhengHei"/>
                <a:ea typeface="Microsoft JhengHei"/>
              </a:rPr>
              <a:t>避免</a:t>
            </a:r>
            <a:r>
              <a:rPr lang="zh-TW" altLang="en-US" sz="2000" b="1" dirty="0">
                <a:solidFill>
                  <a:srgbClr val="1F3864"/>
                </a:solidFill>
                <a:latin typeface="Microsoft JhengHei"/>
                <a:ea typeface="Microsoft JhengHei"/>
                <a:sym typeface="Microsoft JhengHei"/>
              </a:rPr>
              <a:t>一刀切禁止打機</a:t>
            </a:r>
            <a:endParaRPr lang="en-HK" altLang="zh-TW" sz="2000" b="1" dirty="0">
              <a:solidFill>
                <a:srgbClr val="1F3864"/>
              </a:solidFill>
              <a:latin typeface="Microsoft JhengHei"/>
              <a:ea typeface="Microsoft JhengHei"/>
              <a:sym typeface="Microsoft JhengHei"/>
            </a:endParaRPr>
          </a:p>
          <a:p>
            <a:pPr lvl="0">
              <a:lnSpc>
                <a:spcPct val="95000"/>
              </a:lnSpc>
              <a:buSzPts val="770"/>
            </a:pPr>
            <a:endParaRPr lang="zh-TW" altLang="en-US" sz="2000" b="1" dirty="0">
              <a:solidFill>
                <a:srgbClr val="1F3864"/>
              </a:solidFill>
              <a:latin typeface="Microsoft JhengHei"/>
              <a:ea typeface="Microsoft JhengHei"/>
              <a:sym typeface="Microsoft JhengHei"/>
            </a:endParaRPr>
          </a:p>
          <a:p>
            <a:pPr lvl="0">
              <a:lnSpc>
                <a:spcPct val="95000"/>
              </a:lnSpc>
              <a:buSzPts val="770"/>
            </a:pPr>
            <a:r>
              <a:rPr lang="en-HK" altLang="zh-TW" sz="2000" b="1" dirty="0">
                <a:solidFill>
                  <a:srgbClr val="1F3864"/>
                </a:solidFill>
                <a:latin typeface="Microsoft JhengHei"/>
                <a:ea typeface="Microsoft JhengHei"/>
                <a:sym typeface="Microsoft JhengHei"/>
              </a:rPr>
              <a:t>4. </a:t>
            </a:r>
            <a:r>
              <a:rPr lang="zh-TW" altLang="en-US" sz="2000" b="1" dirty="0">
                <a:solidFill>
                  <a:srgbClr val="1F3864"/>
                </a:solidFill>
                <a:latin typeface="Microsoft JhengHei"/>
                <a:ea typeface="Microsoft JhengHei"/>
                <a:sym typeface="Microsoft JhengHei"/>
              </a:rPr>
              <a:t>多用協商方式一起制訂並重組日常生活時間表，打破舊有上網習慣</a:t>
            </a:r>
          </a:p>
        </p:txBody>
      </p:sp>
    </p:spTree>
    <p:extLst>
      <p:ext uri="{BB962C8B-B14F-4D97-AF65-F5344CB8AC3E}">
        <p14:creationId xmlns:p14="http://schemas.microsoft.com/office/powerpoint/2010/main" val="1574175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65"/>
          <p:cNvSpPr/>
          <p:nvPr/>
        </p:nvSpPr>
        <p:spPr>
          <a:xfrm rot="5400000">
            <a:off x="2604425" y="-160861"/>
            <a:ext cx="985478" cy="6194326"/>
          </a:xfrm>
          <a:prstGeom prst="round2SameRect">
            <a:avLst>
              <a:gd name="adj1" fmla="val 16667"/>
              <a:gd name="adj2" fmla="val 0"/>
            </a:avLst>
          </a:prstGeom>
          <a:solidFill>
            <a:srgbClr val="C5F1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54" name="Google Shape;754;p65"/>
          <p:cNvSpPr/>
          <p:nvPr/>
        </p:nvSpPr>
        <p:spPr>
          <a:xfrm rot="5400000">
            <a:off x="2605116" y="-583318"/>
            <a:ext cx="1138950" cy="6349181"/>
          </a:xfrm>
          <a:prstGeom prst="round2SameRect">
            <a:avLst>
              <a:gd name="adj1" fmla="val 16667"/>
              <a:gd name="adj2" fmla="val 0"/>
            </a:avLst>
          </a:prstGeom>
          <a:solidFill>
            <a:srgbClr val="004AA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55" name="Google Shape;755;p65"/>
          <p:cNvSpPr txBox="1"/>
          <p:nvPr/>
        </p:nvSpPr>
        <p:spPr>
          <a:xfrm>
            <a:off x="-9" y="2077402"/>
            <a:ext cx="6293582" cy="1027752"/>
          </a:xfrm>
          <a:prstGeom prst="rect">
            <a:avLst/>
          </a:prstGeom>
          <a:noFill/>
          <a:ln>
            <a:noFill/>
          </a:ln>
        </p:spPr>
        <p:txBody>
          <a:bodyPr spcFirstLastPara="1" wrap="square" lIns="68575" tIns="34275" rIns="68575" bIns="34275" anchor="ctr" anchorCtr="0">
            <a:noAutofit/>
          </a:bodyPr>
          <a:lstStyle/>
          <a:p>
            <a:pPr algn="ctr"/>
            <a:r>
              <a:rPr lang="zh-CN" altLang="en-US" sz="2800" b="1" dirty="0">
                <a:solidFill>
                  <a:schemeClr val="bg1"/>
                </a:solidFill>
                <a:latin typeface="Microsoft JhengHei" panose="020B0604030504040204" pitchFamily="34" charset="-120"/>
                <a:ea typeface="Microsoft JhengHei" panose="020B0604030504040204" pitchFamily="34" charset="-120"/>
              </a:rPr>
              <a:t>問答時間</a:t>
            </a:r>
          </a:p>
        </p:txBody>
      </p:sp>
      <p:sp>
        <p:nvSpPr>
          <p:cNvPr id="756" name="Google Shape;756;p65"/>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US" altLang="zh-TW" sz="1400">
                <a:solidFill>
                  <a:schemeClr val="dk1"/>
                </a:solidFill>
                <a:latin typeface="Calibri"/>
                <a:ea typeface="Calibri"/>
                <a:cs typeface="Calibri"/>
                <a:sym typeface="Calibri"/>
              </a:rPr>
              <a:t>52</a:t>
            </a:fld>
            <a:endParaRPr sz="1400">
              <a:solidFill>
                <a:schemeClr val="dk1"/>
              </a:solidFill>
              <a:latin typeface="Calibri"/>
              <a:ea typeface="Calibri"/>
              <a:cs typeface="Calibri"/>
              <a:sym typeface="Calibri"/>
            </a:endParaRPr>
          </a:p>
        </p:txBody>
      </p:sp>
      <p:sp>
        <p:nvSpPr>
          <p:cNvPr id="757" name="Google Shape;757;p65"/>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7" name="Google Shape;746;p64">
            <a:extLst>
              <a:ext uri="{FF2B5EF4-FFF2-40B4-BE49-F238E27FC236}">
                <a16:creationId xmlns:a16="http://schemas.microsoft.com/office/drawing/2014/main" id="{26FC8ECB-BA56-492C-8050-473D0A6FDE67}"/>
              </a:ext>
            </a:extLst>
          </p:cNvPr>
          <p:cNvSpPr txBox="1">
            <a:spLocks/>
          </p:cNvSpPr>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52</a:t>
            </a:fld>
            <a:endParaRPr lang="en-US"/>
          </a:p>
        </p:txBody>
      </p:sp>
    </p:spTree>
    <p:extLst>
      <p:ext uri="{BB962C8B-B14F-4D97-AF65-F5344CB8AC3E}">
        <p14:creationId xmlns:p14="http://schemas.microsoft.com/office/powerpoint/2010/main" val="3191832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66"/>
          <p:cNvSpPr/>
          <p:nvPr/>
        </p:nvSpPr>
        <p:spPr>
          <a:xfrm rot="5400000">
            <a:off x="2604377" y="-160887"/>
            <a:ext cx="985500" cy="6194400"/>
          </a:xfrm>
          <a:prstGeom prst="round2SameRect">
            <a:avLst>
              <a:gd name="adj1" fmla="val 16667"/>
              <a:gd name="adj2" fmla="val 0"/>
            </a:avLst>
          </a:prstGeom>
          <a:solidFill>
            <a:srgbClr val="C5F1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4" name="Google Shape;764;p66"/>
          <p:cNvSpPr/>
          <p:nvPr/>
        </p:nvSpPr>
        <p:spPr>
          <a:xfrm rot="5400000">
            <a:off x="2605032" y="-583252"/>
            <a:ext cx="1139100" cy="6349200"/>
          </a:xfrm>
          <a:prstGeom prst="round2SameRect">
            <a:avLst>
              <a:gd name="adj1" fmla="val 16667"/>
              <a:gd name="adj2" fmla="val 0"/>
            </a:avLst>
          </a:prstGeom>
          <a:solidFill>
            <a:srgbClr val="004AA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65" name="Google Shape;765;p66"/>
          <p:cNvSpPr txBox="1"/>
          <p:nvPr/>
        </p:nvSpPr>
        <p:spPr>
          <a:xfrm>
            <a:off x="-9" y="2077402"/>
            <a:ext cx="6293700" cy="10278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zh-TW" sz="3300" b="1">
                <a:solidFill>
                  <a:schemeClr val="lt1"/>
                </a:solidFill>
                <a:latin typeface="Microsoft JhengHei"/>
                <a:ea typeface="Microsoft JhengHei"/>
                <a:cs typeface="Microsoft JhengHei"/>
                <a:sym typeface="Microsoft JhengHei"/>
              </a:rPr>
              <a:t>環節六</a:t>
            </a:r>
            <a:endParaRPr sz="33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600" b="1">
                <a:solidFill>
                  <a:schemeClr val="lt1"/>
                </a:solidFill>
                <a:latin typeface="Microsoft JhengHei"/>
                <a:ea typeface="Microsoft JhengHei"/>
                <a:cs typeface="Microsoft JhengHei"/>
                <a:sym typeface="Microsoft JhengHei"/>
              </a:rPr>
              <a:t>填寫檢討問卷</a:t>
            </a:r>
            <a:endParaRPr sz="1100"/>
          </a:p>
        </p:txBody>
      </p:sp>
      <p:sp>
        <p:nvSpPr>
          <p:cNvPr id="766" name="Google Shape;766;p66"/>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US" altLang="zh-TW" sz="1400">
                <a:solidFill>
                  <a:schemeClr val="dk1"/>
                </a:solidFill>
                <a:latin typeface="Calibri"/>
                <a:ea typeface="Calibri"/>
                <a:cs typeface="Calibri"/>
                <a:sym typeface="Calibri"/>
              </a:rPr>
              <a:t>53</a:t>
            </a:fld>
            <a:endParaRPr sz="1400">
              <a:solidFill>
                <a:schemeClr val="dk1"/>
              </a:solidFill>
              <a:latin typeface="Calibri"/>
              <a:ea typeface="Calibri"/>
              <a:cs typeface="Calibri"/>
              <a:sym typeface="Calibri"/>
            </a:endParaRPr>
          </a:p>
        </p:txBody>
      </p:sp>
      <p:sp>
        <p:nvSpPr>
          <p:cNvPr id="767" name="Google Shape;767;p66"/>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
        <p:nvSpPr>
          <p:cNvPr id="7" name="Google Shape;746;p64">
            <a:extLst>
              <a:ext uri="{FF2B5EF4-FFF2-40B4-BE49-F238E27FC236}">
                <a16:creationId xmlns:a16="http://schemas.microsoft.com/office/drawing/2014/main" id="{7EDC2DD2-078A-42DA-B764-70E355E58A68}"/>
              </a:ext>
            </a:extLst>
          </p:cNvPr>
          <p:cNvSpPr txBox="1">
            <a:spLocks/>
          </p:cNvSpPr>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67"/>
          <p:cNvSpPr/>
          <p:nvPr/>
        </p:nvSpPr>
        <p:spPr>
          <a:xfrm>
            <a:off x="3348588" y="2190876"/>
            <a:ext cx="2446824" cy="76174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zh-TW" sz="4500" b="1">
                <a:solidFill>
                  <a:srgbClr val="1F3864"/>
                </a:solidFill>
                <a:latin typeface="Microsoft JhengHei"/>
                <a:ea typeface="Microsoft JhengHei"/>
                <a:cs typeface="Microsoft JhengHei"/>
                <a:sym typeface="Microsoft JhengHei"/>
              </a:rPr>
              <a:t>謝謝參與</a:t>
            </a:r>
            <a:endParaRPr sz="4500" b="1">
              <a:solidFill>
                <a:srgbClr val="1F3864"/>
              </a:solidFill>
              <a:latin typeface="Microsoft JhengHei"/>
              <a:ea typeface="Microsoft JhengHei"/>
              <a:cs typeface="Microsoft JhengHei"/>
              <a:sym typeface="Microsoft JhengHei"/>
            </a:endParaRPr>
          </a:p>
        </p:txBody>
      </p:sp>
      <p:sp>
        <p:nvSpPr>
          <p:cNvPr id="773" name="Google Shape;773;p67"/>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US" altLang="zh-TW" sz="1400">
                <a:solidFill>
                  <a:schemeClr val="dk1"/>
                </a:solidFill>
                <a:latin typeface="Calibri"/>
                <a:ea typeface="Calibri"/>
                <a:cs typeface="Calibri"/>
                <a:sym typeface="Calibri"/>
              </a:rPr>
              <a:t>54</a:t>
            </a:fld>
            <a:endParaRPr sz="1400">
              <a:solidFill>
                <a:schemeClr val="dk1"/>
              </a:solidFill>
              <a:latin typeface="Calibri"/>
              <a:ea typeface="Calibri"/>
              <a:cs typeface="Calibri"/>
              <a:sym typeface="Calibri"/>
            </a:endParaRPr>
          </a:p>
        </p:txBody>
      </p:sp>
      <p:sp>
        <p:nvSpPr>
          <p:cNvPr id="774" name="Google Shape;774;p67"/>
          <p:cNvSpPr/>
          <p:nvPr/>
        </p:nvSpPr>
        <p:spPr>
          <a:xfrm>
            <a:off x="6550195" y="136983"/>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68"/>
          <p:cNvSpPr txBox="1"/>
          <p:nvPr/>
        </p:nvSpPr>
        <p:spPr>
          <a:xfrm>
            <a:off x="7071527" y="-143940"/>
            <a:ext cx="2072473" cy="396659"/>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dk1"/>
              </a:buClr>
              <a:buSzPts val="1100"/>
              <a:buFont typeface="Arial"/>
              <a:buNone/>
            </a:pPr>
            <a:endParaRPr sz="1100">
              <a:solidFill>
                <a:schemeClr val="dk1"/>
              </a:solidFill>
              <a:latin typeface="Microsoft JhengHei"/>
              <a:ea typeface="Microsoft JhengHei"/>
              <a:cs typeface="Microsoft JhengHei"/>
              <a:sym typeface="Microsoft JhengHei"/>
            </a:endParaRPr>
          </a:p>
        </p:txBody>
      </p:sp>
      <p:sp>
        <p:nvSpPr>
          <p:cNvPr id="781" name="Google Shape;781;p68"/>
          <p:cNvSpPr/>
          <p:nvPr/>
        </p:nvSpPr>
        <p:spPr>
          <a:xfrm>
            <a:off x="1149601" y="601681"/>
            <a:ext cx="6569417"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000" b="1">
                <a:solidFill>
                  <a:schemeClr val="lt1"/>
                </a:solidFill>
                <a:latin typeface="Arial"/>
                <a:ea typeface="Arial"/>
                <a:cs typeface="Arial"/>
                <a:sym typeface="Arial"/>
              </a:rPr>
              <a:t>參考資料（1）</a:t>
            </a:r>
            <a:endParaRPr sz="3000">
              <a:solidFill>
                <a:schemeClr val="lt1"/>
              </a:solidFill>
              <a:latin typeface="Calibri"/>
              <a:ea typeface="Calibri"/>
              <a:cs typeface="Calibri"/>
              <a:sym typeface="Calibri"/>
            </a:endParaRPr>
          </a:p>
        </p:txBody>
      </p:sp>
      <p:sp>
        <p:nvSpPr>
          <p:cNvPr id="782" name="Google Shape;782;p68"/>
          <p:cNvSpPr txBox="1">
            <a:spLocks noGrp="1"/>
          </p:cNvSpPr>
          <p:nvPr>
            <p:ph type="body" idx="1"/>
          </p:nvPr>
        </p:nvSpPr>
        <p:spPr>
          <a:xfrm>
            <a:off x="1036237" y="1325598"/>
            <a:ext cx="6682781" cy="3711668"/>
          </a:xfrm>
          <a:prstGeom prst="rect">
            <a:avLst/>
          </a:prstGeom>
          <a:noFill/>
          <a:ln>
            <a:noFill/>
          </a:ln>
        </p:spPr>
        <p:txBody>
          <a:bodyPr spcFirstLastPara="1" wrap="square" lIns="68575" tIns="34275" rIns="68575" bIns="34275" anchor="t" anchorCtr="0">
            <a:noAutofit/>
          </a:bodyPr>
          <a:lstStyle/>
          <a:p>
            <a:pPr marL="177800" lvl="0" indent="-171450" algn="l" rtl="0">
              <a:lnSpc>
                <a:spcPct val="115000"/>
              </a:lnSpc>
              <a:spcBef>
                <a:spcPts val="1200"/>
              </a:spcBef>
              <a:spcAft>
                <a:spcPts val="0"/>
              </a:spcAft>
              <a:buSzPts val="1300"/>
              <a:buFont typeface="Calibri"/>
              <a:buChar char="•"/>
            </a:pPr>
            <a:r>
              <a:rPr lang="zh-TW" sz="1300" dirty="0"/>
              <a:t>American Psychiatric Association. (2013). </a:t>
            </a:r>
            <a:r>
              <a:rPr lang="zh-TW" sz="1300" i="1" dirty="0"/>
              <a:t>Diagnostic and statistical manual of mental disorders</a:t>
            </a:r>
            <a:r>
              <a:rPr lang="zh-TW" sz="1300" dirty="0"/>
              <a:t> (5th ed.).</a:t>
            </a:r>
            <a:endParaRPr sz="1300" dirty="0"/>
          </a:p>
          <a:p>
            <a:pPr marL="177800" lvl="0" indent="-171450" algn="l" rtl="0">
              <a:lnSpc>
                <a:spcPct val="115000"/>
              </a:lnSpc>
              <a:spcBef>
                <a:spcPts val="0"/>
              </a:spcBef>
              <a:spcAft>
                <a:spcPts val="0"/>
              </a:spcAft>
              <a:buSzPts val="1300"/>
              <a:buFont typeface="Calibri"/>
              <a:buChar char="•"/>
            </a:pPr>
            <a:r>
              <a:rPr lang="zh-TW" sz="1300" dirty="0"/>
              <a:t>Bryant, C.D. (</a:t>
            </a:r>
            <a:r>
              <a:rPr lang="zh-TW" sz="1300" dirty="0">
                <a:solidFill>
                  <a:schemeClr val="tx1"/>
                </a:solidFill>
              </a:rPr>
              <a:t>2015). </a:t>
            </a:r>
            <a:r>
              <a:rPr lang="zh-TW" sz="1300" i="1" dirty="0">
                <a:solidFill>
                  <a:schemeClr val="tx1"/>
                </a:solidFill>
              </a:rPr>
              <a:t>Dopamine-pathways.</a:t>
            </a:r>
            <a:r>
              <a:rPr lang="zh-TW" sz="1300" dirty="0">
                <a:solidFill>
                  <a:schemeClr val="tx1"/>
                </a:solidFill>
              </a:rPr>
              <a:t> [Photograph]. The Bryant Lab – Addiction Genetics, Boston University.</a:t>
            </a:r>
            <a:r>
              <a:rPr lang="zh-TW" sz="1300" dirty="0">
                <a:solidFill>
                  <a:srgbClr val="0563C1"/>
                </a:solidFill>
                <a:uFill>
                  <a:noFill/>
                </a:uFill>
                <a:hlinkClick r:id="rId3">
                  <a:extLst>
                    <a:ext uri="{A12FA001-AC4F-418D-AE19-62706E023703}">
                      <ahyp:hlinkClr xmlns:ahyp="http://schemas.microsoft.com/office/drawing/2018/hyperlinkcolor" val="tx"/>
                    </a:ext>
                  </a:extLst>
                </a:hlinkClick>
              </a:rPr>
              <a:t> </a:t>
            </a:r>
            <a:r>
              <a:rPr lang="zh-TW" sz="1300" dirty="0">
                <a:solidFill>
                  <a:schemeClr val="tx1"/>
                </a:solidFill>
                <a:hlinkClick r:id="rId3">
                  <a:extLst>
                    <a:ext uri="{A12FA001-AC4F-418D-AE19-62706E023703}">
                      <ahyp:hlinkClr xmlns:ahyp="http://schemas.microsoft.com/office/drawing/2018/hyperlinkcolor" val="tx"/>
                    </a:ext>
                  </a:extLst>
                </a:hlinkClick>
              </a:rPr>
              <a:t>http://sites.bu.edu/bryantlab/files/2015/04/dopamine-pathways.jpg</a:t>
            </a:r>
            <a:endParaRPr sz="1300" dirty="0">
              <a:solidFill>
                <a:schemeClr val="tx1"/>
              </a:solidFill>
            </a:endParaRPr>
          </a:p>
          <a:p>
            <a:pPr marL="177800" lvl="0" indent="-171450" algn="l" rtl="0">
              <a:lnSpc>
                <a:spcPct val="115000"/>
              </a:lnSpc>
              <a:spcBef>
                <a:spcPts val="0"/>
              </a:spcBef>
              <a:spcAft>
                <a:spcPts val="0"/>
              </a:spcAft>
              <a:buSzPts val="1300"/>
              <a:buFont typeface="Calibri"/>
              <a:buChar char="•"/>
            </a:pPr>
            <a:r>
              <a:rPr lang="zh-TW" sz="1300" dirty="0">
                <a:solidFill>
                  <a:schemeClr val="tx1"/>
                </a:solidFill>
              </a:rPr>
              <a:t>Jo, Y.S., Bhang, S.Y., Choi, J.S., Lee, H.K., Lee, S.Y., &amp; Kweon, Y.S. (2019). Clinical Characteristics of Diagnosis for Internet Gaming Disorder: Comparison of DSM-5 IGD and ICD-11 GD Diagnosis. </a:t>
            </a:r>
            <a:r>
              <a:rPr lang="zh-TW" sz="1300" i="1" dirty="0">
                <a:solidFill>
                  <a:schemeClr val="tx1"/>
                </a:solidFill>
              </a:rPr>
              <a:t>Journal of Clinical Medicine, 8</a:t>
            </a:r>
            <a:r>
              <a:rPr lang="zh-TW" sz="1300" dirty="0">
                <a:solidFill>
                  <a:schemeClr val="tx1"/>
                </a:solidFill>
              </a:rPr>
              <a:t>(7), 945.</a:t>
            </a:r>
            <a:r>
              <a:rPr lang="zh-TW" sz="1300" dirty="0">
                <a:solidFill>
                  <a:srgbClr val="0563C1"/>
                </a:solidFill>
                <a:uFill>
                  <a:noFill/>
                </a:uFill>
                <a:hlinkClick r:id="rId4">
                  <a:extLst>
                    <a:ext uri="{A12FA001-AC4F-418D-AE19-62706E023703}">
                      <ahyp:hlinkClr xmlns:ahyp="http://schemas.microsoft.com/office/drawing/2018/hyperlinkcolor" val="tx"/>
                    </a:ext>
                  </a:extLst>
                </a:hlinkClick>
              </a:rPr>
              <a:t> </a:t>
            </a:r>
            <a:r>
              <a:rPr lang="zh-TW" sz="1300" dirty="0">
                <a:solidFill>
                  <a:schemeClr val="tx1"/>
                </a:solidFill>
                <a:hlinkClick r:id="rId4">
                  <a:extLst>
                    <a:ext uri="{A12FA001-AC4F-418D-AE19-62706E023703}">
                      <ahyp:hlinkClr xmlns:ahyp="http://schemas.microsoft.com/office/drawing/2018/hyperlinkcolor" val="tx"/>
                    </a:ext>
                  </a:extLst>
                </a:hlinkClick>
              </a:rPr>
              <a:t>https://doi.org/10.3390/jcm8070945</a:t>
            </a:r>
            <a:endParaRPr sz="1300" dirty="0">
              <a:solidFill>
                <a:schemeClr val="tx1"/>
              </a:solidFill>
            </a:endParaRPr>
          </a:p>
          <a:p>
            <a:pPr marL="177800" lvl="0" indent="-171450" algn="l" rtl="0">
              <a:lnSpc>
                <a:spcPct val="115000"/>
              </a:lnSpc>
              <a:spcBef>
                <a:spcPts val="0"/>
              </a:spcBef>
              <a:spcAft>
                <a:spcPts val="0"/>
              </a:spcAft>
              <a:buSzPts val="1300"/>
              <a:buFont typeface="Calibri"/>
              <a:buChar char="•"/>
            </a:pPr>
            <a:r>
              <a:rPr lang="zh-TW" sz="1300" dirty="0">
                <a:solidFill>
                  <a:schemeClr val="tx1"/>
                </a:solidFill>
              </a:rPr>
              <a:t>Liu, C. Y., &amp; Kuo, F. Y. (2007). A study of Internet addiction through the lens of the interpersonal theory. </a:t>
            </a:r>
            <a:r>
              <a:rPr lang="zh-TW" sz="1300" i="1" dirty="0">
                <a:solidFill>
                  <a:schemeClr val="tx1"/>
                </a:solidFill>
              </a:rPr>
              <a:t>Cyber Psychology &amp; Behavior</a:t>
            </a:r>
            <a:r>
              <a:rPr lang="zh-TW" sz="1300" dirty="0">
                <a:solidFill>
                  <a:schemeClr val="tx1"/>
                </a:solidFill>
              </a:rPr>
              <a:t>, </a:t>
            </a:r>
            <a:r>
              <a:rPr lang="zh-TW" sz="1300" i="1" dirty="0">
                <a:solidFill>
                  <a:schemeClr val="tx1"/>
                </a:solidFill>
              </a:rPr>
              <a:t>10</a:t>
            </a:r>
            <a:r>
              <a:rPr lang="zh-TW" sz="1300" dirty="0">
                <a:solidFill>
                  <a:schemeClr val="tx1"/>
                </a:solidFill>
              </a:rPr>
              <a:t>(6), 799-804.</a:t>
            </a:r>
            <a:r>
              <a:rPr lang="zh-TW" sz="1300" dirty="0">
                <a:solidFill>
                  <a:srgbClr val="0563C1"/>
                </a:solidFill>
                <a:uFill>
                  <a:noFill/>
                </a:uFill>
                <a:hlinkClick r:id="rId5">
                  <a:extLst>
                    <a:ext uri="{A12FA001-AC4F-418D-AE19-62706E023703}">
                      <ahyp:hlinkClr xmlns:ahyp="http://schemas.microsoft.com/office/drawing/2018/hyperlinkcolor" val="tx"/>
                    </a:ext>
                  </a:extLst>
                </a:hlinkClick>
              </a:rPr>
              <a:t> </a:t>
            </a:r>
            <a:r>
              <a:rPr lang="zh-TW" sz="1300" dirty="0">
                <a:solidFill>
                  <a:schemeClr val="tx1"/>
                </a:solidFill>
                <a:hlinkClick r:id="rId5">
                  <a:extLst>
                    <a:ext uri="{A12FA001-AC4F-418D-AE19-62706E023703}">
                      <ahyp:hlinkClr xmlns:ahyp="http://schemas.microsoft.com/office/drawing/2018/hyperlinkcolor" val="tx"/>
                    </a:ext>
                  </a:extLst>
                </a:hlinkClick>
              </a:rPr>
              <a:t>https://doi.org/10.1089/cpb.2007.9951</a:t>
            </a:r>
            <a:endParaRPr sz="1300" dirty="0">
              <a:solidFill>
                <a:schemeClr val="tx1"/>
              </a:solidFill>
            </a:endParaRPr>
          </a:p>
          <a:p>
            <a:pPr marL="177800" lvl="0" indent="-171450" algn="l" rtl="0">
              <a:lnSpc>
                <a:spcPct val="115000"/>
              </a:lnSpc>
              <a:spcBef>
                <a:spcPts val="0"/>
              </a:spcBef>
              <a:spcAft>
                <a:spcPts val="0"/>
              </a:spcAft>
              <a:buSzPts val="1300"/>
              <a:buFont typeface="Calibri"/>
              <a:buChar char="•"/>
            </a:pPr>
            <a:r>
              <a:rPr lang="zh-TW" sz="1300" dirty="0">
                <a:solidFill>
                  <a:schemeClr val="tx1"/>
                </a:solidFill>
              </a:rPr>
              <a:t>World Health Organization. (2019). </a:t>
            </a:r>
            <a:r>
              <a:rPr lang="zh-TW" sz="1300" i="1" dirty="0">
                <a:solidFill>
                  <a:schemeClr val="tx1"/>
                </a:solidFill>
              </a:rPr>
              <a:t>International statistical classification of diseases and related health problems</a:t>
            </a:r>
            <a:r>
              <a:rPr lang="zh-TW" sz="1300" dirty="0">
                <a:solidFill>
                  <a:schemeClr val="tx1"/>
                </a:solidFill>
              </a:rPr>
              <a:t> (11th ed.). </a:t>
            </a:r>
            <a:endParaRPr sz="1300" dirty="0">
              <a:solidFill>
                <a:schemeClr val="tx1"/>
              </a:solidFill>
            </a:endParaRPr>
          </a:p>
          <a:p>
            <a:pPr marL="177800" lvl="0" indent="-171450" algn="l" rtl="0">
              <a:lnSpc>
                <a:spcPct val="115000"/>
              </a:lnSpc>
              <a:spcBef>
                <a:spcPts val="0"/>
              </a:spcBef>
              <a:spcAft>
                <a:spcPts val="0"/>
              </a:spcAft>
              <a:buSzPts val="1300"/>
              <a:buFont typeface="Calibri"/>
              <a:buChar char="•"/>
            </a:pPr>
            <a:r>
              <a:rPr lang="zh-TW" sz="1300" dirty="0">
                <a:solidFill>
                  <a:schemeClr val="tx1"/>
                </a:solidFill>
              </a:rPr>
              <a:t>Zajac, K., Ginley, M.K., Chang, R., &amp; Petry, N.M. (2017). Treatments for Internet gaming disorder and Internet addiction: A systematic review. </a:t>
            </a:r>
            <a:r>
              <a:rPr lang="zh-TW" sz="1300" i="1" dirty="0">
                <a:solidFill>
                  <a:schemeClr val="tx1"/>
                </a:solidFill>
              </a:rPr>
              <a:t>Psychology of Addictive Behaviors</a:t>
            </a:r>
            <a:r>
              <a:rPr lang="zh-TW" sz="1300" dirty="0">
                <a:solidFill>
                  <a:schemeClr val="tx1"/>
                </a:solidFill>
              </a:rPr>
              <a:t>, </a:t>
            </a:r>
            <a:r>
              <a:rPr lang="zh-TW" sz="1300" i="1" dirty="0">
                <a:solidFill>
                  <a:schemeClr val="tx1"/>
                </a:solidFill>
              </a:rPr>
              <a:t>31</a:t>
            </a:r>
            <a:r>
              <a:rPr lang="zh-TW" sz="1300" dirty="0">
                <a:solidFill>
                  <a:schemeClr val="tx1"/>
                </a:solidFill>
              </a:rPr>
              <a:t>(8), 979–994.</a:t>
            </a:r>
            <a:r>
              <a:rPr lang="zh-TW" sz="1300" dirty="0">
                <a:solidFill>
                  <a:srgbClr val="0563C1"/>
                </a:solidFill>
                <a:uFill>
                  <a:noFill/>
                </a:uFill>
                <a:hlinkClick r:id="rId6">
                  <a:extLst>
                    <a:ext uri="{A12FA001-AC4F-418D-AE19-62706E023703}">
                      <ahyp:hlinkClr xmlns:ahyp="http://schemas.microsoft.com/office/drawing/2018/hyperlinkcolor" val="tx"/>
                    </a:ext>
                  </a:extLst>
                </a:hlinkClick>
              </a:rPr>
              <a:t> </a:t>
            </a:r>
            <a:r>
              <a:rPr lang="zh-TW" sz="1300" dirty="0">
                <a:solidFill>
                  <a:schemeClr val="tx1"/>
                </a:solidFill>
                <a:hlinkClick r:id="rId6">
                  <a:extLst>
                    <a:ext uri="{A12FA001-AC4F-418D-AE19-62706E023703}">
                      <ahyp:hlinkClr xmlns:ahyp="http://schemas.microsoft.com/office/drawing/2018/hyperlinkcolor" val="tx"/>
                    </a:ext>
                  </a:extLst>
                </a:hlinkClick>
              </a:rPr>
              <a:t>https://doi.org/10.1037/adb0000315</a:t>
            </a:r>
            <a:endParaRPr sz="1300" dirty="0">
              <a:solidFill>
                <a:schemeClr val="tx1"/>
              </a:solidFill>
            </a:endParaRPr>
          </a:p>
        </p:txBody>
      </p:sp>
      <p:sp>
        <p:nvSpPr>
          <p:cNvPr id="783" name="Google Shape;783;p68"/>
          <p:cNvSpPr txBox="1">
            <a:spLocks noGrp="1"/>
          </p:cNvSpPr>
          <p:nvPr>
            <p:ph type="sldNum" idx="12"/>
          </p:nvPr>
        </p:nvSpPr>
        <p:spPr>
          <a:xfrm>
            <a:off x="8538450" y="4760625"/>
            <a:ext cx="2250000" cy="225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US" altLang="zh-TW" sz="1400">
                <a:solidFill>
                  <a:schemeClr val="dk1"/>
                </a:solidFill>
                <a:latin typeface="Calibri"/>
                <a:ea typeface="Calibri"/>
                <a:cs typeface="Calibri"/>
                <a:sym typeface="Calibri"/>
              </a:rPr>
              <a:t>55</a:t>
            </a:fld>
            <a:endParaRPr sz="1400">
              <a:solidFill>
                <a:schemeClr val="dk1"/>
              </a:solidFill>
              <a:latin typeface="Calibri"/>
              <a:ea typeface="Calibri"/>
              <a:cs typeface="Calibri"/>
              <a:sym typeface="Calibri"/>
            </a:endParaRPr>
          </a:p>
        </p:txBody>
      </p:sp>
      <p:sp>
        <p:nvSpPr>
          <p:cNvPr id="784" name="Google Shape;784;p68"/>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69"/>
          <p:cNvSpPr txBox="1"/>
          <p:nvPr/>
        </p:nvSpPr>
        <p:spPr>
          <a:xfrm>
            <a:off x="7071527" y="-143940"/>
            <a:ext cx="2072473" cy="396659"/>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dk1"/>
              </a:buClr>
              <a:buSzPts val="1100"/>
              <a:buFont typeface="Arial"/>
              <a:buNone/>
            </a:pPr>
            <a:endParaRPr sz="1100">
              <a:solidFill>
                <a:schemeClr val="dk1"/>
              </a:solidFill>
              <a:latin typeface="Microsoft JhengHei"/>
              <a:ea typeface="Microsoft JhengHei"/>
              <a:cs typeface="Microsoft JhengHei"/>
              <a:sym typeface="Microsoft JhengHei"/>
            </a:endParaRPr>
          </a:p>
        </p:txBody>
      </p:sp>
      <p:sp>
        <p:nvSpPr>
          <p:cNvPr id="791" name="Google Shape;791;p69"/>
          <p:cNvSpPr/>
          <p:nvPr/>
        </p:nvSpPr>
        <p:spPr>
          <a:xfrm>
            <a:off x="1149601" y="601681"/>
            <a:ext cx="6569417"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3000" b="1">
                <a:solidFill>
                  <a:schemeClr val="lt1"/>
                </a:solidFill>
                <a:latin typeface="Arial"/>
                <a:ea typeface="Arial"/>
                <a:cs typeface="Arial"/>
                <a:sym typeface="Arial"/>
              </a:rPr>
              <a:t>參考資料（2）</a:t>
            </a:r>
            <a:endParaRPr sz="3000">
              <a:solidFill>
                <a:schemeClr val="lt1"/>
              </a:solidFill>
              <a:latin typeface="Calibri"/>
              <a:ea typeface="Calibri"/>
              <a:cs typeface="Calibri"/>
              <a:sym typeface="Calibri"/>
            </a:endParaRPr>
          </a:p>
        </p:txBody>
      </p:sp>
      <p:sp>
        <p:nvSpPr>
          <p:cNvPr id="792" name="Google Shape;792;p69"/>
          <p:cNvSpPr txBox="1">
            <a:spLocks noGrp="1"/>
          </p:cNvSpPr>
          <p:nvPr>
            <p:ph type="body" idx="1"/>
          </p:nvPr>
        </p:nvSpPr>
        <p:spPr>
          <a:xfrm>
            <a:off x="1036225" y="1325599"/>
            <a:ext cx="6682800" cy="3569129"/>
          </a:xfrm>
          <a:prstGeom prst="rect">
            <a:avLst/>
          </a:prstGeom>
          <a:noFill/>
          <a:ln>
            <a:noFill/>
          </a:ln>
        </p:spPr>
        <p:txBody>
          <a:bodyPr spcFirstLastPara="1" wrap="square" lIns="68575" tIns="34275" rIns="68575" bIns="34275" anchor="t" anchorCtr="0">
            <a:normAutofit fontScale="62500" lnSpcReduction="20000"/>
          </a:bodyPr>
          <a:lstStyle/>
          <a:p>
            <a:pPr marL="177800" lvl="0" indent="-165100" algn="l" rtl="0">
              <a:lnSpc>
                <a:spcPct val="115000"/>
              </a:lnSpc>
              <a:spcBef>
                <a:spcPts val="1200"/>
              </a:spcBef>
              <a:spcAft>
                <a:spcPts val="0"/>
              </a:spcAft>
              <a:buSzPts val="1200"/>
              <a:buChar char="•"/>
            </a:pPr>
            <a:r>
              <a:rPr lang="zh-TW" sz="1900" dirty="0">
                <a:solidFill>
                  <a:schemeClr val="tx1"/>
                </a:solidFill>
                <a:latin typeface="Arial"/>
                <a:ea typeface="Arial"/>
                <a:cs typeface="Arial"/>
                <a:sym typeface="Arial"/>
              </a:rPr>
              <a:t>香港青年協會 (2010)。青少年意見調查系列（二零一及二零二）：兩代眼中的網絡危機（下)</a:t>
            </a:r>
            <a:r>
              <a:rPr lang="zh-TW" altLang="en-US" sz="1900" dirty="0">
                <a:solidFill>
                  <a:schemeClr val="tx1"/>
                </a:solidFill>
                <a:latin typeface="Arial"/>
                <a:ea typeface="Arial"/>
                <a:cs typeface="Arial"/>
                <a:sym typeface="Arial"/>
              </a:rPr>
              <a:t>。</a:t>
            </a:r>
            <a:r>
              <a:rPr lang="en-US" sz="1900" dirty="0">
                <a:solidFill>
                  <a:schemeClr val="tx1"/>
                </a:solidFill>
                <a:latin typeface="Arial"/>
                <a:cs typeface="Arial"/>
                <a:hlinkClick r:id="rId3">
                  <a:extLst>
                    <a:ext uri="{A12FA001-AC4F-418D-AE19-62706E023703}">
                      <ahyp:hlinkClr xmlns:ahyp="http://schemas.microsoft.com/office/drawing/2018/hyperlinkcolor" val="tx"/>
                    </a:ext>
                  </a:extLst>
                </a:hlinkClick>
              </a:rPr>
              <a:t>https://ir.breakthrough.org.hk/rs45/</a:t>
            </a:r>
            <a:r>
              <a:rPr lang="en-US" altLang="zh-TW" sz="1900" dirty="0">
                <a:solidFill>
                  <a:schemeClr val="tx1"/>
                </a:solidFill>
                <a:latin typeface="Arial"/>
                <a:cs typeface="Arial"/>
                <a:sym typeface="Arial"/>
              </a:rPr>
              <a:t> </a:t>
            </a:r>
            <a:endParaRPr lang="en-US" sz="1900" dirty="0">
              <a:solidFill>
                <a:schemeClr val="tx1"/>
              </a:solidFill>
              <a:latin typeface="Arial"/>
              <a:cs typeface="Arial"/>
              <a:sym typeface="Arial"/>
            </a:endParaRPr>
          </a:p>
          <a:p>
            <a:pPr marL="177800" lvl="0" indent="-165100" algn="l" rtl="0">
              <a:lnSpc>
                <a:spcPct val="115000"/>
              </a:lnSpc>
              <a:spcBef>
                <a:spcPts val="0"/>
              </a:spcBef>
              <a:spcAft>
                <a:spcPts val="0"/>
              </a:spcAft>
              <a:buSzPts val="1200"/>
              <a:buChar char="•"/>
            </a:pPr>
            <a:r>
              <a:rPr lang="zh-HK" altLang="en-US" sz="1900" dirty="0">
                <a:solidFill>
                  <a:schemeClr val="tx1"/>
                </a:solidFill>
                <a:latin typeface="Arial"/>
                <a:ea typeface="Arial"/>
                <a:cs typeface="Arial"/>
                <a:sym typeface="Arial"/>
              </a:rPr>
              <a:t>衞生署 </a:t>
            </a:r>
            <a:r>
              <a:rPr lang="en-US" altLang="zh-HK" sz="1900" dirty="0">
                <a:solidFill>
                  <a:schemeClr val="tx1"/>
                </a:solidFill>
                <a:latin typeface="Arial"/>
                <a:ea typeface="Arial"/>
                <a:cs typeface="Arial"/>
                <a:sym typeface="Arial"/>
              </a:rPr>
              <a:t>(2014)</a:t>
            </a:r>
            <a:r>
              <a:rPr lang="zh-HK" altLang="en-US" sz="2000" dirty="0">
                <a:solidFill>
                  <a:schemeClr val="tx1"/>
                </a:solidFill>
                <a:latin typeface="Arial"/>
                <a:ea typeface="Arial"/>
                <a:cs typeface="Arial"/>
                <a:sym typeface="Arial"/>
              </a:rPr>
              <a:t>。</a:t>
            </a:r>
            <a:r>
              <a:rPr lang="en-US" altLang="zh-HK" sz="1900" dirty="0">
                <a:solidFill>
                  <a:schemeClr val="tx1"/>
                </a:solidFill>
                <a:latin typeface="Arial"/>
                <a:ea typeface="Arial"/>
                <a:cs typeface="Arial"/>
                <a:sym typeface="Arial"/>
              </a:rPr>
              <a:t>《</a:t>
            </a:r>
            <a:r>
              <a:rPr lang="zh-HK" altLang="en-US" sz="1900" dirty="0">
                <a:solidFill>
                  <a:schemeClr val="tx1"/>
                </a:solidFill>
                <a:latin typeface="Arial"/>
                <a:ea typeface="Arial"/>
                <a:cs typeface="Arial"/>
                <a:sym typeface="Arial"/>
              </a:rPr>
              <a:t>「使用互聯網及電子屏幕產品對健康的影響諮詢小組」報告</a:t>
            </a:r>
            <a:r>
              <a:rPr lang="en-US" altLang="zh-HK" sz="1900" dirty="0">
                <a:solidFill>
                  <a:schemeClr val="tx1"/>
                </a:solidFill>
                <a:latin typeface="Arial"/>
                <a:ea typeface="Arial"/>
                <a:cs typeface="Arial"/>
                <a:sym typeface="Arial"/>
              </a:rPr>
              <a:t>》</a:t>
            </a:r>
            <a:r>
              <a:rPr lang="zh-HK" altLang="en-US" sz="1900" dirty="0">
                <a:solidFill>
                  <a:schemeClr val="tx1"/>
                </a:solidFill>
                <a:latin typeface="Arial"/>
                <a:ea typeface="Arial"/>
                <a:cs typeface="Arial"/>
                <a:sym typeface="Arial"/>
              </a:rPr>
              <a:t>。香港特別行政區政府</a:t>
            </a:r>
            <a:r>
              <a:rPr lang="zh-HK" altLang="en-US" sz="2000" dirty="0">
                <a:solidFill>
                  <a:schemeClr val="tx1"/>
                </a:solidFill>
                <a:latin typeface="Arial"/>
                <a:ea typeface="Arial"/>
                <a:cs typeface="Arial"/>
                <a:sym typeface="Arial"/>
              </a:rPr>
              <a:t>。</a:t>
            </a:r>
            <a:r>
              <a:rPr lang="zh-HK" altLang="en-US" sz="1900" dirty="0">
                <a:solidFill>
                  <a:schemeClr val="tx1"/>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n-US" altLang="zh-TW" sz="1900" dirty="0">
                <a:solidFill>
                  <a:schemeClr val="tx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https://www.studenthealth.gov.hk/tc_chi/internet/report/files/executive_summary_e_report.pdf</a:t>
            </a:r>
            <a:endParaRPr lang="en-US" sz="1900" dirty="0">
              <a:solidFill>
                <a:schemeClr val="tx1"/>
              </a:solidFill>
              <a:latin typeface="Arial"/>
              <a:ea typeface="Arial"/>
              <a:cs typeface="Arial"/>
              <a:sym typeface="Arial"/>
            </a:endParaRPr>
          </a:p>
          <a:p>
            <a:pPr marL="177800" lvl="0" indent="-165100" algn="l" rtl="0">
              <a:lnSpc>
                <a:spcPct val="115000"/>
              </a:lnSpc>
              <a:spcBef>
                <a:spcPts val="0"/>
              </a:spcBef>
              <a:spcAft>
                <a:spcPts val="0"/>
              </a:spcAft>
              <a:buSzPts val="1200"/>
              <a:buChar char="•"/>
            </a:pPr>
            <a:r>
              <a:rPr lang="zh-TW" sz="1900" dirty="0">
                <a:solidFill>
                  <a:schemeClr val="tx1"/>
                </a:solidFill>
                <a:latin typeface="Arial"/>
                <a:ea typeface="Arial"/>
                <a:cs typeface="Arial"/>
                <a:sym typeface="Arial"/>
              </a:rPr>
              <a:t>防止虐待兒童會 (2017)</a:t>
            </a:r>
            <a:r>
              <a:rPr lang="zh-TW" altLang="zh-HK" sz="2000" dirty="0">
                <a:solidFill>
                  <a:schemeClr val="tx1"/>
                </a:solidFill>
                <a:latin typeface="Arial"/>
                <a:ea typeface="Arial"/>
                <a:cs typeface="Arial"/>
                <a:sym typeface="Arial"/>
              </a:rPr>
              <a:t>。</a:t>
            </a:r>
            <a:r>
              <a:rPr lang="zh-TW" sz="1900" dirty="0">
                <a:solidFill>
                  <a:schemeClr val="tx1"/>
                </a:solidFill>
                <a:latin typeface="Arial"/>
                <a:ea typeface="Arial"/>
                <a:cs typeface="Arial"/>
                <a:sym typeface="Arial"/>
              </a:rPr>
              <a:t>《探討小學生使用智能手機的現況及對家庭關係的影響問卷調查》</a:t>
            </a:r>
            <a:r>
              <a:rPr lang="zh-TW" sz="1900" dirty="0">
                <a:solidFill>
                  <a:schemeClr val="tx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https://www.aca.org.hk/image/catalog/survey/20170308-survey_Chi-only.pdf</a:t>
            </a:r>
            <a:endParaRPr sz="1900" dirty="0">
              <a:solidFill>
                <a:schemeClr val="tx1"/>
              </a:solidFill>
              <a:latin typeface="Arial"/>
              <a:ea typeface="Arial"/>
              <a:cs typeface="Arial"/>
              <a:sym typeface="Arial"/>
            </a:endParaRPr>
          </a:p>
          <a:p>
            <a:pPr marL="177800" lvl="0" indent="-165100" algn="l" rtl="0">
              <a:lnSpc>
                <a:spcPct val="115000"/>
              </a:lnSpc>
              <a:spcBef>
                <a:spcPts val="0"/>
              </a:spcBef>
              <a:spcAft>
                <a:spcPts val="0"/>
              </a:spcAft>
              <a:buSzPts val="1200"/>
              <a:buChar char="•"/>
            </a:pPr>
            <a:r>
              <a:rPr lang="zh-TW" sz="1900" dirty="0">
                <a:solidFill>
                  <a:schemeClr val="tx1"/>
                </a:solidFill>
                <a:latin typeface="Arial"/>
                <a:ea typeface="Arial"/>
                <a:cs typeface="Arial"/>
                <a:sym typeface="Arial"/>
              </a:rPr>
              <a:t>莫茲婷 (2019)</a:t>
            </a:r>
            <a:r>
              <a:rPr lang="zh-TW" altLang="zh-HK" sz="2000" dirty="0">
                <a:solidFill>
                  <a:schemeClr val="tx1"/>
                </a:solidFill>
                <a:latin typeface="Arial"/>
                <a:ea typeface="Arial"/>
                <a:cs typeface="Arial"/>
                <a:sym typeface="Arial"/>
              </a:rPr>
              <a:t> 。</a:t>
            </a:r>
            <a:r>
              <a:rPr lang="zh-TW" sz="1900" dirty="0">
                <a:solidFill>
                  <a:schemeClr val="tx1"/>
                </a:solidFill>
                <a:latin typeface="Arial"/>
                <a:ea typeface="Arial"/>
                <a:cs typeface="Arial"/>
                <a:sym typeface="Arial"/>
              </a:rPr>
              <a:t>《衝破青春禁區—讀懂青少年的情緒》</a:t>
            </a:r>
            <a:r>
              <a:rPr lang="zh-TW" altLang="zh-HK" sz="2000" dirty="0">
                <a:solidFill>
                  <a:schemeClr val="tx1"/>
                </a:solidFill>
                <a:latin typeface="Arial"/>
                <a:ea typeface="Arial"/>
                <a:cs typeface="Arial"/>
                <a:sym typeface="Arial"/>
              </a:rPr>
              <a:t>。</a:t>
            </a:r>
            <a:r>
              <a:rPr lang="zh-TW" sz="1900" dirty="0">
                <a:solidFill>
                  <a:schemeClr val="tx1"/>
                </a:solidFill>
                <a:latin typeface="Arial"/>
                <a:ea typeface="Arial"/>
                <a:cs typeface="Arial"/>
                <a:sym typeface="Arial"/>
              </a:rPr>
              <a:t>萬里機構</a:t>
            </a:r>
            <a:r>
              <a:rPr lang="zh-TW" altLang="zh-HK" sz="2000" dirty="0">
                <a:solidFill>
                  <a:schemeClr val="tx1"/>
                </a:solidFill>
                <a:latin typeface="Arial"/>
                <a:ea typeface="Arial"/>
                <a:cs typeface="Arial"/>
                <a:sym typeface="Arial"/>
              </a:rPr>
              <a:t>。</a:t>
            </a:r>
            <a:r>
              <a:rPr lang="zh-TW" sz="1900" dirty="0">
                <a:solidFill>
                  <a:schemeClr val="tx1"/>
                </a:solidFill>
                <a:latin typeface="Arial"/>
                <a:ea typeface="Arial"/>
                <a:cs typeface="Arial"/>
                <a:sym typeface="Arial"/>
              </a:rPr>
              <a:t>伍詠光, 葉玉珮 (2019)</a:t>
            </a:r>
            <a:r>
              <a:rPr lang="zh-TW" altLang="zh-HK" sz="2000" dirty="0">
                <a:solidFill>
                  <a:schemeClr val="tx1"/>
                </a:solidFill>
                <a:latin typeface="Arial"/>
                <a:ea typeface="Arial"/>
                <a:cs typeface="Arial"/>
                <a:sym typeface="Arial"/>
              </a:rPr>
              <a:t> 。</a:t>
            </a:r>
            <a:r>
              <a:rPr lang="zh-TW" sz="1900" dirty="0">
                <a:solidFill>
                  <a:schemeClr val="tx1"/>
                </a:solidFill>
                <a:latin typeface="Arial"/>
                <a:ea typeface="Arial"/>
                <a:cs typeface="Arial"/>
                <a:sym typeface="Arial"/>
              </a:rPr>
              <a:t> 《當子女機不離手—教養青少年的技法和心法(增訂版) 》</a:t>
            </a:r>
            <a:r>
              <a:rPr lang="zh-TW" altLang="zh-HK" sz="2000" dirty="0">
                <a:solidFill>
                  <a:schemeClr val="tx1"/>
                </a:solidFill>
                <a:latin typeface="Arial"/>
                <a:ea typeface="Arial"/>
                <a:cs typeface="Arial"/>
                <a:sym typeface="Arial"/>
              </a:rPr>
              <a:t>。</a:t>
            </a:r>
            <a:r>
              <a:rPr lang="zh-TW" sz="1900" dirty="0">
                <a:solidFill>
                  <a:schemeClr val="tx1"/>
                </a:solidFill>
                <a:latin typeface="Arial"/>
                <a:ea typeface="Arial"/>
                <a:cs typeface="Arial"/>
                <a:sym typeface="Arial"/>
              </a:rPr>
              <a:t>突破出版社</a:t>
            </a:r>
            <a:r>
              <a:rPr lang="zh-TW" altLang="zh-HK" sz="2000" dirty="0">
                <a:solidFill>
                  <a:schemeClr val="tx1"/>
                </a:solidFill>
                <a:latin typeface="Arial"/>
                <a:ea typeface="Arial"/>
                <a:cs typeface="Arial"/>
                <a:sym typeface="Arial"/>
              </a:rPr>
              <a:t>。</a:t>
            </a:r>
            <a:endParaRPr sz="1900" dirty="0">
              <a:solidFill>
                <a:schemeClr val="tx1"/>
              </a:solidFill>
              <a:latin typeface="Arial"/>
              <a:ea typeface="Arial"/>
              <a:cs typeface="Arial"/>
              <a:sym typeface="Arial"/>
            </a:endParaRPr>
          </a:p>
          <a:p>
            <a:pPr marL="177800" lvl="0" indent="-165100" algn="l" rtl="0">
              <a:lnSpc>
                <a:spcPct val="115000"/>
              </a:lnSpc>
              <a:spcBef>
                <a:spcPts val="0"/>
              </a:spcBef>
              <a:spcAft>
                <a:spcPts val="0"/>
              </a:spcAft>
              <a:buSzPts val="1200"/>
              <a:buChar char="•"/>
            </a:pPr>
            <a:r>
              <a:rPr lang="zh-TW" sz="1900" dirty="0">
                <a:solidFill>
                  <a:schemeClr val="tx1"/>
                </a:solidFill>
                <a:latin typeface="Arial"/>
                <a:ea typeface="Arial"/>
                <a:cs typeface="Arial"/>
                <a:sym typeface="Arial"/>
              </a:rPr>
              <a:t>瑪麗醫院兒童及青少年精神科 (2020)</a:t>
            </a:r>
            <a:r>
              <a:rPr lang="zh-TW" altLang="zh-HK" sz="2000" dirty="0">
                <a:solidFill>
                  <a:schemeClr val="tx1"/>
                </a:solidFill>
                <a:latin typeface="Arial"/>
                <a:ea typeface="Arial"/>
                <a:cs typeface="Arial"/>
                <a:sym typeface="Arial"/>
              </a:rPr>
              <a:t>。</a:t>
            </a:r>
            <a:r>
              <a:rPr lang="zh-TW" sz="1900" dirty="0">
                <a:solidFill>
                  <a:schemeClr val="tx1"/>
                </a:solidFill>
                <a:latin typeface="Arial"/>
                <a:ea typeface="Arial"/>
                <a:cs typeface="Arial"/>
                <a:sym typeface="Arial"/>
              </a:rPr>
              <a:t>《兒童「管」與「教」家長訓練導師手册》。</a:t>
            </a:r>
            <a:endParaRPr sz="1900" dirty="0">
              <a:solidFill>
                <a:schemeClr val="tx1"/>
              </a:solidFill>
              <a:latin typeface="Arial"/>
              <a:ea typeface="Arial"/>
              <a:cs typeface="Arial"/>
              <a:sym typeface="Arial"/>
            </a:endParaRPr>
          </a:p>
          <a:p>
            <a:pPr marL="177800" lvl="0" indent="-165100" algn="l" rtl="0">
              <a:lnSpc>
                <a:spcPct val="115000"/>
              </a:lnSpc>
              <a:spcBef>
                <a:spcPts val="0"/>
              </a:spcBef>
              <a:spcAft>
                <a:spcPts val="0"/>
              </a:spcAft>
              <a:buSzPts val="1200"/>
              <a:buChar char="•"/>
            </a:pPr>
            <a:r>
              <a:rPr lang="zh-TW" sz="1900" dirty="0">
                <a:solidFill>
                  <a:schemeClr val="tx1"/>
                </a:solidFill>
                <a:latin typeface="Arial"/>
                <a:ea typeface="Arial"/>
                <a:cs typeface="Arial"/>
                <a:sym typeface="Arial"/>
              </a:rPr>
              <a:t>亞洲防癮學會, 聖方濟各大學湯羅鳳賢社會科學院 (2023)</a:t>
            </a:r>
            <a:r>
              <a:rPr lang="zh-TW" altLang="zh-HK" sz="2000" dirty="0">
                <a:solidFill>
                  <a:schemeClr val="tx1"/>
                </a:solidFill>
                <a:latin typeface="Arial"/>
                <a:ea typeface="Arial"/>
                <a:cs typeface="Arial"/>
                <a:sym typeface="Arial"/>
              </a:rPr>
              <a:t> 。</a:t>
            </a:r>
            <a:r>
              <a:rPr lang="zh-TW" sz="1900" dirty="0">
                <a:solidFill>
                  <a:schemeClr val="tx1"/>
                </a:solidFill>
                <a:latin typeface="Arial"/>
                <a:ea typeface="Arial"/>
                <a:cs typeface="Arial"/>
                <a:sym typeface="Arial"/>
              </a:rPr>
              <a:t> 中學生打機行爲調查研究</a:t>
            </a:r>
            <a:r>
              <a:rPr lang="zh-TW" altLang="zh-HK" sz="2000" dirty="0">
                <a:solidFill>
                  <a:schemeClr val="tx1"/>
                </a:solidFill>
                <a:latin typeface="Arial"/>
                <a:ea typeface="Arial"/>
                <a:cs typeface="Arial"/>
                <a:sym typeface="Arial"/>
              </a:rPr>
              <a:t>。</a:t>
            </a:r>
            <a:r>
              <a:rPr lang="zh-TW" sz="1900" dirty="0">
                <a:solidFill>
                  <a:schemeClr val="tx1"/>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 </a:t>
            </a:r>
            <a:r>
              <a:rPr lang="zh-TW" sz="1900" dirty="0">
                <a:solidFill>
                  <a:schemeClr val="tx1"/>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https://www.sfu.edu.hk/tc/media/press-release/index_id_841.html</a:t>
            </a:r>
            <a:endParaRPr sz="1900" dirty="0">
              <a:solidFill>
                <a:schemeClr val="tx1"/>
              </a:solidFill>
              <a:latin typeface="Arial"/>
              <a:ea typeface="Arial"/>
              <a:cs typeface="Arial"/>
              <a:sym typeface="Arial"/>
            </a:endParaRPr>
          </a:p>
          <a:p>
            <a:pPr marL="177800" lvl="0" indent="-165100" algn="l" rtl="0">
              <a:lnSpc>
                <a:spcPct val="115000"/>
              </a:lnSpc>
              <a:spcBef>
                <a:spcPts val="0"/>
              </a:spcBef>
              <a:spcAft>
                <a:spcPts val="0"/>
              </a:spcAft>
              <a:buSzPts val="1200"/>
              <a:buChar char="•"/>
            </a:pPr>
            <a:r>
              <a:rPr lang="zh-TW" sz="1900" dirty="0">
                <a:solidFill>
                  <a:schemeClr val="tx1"/>
                </a:solidFill>
                <a:latin typeface="Arial"/>
                <a:ea typeface="Arial"/>
                <a:cs typeface="Arial"/>
                <a:sym typeface="Arial"/>
              </a:rPr>
              <a:t>家福會, 香港中文大學賽馬會公共衞生及基層醫療學院</a:t>
            </a:r>
            <a:r>
              <a:rPr lang="zh-TW" altLang="zh-HK" sz="2000" dirty="0">
                <a:solidFill>
                  <a:schemeClr val="tx1"/>
                </a:solidFill>
                <a:latin typeface="Arial"/>
                <a:ea typeface="Arial"/>
                <a:cs typeface="Arial"/>
                <a:sym typeface="Arial"/>
              </a:rPr>
              <a:t>。</a:t>
            </a:r>
            <a:r>
              <a:rPr lang="zh-TW" sz="1900" dirty="0">
                <a:solidFill>
                  <a:schemeClr val="tx1"/>
                </a:solidFill>
                <a:latin typeface="Arial"/>
                <a:ea typeface="Arial"/>
                <a:cs typeface="Arial"/>
                <a:sym typeface="Arial"/>
              </a:rPr>
              <a:t> (2024)</a:t>
            </a:r>
            <a:r>
              <a:rPr lang="zh-TW" altLang="zh-HK" sz="2000" dirty="0">
                <a:solidFill>
                  <a:schemeClr val="tx1"/>
                </a:solidFill>
                <a:latin typeface="Arial"/>
                <a:ea typeface="Arial"/>
                <a:cs typeface="Arial"/>
                <a:sym typeface="Arial"/>
              </a:rPr>
              <a:t>。</a:t>
            </a:r>
            <a:r>
              <a:rPr lang="zh-TW" sz="1900" dirty="0">
                <a:solidFill>
                  <a:schemeClr val="tx1"/>
                </a:solidFill>
                <a:latin typeface="Arial"/>
                <a:ea typeface="Arial"/>
                <a:cs typeface="Arial"/>
                <a:sym typeface="Arial"/>
              </a:rPr>
              <a:t>香港學童網絡遊戲成癮研究</a:t>
            </a:r>
            <a:r>
              <a:rPr lang="zh-TW" altLang="zh-HK" sz="2000" dirty="0">
                <a:solidFill>
                  <a:schemeClr val="tx1"/>
                </a:solidFill>
                <a:latin typeface="Arial"/>
                <a:ea typeface="Arial"/>
                <a:cs typeface="Arial"/>
                <a:sym typeface="Arial"/>
              </a:rPr>
              <a:t>。</a:t>
            </a:r>
            <a:r>
              <a:rPr lang="zh-TW" sz="1900" dirty="0">
                <a:solidFill>
                  <a:schemeClr val="tx1"/>
                </a:solidFill>
                <a:uFill>
                  <a:noFill/>
                </a:uFill>
                <a:latin typeface="Arial"/>
                <a:ea typeface="Arial"/>
                <a:cs typeface="Arial"/>
                <a:sym typeface="Arial"/>
                <a:hlinkClick r:id="rId7">
                  <a:extLst>
                    <a:ext uri="{A12FA001-AC4F-418D-AE19-62706E023703}">
                      <ahyp:hlinkClr xmlns:ahyp="http://schemas.microsoft.com/office/drawing/2018/hyperlinkcolor" val="tx"/>
                    </a:ext>
                  </a:extLst>
                </a:hlinkClick>
              </a:rPr>
              <a:t> </a:t>
            </a:r>
            <a:r>
              <a:rPr lang="zh-TW" sz="1900" dirty="0">
                <a:solidFill>
                  <a:schemeClr val="tx1"/>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https://www.hkfws.org.hk/news/press-release/20240206</a:t>
            </a:r>
            <a:endParaRPr lang="en-HK" altLang="zh-TW" sz="1900" dirty="0">
              <a:solidFill>
                <a:schemeClr val="tx1"/>
              </a:solidFill>
              <a:latin typeface="Arial"/>
              <a:cs typeface="Arial"/>
              <a:sym typeface="Arial"/>
            </a:endParaRPr>
          </a:p>
          <a:p>
            <a:pPr marL="177800" lvl="0" indent="-165100" algn="l" rtl="0">
              <a:lnSpc>
                <a:spcPct val="115000"/>
              </a:lnSpc>
              <a:spcBef>
                <a:spcPts val="0"/>
              </a:spcBef>
              <a:spcAft>
                <a:spcPts val="0"/>
              </a:spcAft>
              <a:buSzPts val="1200"/>
              <a:buChar char="•"/>
            </a:pPr>
            <a:r>
              <a:rPr lang="zh-TW" altLang="zh-HK" sz="1800" dirty="0">
                <a:solidFill>
                  <a:schemeClr val="tx1"/>
                </a:solidFill>
                <a:latin typeface="Arial"/>
                <a:cs typeface="Arial"/>
              </a:rPr>
              <a:t>教育局（</a:t>
            </a:r>
            <a:r>
              <a:rPr lang="en-US" altLang="zh-HK" sz="1800" dirty="0">
                <a:solidFill>
                  <a:schemeClr val="tx1"/>
                </a:solidFill>
                <a:latin typeface="Arial"/>
                <a:cs typeface="Arial"/>
              </a:rPr>
              <a:t>2018</a:t>
            </a:r>
            <a:r>
              <a:rPr lang="zh-TW" altLang="zh-HK" sz="1800" dirty="0">
                <a:solidFill>
                  <a:schemeClr val="tx1"/>
                </a:solidFill>
                <a:latin typeface="Arial"/>
                <a:cs typeface="Arial"/>
              </a:rPr>
              <a:t>）</a:t>
            </a:r>
            <a:r>
              <a:rPr lang="zh-TW" altLang="zh-HK" sz="1800" dirty="0">
                <a:solidFill>
                  <a:schemeClr val="tx1"/>
                </a:solidFill>
                <a:latin typeface="Arial"/>
                <a:ea typeface="Arial"/>
                <a:cs typeface="Arial"/>
                <a:sym typeface="Arial"/>
              </a:rPr>
              <a:t>。</a:t>
            </a:r>
            <a:r>
              <a:rPr lang="zh-TW" altLang="zh-HK" sz="1800" dirty="0">
                <a:solidFill>
                  <a:schemeClr val="tx1"/>
                </a:solidFill>
                <a:latin typeface="Arial"/>
                <a:cs typeface="Arial"/>
              </a:rPr>
              <a:t>《「健康網絡由你創」短片系列</a:t>
            </a:r>
            <a:r>
              <a:rPr lang="en-US" altLang="zh-HK" sz="1800" dirty="0">
                <a:solidFill>
                  <a:schemeClr val="tx1"/>
                </a:solidFill>
                <a:latin typeface="Arial"/>
                <a:cs typeface="Arial"/>
              </a:rPr>
              <a:t>(</a:t>
            </a:r>
            <a:r>
              <a:rPr lang="zh-TW" altLang="zh-HK" sz="1800" dirty="0">
                <a:solidFill>
                  <a:schemeClr val="tx1"/>
                </a:solidFill>
                <a:latin typeface="Arial"/>
                <a:cs typeface="Arial"/>
              </a:rPr>
              <a:t>家長篇</a:t>
            </a:r>
            <a:r>
              <a:rPr lang="en-US" altLang="zh-HK" sz="1800" dirty="0">
                <a:solidFill>
                  <a:schemeClr val="tx1"/>
                </a:solidFill>
                <a:latin typeface="Arial"/>
                <a:cs typeface="Arial"/>
              </a:rPr>
              <a:t>) </a:t>
            </a:r>
            <a:r>
              <a:rPr lang="zh-TW" altLang="zh-HK" sz="1800" dirty="0">
                <a:solidFill>
                  <a:schemeClr val="tx1"/>
                </a:solidFill>
                <a:latin typeface="Arial"/>
                <a:cs typeface="Arial"/>
              </a:rPr>
              <a:t>─ 沉迷上網》</a:t>
            </a:r>
            <a:r>
              <a:rPr lang="zh-TW" altLang="zh-HK" sz="1800" dirty="0">
                <a:solidFill>
                  <a:schemeClr val="tx1"/>
                </a:solidFill>
                <a:latin typeface="Arial"/>
                <a:ea typeface="Arial"/>
                <a:cs typeface="Arial"/>
                <a:sym typeface="Arial"/>
              </a:rPr>
              <a:t>。香港特別行政區政府。</a:t>
            </a:r>
            <a:r>
              <a:rPr lang="zh-TW" altLang="zh-HK" sz="1800" dirty="0">
                <a:solidFill>
                  <a:schemeClr val="tx1"/>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n-US" altLang="zh-HK" sz="1800" kern="100" dirty="0" err="1">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hlinkClick r:id="rId8">
                  <a:extLst>
                    <a:ext uri="{A12FA001-AC4F-418D-AE19-62706E023703}">
                      <ahyp:hlinkClr xmlns:ahyp="http://schemas.microsoft.com/office/drawing/2018/hyperlinkcolor" val="tx"/>
                    </a:ext>
                  </a:extLst>
                </a:hlinkClick>
              </a:rPr>
              <a:t>網頁連結</a:t>
            </a:r>
            <a:endParaRPr lang="en-US" altLang="zh-HK" sz="1800" kern="100" dirty="0">
              <a:solidFill>
                <a:schemeClr val="tx1"/>
              </a:solidFill>
              <a:latin typeface="新細明體" panose="02020500000000000000" pitchFamily="18" charset="-120"/>
              <a:ea typeface="新細明體" panose="02020500000000000000" pitchFamily="18" charset="-120"/>
              <a:cs typeface="Times New Roman" panose="02020603050405020304" pitchFamily="18" charset="0"/>
            </a:endParaRPr>
          </a:p>
          <a:p>
            <a:pPr marL="177800" lvl="0" indent="-165100" algn="l" rtl="0">
              <a:lnSpc>
                <a:spcPct val="115000"/>
              </a:lnSpc>
              <a:spcBef>
                <a:spcPts val="0"/>
              </a:spcBef>
              <a:spcAft>
                <a:spcPts val="0"/>
              </a:spcAft>
              <a:buSzPts val="1200"/>
              <a:buChar char="•"/>
            </a:pPr>
            <a:r>
              <a:rPr lang="zh-TW" altLang="zh-HK" sz="1800" dirty="0">
                <a:solidFill>
                  <a:schemeClr val="tx1"/>
                </a:solidFill>
                <a:latin typeface="Arial"/>
                <a:cs typeface="Arial"/>
              </a:rPr>
              <a:t>教育局（</a:t>
            </a:r>
            <a:r>
              <a:rPr lang="en-US" altLang="zh-HK" sz="1800" dirty="0">
                <a:solidFill>
                  <a:schemeClr val="tx1"/>
                </a:solidFill>
                <a:latin typeface="Arial"/>
                <a:cs typeface="Arial"/>
              </a:rPr>
              <a:t>2024</a:t>
            </a:r>
            <a:r>
              <a:rPr lang="zh-TW" altLang="zh-HK" sz="1800" dirty="0">
                <a:solidFill>
                  <a:schemeClr val="tx1"/>
                </a:solidFill>
                <a:latin typeface="Arial"/>
                <a:cs typeface="Arial"/>
              </a:rPr>
              <a:t>）。《家長教育課程架構（中學）》。香港特別行政區政府</a:t>
            </a:r>
            <a:r>
              <a:rPr lang="zh-TW" altLang="zh-HK"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HK" sz="1900" dirty="0">
                <a:solidFill>
                  <a:schemeClr val="tx1"/>
                </a:solidFill>
                <a:latin typeface="Arial"/>
                <a:cs typeface="Arial"/>
                <a:hlinkClick r:id="rId9">
                  <a:extLst>
                    <a:ext uri="{A12FA001-AC4F-418D-AE19-62706E023703}">
                      <ahyp:hlinkClr xmlns:ahyp="http://schemas.microsoft.com/office/drawing/2018/hyperlinkcolor" val="tx"/>
                    </a:ext>
                  </a:extLst>
                </a:hlinkClick>
              </a:rPr>
              <a:t>https://www.parent.edu.hk/smart-parent-net/topics/article/framework_sec</a:t>
            </a:r>
            <a:r>
              <a:rPr lang="en-US" altLang="zh-HK" sz="1900" dirty="0">
                <a:solidFill>
                  <a:schemeClr val="tx1"/>
                </a:solidFill>
                <a:latin typeface="Arial"/>
                <a:cs typeface="Arial"/>
              </a:rPr>
              <a:t> </a:t>
            </a:r>
            <a:endParaRPr lang="zh-TW" altLang="zh-HK" sz="1900" dirty="0">
              <a:solidFill>
                <a:schemeClr val="tx1"/>
              </a:solidFill>
              <a:latin typeface="Arial"/>
              <a:cs typeface="Arial"/>
            </a:endParaRPr>
          </a:p>
          <a:p>
            <a:pPr marL="177800" lvl="0" indent="-165100" algn="l" rtl="0">
              <a:lnSpc>
                <a:spcPct val="115000"/>
              </a:lnSpc>
              <a:spcBef>
                <a:spcPts val="0"/>
              </a:spcBef>
              <a:spcAft>
                <a:spcPts val="0"/>
              </a:spcAft>
              <a:buSzPts val="1200"/>
              <a:buChar char="•"/>
            </a:pPr>
            <a:endParaRPr lang="en-US" altLang="zh-HK" sz="1800" u="sng" kern="100" dirty="0">
              <a:solidFill>
                <a:srgbClr val="0000FF"/>
              </a:solidFill>
              <a:latin typeface="Calibri" panose="020F0502020204030204" pitchFamily="34" charset="0"/>
              <a:ea typeface="新細明體" panose="02020500000000000000" pitchFamily="18" charset="-120"/>
              <a:cs typeface="Times New Roman" panose="02020603050405020304" pitchFamily="18" charset="0"/>
            </a:endParaRPr>
          </a:p>
          <a:p>
            <a:pPr marL="177800" lvl="0" indent="-165100" algn="l" rtl="0">
              <a:lnSpc>
                <a:spcPct val="115000"/>
              </a:lnSpc>
              <a:spcBef>
                <a:spcPts val="0"/>
              </a:spcBef>
              <a:spcAft>
                <a:spcPts val="0"/>
              </a:spcAft>
              <a:buSzPts val="1200"/>
              <a:buChar char="•"/>
            </a:pPr>
            <a:endParaRPr dirty="0"/>
          </a:p>
        </p:txBody>
      </p:sp>
      <p:sp>
        <p:nvSpPr>
          <p:cNvPr id="793" name="Google Shape;793;p69"/>
          <p:cNvSpPr txBox="1">
            <a:spLocks noGrp="1"/>
          </p:cNvSpPr>
          <p:nvPr>
            <p:ph type="sldNum" idx="12"/>
          </p:nvPr>
        </p:nvSpPr>
        <p:spPr>
          <a:xfrm>
            <a:off x="8551225" y="4696775"/>
            <a:ext cx="2250000" cy="225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US" altLang="zh-TW" sz="1400">
                <a:solidFill>
                  <a:schemeClr val="dk1"/>
                </a:solidFill>
                <a:latin typeface="Calibri"/>
                <a:ea typeface="Calibri"/>
                <a:cs typeface="Calibri"/>
                <a:sym typeface="Calibri"/>
              </a:rPr>
              <a:t>56</a:t>
            </a:fld>
            <a:endParaRPr sz="1400">
              <a:solidFill>
                <a:schemeClr val="dk1"/>
              </a:solidFill>
              <a:latin typeface="Calibri"/>
              <a:ea typeface="Calibri"/>
              <a:cs typeface="Calibri"/>
              <a:sym typeface="Calibri"/>
            </a:endParaRPr>
          </a:p>
        </p:txBody>
      </p:sp>
      <p:sp>
        <p:nvSpPr>
          <p:cNvPr id="794" name="Google Shape;794;p69"/>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範疇二：促進青少年健康、愉快及均衡的發展</a:t>
            </a:r>
            <a:endParaRPr sz="9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a:solidFill>
                  <a:schemeClr val="lt1"/>
                </a:solidFill>
                <a:latin typeface="Microsoft JhengHei"/>
                <a:ea typeface="Microsoft JhengHei"/>
                <a:cs typeface="Microsoft JhengHei"/>
                <a:sym typeface="Microsoft JhengHei"/>
              </a:rPr>
              <a:t>「關愛共成長，健康網上行」</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0"/>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173" name="Google Shape;173;p30"/>
          <p:cNvSpPr/>
          <p:nvPr/>
        </p:nvSpPr>
        <p:spPr>
          <a:xfrm>
            <a:off x="1190675" y="102325"/>
            <a:ext cx="4437300" cy="748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2700" b="1">
                <a:solidFill>
                  <a:schemeClr val="lt1"/>
                </a:solidFill>
                <a:latin typeface="Microsoft JhengHei"/>
                <a:ea typeface="Microsoft JhengHei"/>
                <a:cs typeface="Microsoft JhengHei"/>
                <a:sym typeface="Microsoft JhengHei"/>
              </a:rPr>
              <a:t>青少年的網絡使用習慣</a:t>
            </a:r>
            <a:endParaRPr sz="27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700" b="1">
                <a:solidFill>
                  <a:schemeClr val="lt1"/>
                </a:solidFill>
                <a:latin typeface="Microsoft JhengHei"/>
                <a:ea typeface="Microsoft JhengHei"/>
                <a:cs typeface="Microsoft JhengHei"/>
                <a:sym typeface="Microsoft JhengHei"/>
              </a:rPr>
              <a:t>與心理特質</a:t>
            </a:r>
            <a:endParaRPr sz="2700" b="1">
              <a:solidFill>
                <a:schemeClr val="lt1"/>
              </a:solidFill>
              <a:latin typeface="Microsoft JhengHei"/>
              <a:ea typeface="Microsoft JhengHei"/>
              <a:cs typeface="Microsoft JhengHei"/>
              <a:sym typeface="Microsoft JhengHei"/>
            </a:endParaRPr>
          </a:p>
        </p:txBody>
      </p:sp>
      <p:sp>
        <p:nvSpPr>
          <p:cNvPr id="174" name="Google Shape;174;p30"/>
          <p:cNvSpPr txBox="1">
            <a:spLocks noGrp="1"/>
          </p:cNvSpPr>
          <p:nvPr>
            <p:ph type="sldNum" idx="12"/>
          </p:nvPr>
        </p:nvSpPr>
        <p:spPr>
          <a:xfrm>
            <a:off x="6550200" y="47525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6</a:t>
            </a:fld>
            <a:endParaRPr/>
          </a:p>
        </p:txBody>
      </p:sp>
      <p:sp>
        <p:nvSpPr>
          <p:cNvPr id="176" name="Google Shape;176;p30"/>
          <p:cNvSpPr txBox="1"/>
          <p:nvPr/>
        </p:nvSpPr>
        <p:spPr>
          <a:xfrm>
            <a:off x="1074125" y="981163"/>
            <a:ext cx="4822178" cy="4893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zh-TW" sz="2200" b="1" dirty="0">
                <a:solidFill>
                  <a:srgbClr val="004AAD"/>
                </a:solidFill>
                <a:latin typeface="Microsoft JhengHei"/>
                <a:ea typeface="Microsoft JhengHei"/>
                <a:cs typeface="Microsoft JhengHei"/>
                <a:sym typeface="Microsoft JhengHei"/>
              </a:rPr>
              <a:t>香港學童網絡遊戲成癮</a:t>
            </a:r>
            <a:r>
              <a:rPr lang="zh-TW" altLang="en-US" sz="2200" b="1" dirty="0">
                <a:solidFill>
                  <a:srgbClr val="004AAD"/>
                </a:solidFill>
                <a:latin typeface="Microsoft JhengHei"/>
                <a:ea typeface="Microsoft JhengHei"/>
                <a:sym typeface="Microsoft JhengHei"/>
              </a:rPr>
              <a:t>研究（</a:t>
            </a:r>
            <a:r>
              <a:rPr lang="en-US" altLang="zh-TW" sz="2200" b="1" dirty="0">
                <a:solidFill>
                  <a:srgbClr val="004AAD"/>
                </a:solidFill>
                <a:latin typeface="Microsoft JhengHei"/>
                <a:ea typeface="Microsoft JhengHei"/>
                <a:sym typeface="Microsoft JhengHei"/>
              </a:rPr>
              <a:t>2024</a:t>
            </a:r>
            <a:r>
              <a:rPr lang="zh-TW" altLang="en-US" sz="2200" b="1" dirty="0">
                <a:solidFill>
                  <a:srgbClr val="004AAD"/>
                </a:solidFill>
                <a:latin typeface="Microsoft JhengHei"/>
                <a:ea typeface="Microsoft JhengHei"/>
                <a:sym typeface="Microsoft JhengHei"/>
              </a:rPr>
              <a:t>）</a:t>
            </a:r>
            <a:endParaRPr sz="2200" b="1" dirty="0">
              <a:solidFill>
                <a:srgbClr val="004AAD"/>
              </a:solidFill>
              <a:latin typeface="Microsoft JhengHei"/>
              <a:ea typeface="Microsoft JhengHei"/>
            </a:endParaRPr>
          </a:p>
        </p:txBody>
      </p:sp>
      <p:pic>
        <p:nvPicPr>
          <p:cNvPr id="180" name="Google Shape;180;p30"/>
          <p:cNvPicPr preferRelativeResize="0"/>
          <p:nvPr/>
        </p:nvPicPr>
        <p:blipFill>
          <a:blip r:embed="rId3">
            <a:alphaModFix/>
          </a:blip>
          <a:stretch>
            <a:fillRect/>
          </a:stretch>
        </p:blipFill>
        <p:spPr>
          <a:xfrm>
            <a:off x="95575" y="269150"/>
            <a:ext cx="971450" cy="971450"/>
          </a:xfrm>
          <a:prstGeom prst="rect">
            <a:avLst/>
          </a:prstGeom>
          <a:noFill/>
          <a:ln>
            <a:noFill/>
          </a:ln>
        </p:spPr>
      </p:pic>
      <p:sp>
        <p:nvSpPr>
          <p:cNvPr id="186" name="Google Shape;186;p30"/>
          <p:cNvSpPr txBox="1"/>
          <p:nvPr/>
        </p:nvSpPr>
        <p:spPr>
          <a:xfrm>
            <a:off x="7453900" y="2747100"/>
            <a:ext cx="1430100" cy="1108200"/>
          </a:xfrm>
          <a:prstGeom prst="rect">
            <a:avLst/>
          </a:prstGeom>
          <a:solidFill>
            <a:srgbClr val="66666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sz="1500" b="1" dirty="0">
                <a:solidFill>
                  <a:schemeClr val="lt1"/>
                </a:solidFill>
                <a:latin typeface="Microsoft JhengHei"/>
                <a:ea typeface="Microsoft JhengHei"/>
                <a:cs typeface="Microsoft JhengHei"/>
                <a:sym typeface="Microsoft JhengHei"/>
              </a:rPr>
              <a:t>缺乏時間專注於學業、運動或培養</a:t>
            </a:r>
            <a:br>
              <a:rPr lang="zh-TW" sz="1500" b="1" dirty="0">
                <a:solidFill>
                  <a:schemeClr val="lt1"/>
                </a:solidFill>
                <a:latin typeface="Microsoft JhengHei"/>
                <a:ea typeface="Microsoft JhengHei"/>
                <a:cs typeface="Microsoft JhengHei"/>
                <a:sym typeface="Microsoft JhengHei"/>
              </a:rPr>
            </a:br>
            <a:r>
              <a:rPr lang="zh-TW" sz="1500" b="1" dirty="0">
                <a:solidFill>
                  <a:schemeClr val="lt1"/>
                </a:solidFill>
                <a:latin typeface="Microsoft JhengHei"/>
                <a:ea typeface="Microsoft JhengHei"/>
                <a:cs typeface="Microsoft JhengHei"/>
                <a:sym typeface="Microsoft JhengHei"/>
              </a:rPr>
              <a:t>其他興趣</a:t>
            </a:r>
            <a:endParaRPr sz="1500" b="1" dirty="0">
              <a:solidFill>
                <a:schemeClr val="lt1"/>
              </a:solidFill>
              <a:latin typeface="Microsoft JhengHei"/>
              <a:ea typeface="Microsoft JhengHei"/>
              <a:cs typeface="Microsoft JhengHei"/>
              <a:sym typeface="Microsoft JhengHei"/>
            </a:endParaRPr>
          </a:p>
        </p:txBody>
      </p:sp>
      <p:grpSp>
        <p:nvGrpSpPr>
          <p:cNvPr id="2" name="Group 1">
            <a:extLst>
              <a:ext uri="{FF2B5EF4-FFF2-40B4-BE49-F238E27FC236}">
                <a16:creationId xmlns:a16="http://schemas.microsoft.com/office/drawing/2014/main" id="{4AC18E37-6674-068C-48DE-E856FC64A464}"/>
              </a:ext>
            </a:extLst>
          </p:cNvPr>
          <p:cNvGrpSpPr/>
          <p:nvPr/>
        </p:nvGrpSpPr>
        <p:grpSpPr>
          <a:xfrm>
            <a:off x="275075" y="1240600"/>
            <a:ext cx="8608925" cy="3760137"/>
            <a:chOff x="275075" y="1240600"/>
            <a:chExt cx="8608925" cy="3760137"/>
          </a:xfrm>
        </p:grpSpPr>
        <p:sp>
          <p:nvSpPr>
            <p:cNvPr id="175" name="Google Shape;175;p30"/>
            <p:cNvSpPr/>
            <p:nvPr/>
          </p:nvSpPr>
          <p:spPr>
            <a:xfrm>
              <a:off x="275075" y="1923450"/>
              <a:ext cx="1324800" cy="129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zh-TW" sz="1600" b="1" dirty="0">
                  <a:solidFill>
                    <a:schemeClr val="dk1"/>
                  </a:solidFill>
                  <a:latin typeface="Microsoft JhengHei"/>
                  <a:ea typeface="Microsoft JhengHei"/>
                  <a:cs typeface="Microsoft JhengHei"/>
                  <a:sym typeface="Microsoft JhengHei"/>
                </a:rPr>
                <a:t>4,285名</a:t>
              </a:r>
              <a:br>
                <a:rPr lang="zh-TW" sz="1600" b="1" dirty="0">
                  <a:solidFill>
                    <a:schemeClr val="dk1"/>
                  </a:solidFill>
                  <a:latin typeface="Microsoft JhengHei"/>
                  <a:ea typeface="Microsoft JhengHei"/>
                  <a:cs typeface="Microsoft JhengHei"/>
                  <a:sym typeface="Microsoft JhengHei"/>
                </a:rPr>
              </a:br>
              <a:r>
                <a:rPr lang="zh-TW" sz="1600" b="1" dirty="0">
                  <a:solidFill>
                    <a:schemeClr val="dk1"/>
                  </a:solidFill>
                  <a:latin typeface="Microsoft JhengHei"/>
                  <a:ea typeface="Microsoft JhengHei"/>
                  <a:cs typeface="Microsoft JhengHei"/>
                  <a:sym typeface="Microsoft JhengHei"/>
                </a:rPr>
                <a:t>中一至中六生</a:t>
              </a:r>
              <a:endParaRPr sz="1600" dirty="0">
                <a:latin typeface="Calibri"/>
                <a:ea typeface="Calibri"/>
                <a:cs typeface="Calibri"/>
                <a:sym typeface="Calibri"/>
              </a:endParaRPr>
            </a:p>
          </p:txBody>
        </p:sp>
        <p:sp>
          <p:nvSpPr>
            <p:cNvPr id="177" name="Google Shape;177;p30"/>
            <p:cNvSpPr/>
            <p:nvPr/>
          </p:nvSpPr>
          <p:spPr>
            <a:xfrm rot="10115192" flipH="1">
              <a:off x="1571491" y="2009875"/>
              <a:ext cx="748910" cy="230751"/>
            </a:xfrm>
            <a:prstGeom prst="rightArrow">
              <a:avLst>
                <a:gd name="adj1" fmla="val 50000"/>
                <a:gd name="adj2" fmla="val 50000"/>
              </a:avLst>
            </a:prstGeom>
            <a:solidFill>
              <a:srgbClr val="FFC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8" name="Google Shape;178;p30"/>
            <p:cNvSpPr/>
            <p:nvPr/>
          </p:nvSpPr>
          <p:spPr>
            <a:xfrm>
              <a:off x="2220575" y="2571750"/>
              <a:ext cx="2144400" cy="11820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69999" lvl="0" indent="-336550" algn="l" rtl="0">
                <a:lnSpc>
                  <a:spcPct val="90000"/>
                </a:lnSpc>
                <a:spcBef>
                  <a:spcPts val="0"/>
                </a:spcBef>
                <a:spcAft>
                  <a:spcPts val="0"/>
                </a:spcAft>
                <a:buClr>
                  <a:schemeClr val="dk1"/>
                </a:buClr>
                <a:buSzPts val="1700"/>
                <a:buFont typeface="Microsoft JhengHei"/>
                <a:buChar char="●"/>
              </a:pPr>
              <a:r>
                <a:rPr lang="zh-TW" sz="1700" b="1" dirty="0">
                  <a:solidFill>
                    <a:srgbClr val="C00000"/>
                  </a:solidFill>
                  <a:latin typeface="Microsoft JhengHei"/>
                  <a:ea typeface="Microsoft JhengHei"/>
                  <a:cs typeface="Microsoft JhengHei"/>
                  <a:sym typeface="Microsoft JhengHei"/>
                </a:rPr>
                <a:t>男女</a:t>
              </a:r>
              <a:r>
                <a:rPr lang="zh-TW" sz="1700" b="1" dirty="0">
                  <a:solidFill>
                    <a:schemeClr val="dk1"/>
                  </a:solidFill>
                  <a:latin typeface="Microsoft JhengHei"/>
                  <a:ea typeface="Microsoft JhengHei"/>
                  <a:cs typeface="Microsoft JhengHei"/>
                  <a:sym typeface="Microsoft JhengHei"/>
                </a:rPr>
                <a:t>比例:</a:t>
              </a:r>
              <a:r>
                <a:rPr lang="zh-TW" sz="1700" b="1" dirty="0">
                  <a:solidFill>
                    <a:srgbClr val="C00000"/>
                  </a:solidFill>
                  <a:latin typeface="Microsoft JhengHei"/>
                  <a:ea typeface="Microsoft JhengHei"/>
                  <a:cs typeface="Microsoft JhengHei"/>
                  <a:sym typeface="Microsoft JhengHei"/>
                </a:rPr>
                <a:t> 2:1</a:t>
              </a:r>
              <a:endParaRPr sz="1700" b="1" dirty="0">
                <a:solidFill>
                  <a:srgbClr val="C00000"/>
                </a:solidFill>
                <a:latin typeface="Microsoft JhengHei"/>
                <a:ea typeface="Microsoft JhengHei"/>
                <a:cs typeface="Microsoft JhengHei"/>
                <a:sym typeface="Microsoft JhengHei"/>
              </a:endParaRPr>
            </a:p>
            <a:p>
              <a:pPr marL="269999" lvl="0" indent="-336550" algn="l" rtl="0">
                <a:lnSpc>
                  <a:spcPct val="90000"/>
                </a:lnSpc>
                <a:spcBef>
                  <a:spcPts val="0"/>
                </a:spcBef>
                <a:spcAft>
                  <a:spcPts val="0"/>
                </a:spcAft>
                <a:buClr>
                  <a:schemeClr val="dk1"/>
                </a:buClr>
                <a:buSzPts val="1700"/>
                <a:buFont typeface="Microsoft JhengHei"/>
                <a:buChar char="●"/>
              </a:pPr>
              <a:r>
                <a:rPr lang="zh-TW" sz="1700" b="1" dirty="0">
                  <a:solidFill>
                    <a:schemeClr val="dk1"/>
                  </a:solidFill>
                  <a:latin typeface="Microsoft JhengHei"/>
                  <a:ea typeface="Microsoft JhengHei"/>
                  <a:cs typeface="Microsoft JhengHei"/>
                  <a:sym typeface="Microsoft JhengHei"/>
                </a:rPr>
                <a:t>有</a:t>
              </a:r>
              <a:r>
                <a:rPr lang="zh-TW" sz="1700" b="1" dirty="0">
                  <a:solidFill>
                    <a:srgbClr val="C00000"/>
                  </a:solidFill>
                  <a:latin typeface="Microsoft JhengHei"/>
                  <a:ea typeface="Microsoft JhengHei"/>
                  <a:cs typeface="Microsoft JhengHei"/>
                  <a:sym typeface="Microsoft JhengHei"/>
                </a:rPr>
                <a:t>36.2％每天</a:t>
              </a:r>
              <a:br>
                <a:rPr lang="zh-TW" sz="1700" b="1" dirty="0">
                  <a:solidFill>
                    <a:srgbClr val="C00000"/>
                  </a:solidFill>
                  <a:latin typeface="Microsoft JhengHei"/>
                  <a:ea typeface="Microsoft JhengHei"/>
                  <a:cs typeface="Microsoft JhengHei"/>
                  <a:sym typeface="Microsoft JhengHei"/>
                </a:rPr>
              </a:br>
              <a:r>
                <a:rPr lang="zh-TW" sz="1700" b="1" dirty="0">
                  <a:solidFill>
                    <a:srgbClr val="C00000"/>
                  </a:solidFill>
                  <a:latin typeface="Microsoft JhengHei"/>
                  <a:ea typeface="Microsoft JhengHei"/>
                  <a:cs typeface="Microsoft JhengHei"/>
                  <a:sym typeface="Microsoft JhengHei"/>
                </a:rPr>
                <a:t>花3小時或更長</a:t>
              </a:r>
              <a:r>
                <a:rPr lang="zh-TW" sz="1700" b="1" dirty="0">
                  <a:solidFill>
                    <a:schemeClr val="dk1"/>
                  </a:solidFill>
                  <a:latin typeface="Microsoft JhengHei"/>
                  <a:ea typeface="Microsoft JhengHei"/>
                  <a:cs typeface="Microsoft JhengHei"/>
                  <a:sym typeface="Microsoft JhengHei"/>
                </a:rPr>
                <a:t>在網絡遊戲上</a:t>
              </a:r>
              <a:endParaRPr sz="1700" b="1" dirty="0">
                <a:solidFill>
                  <a:schemeClr val="dk1"/>
                </a:solidFill>
                <a:latin typeface="Microsoft JhengHei"/>
                <a:ea typeface="Microsoft JhengHei"/>
                <a:cs typeface="Microsoft JhengHei"/>
                <a:sym typeface="Microsoft JhengHei"/>
              </a:endParaRPr>
            </a:p>
          </p:txBody>
        </p:sp>
        <p:sp>
          <p:nvSpPr>
            <p:cNvPr id="179" name="Google Shape;179;p30"/>
            <p:cNvSpPr txBox="1"/>
            <p:nvPr/>
          </p:nvSpPr>
          <p:spPr>
            <a:xfrm>
              <a:off x="2348800" y="1762400"/>
              <a:ext cx="1960200" cy="683400"/>
            </a:xfrm>
            <a:prstGeom prst="rect">
              <a:avLst/>
            </a:prstGeom>
            <a:solidFill>
              <a:srgbClr val="CC0066"/>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zh-TW" sz="1800" b="1">
                  <a:solidFill>
                    <a:schemeClr val="lt1"/>
                  </a:solidFill>
                  <a:latin typeface="Microsoft JhengHei"/>
                  <a:ea typeface="Microsoft JhengHei"/>
                  <a:cs typeface="Microsoft JhengHei"/>
                  <a:sym typeface="Microsoft JhengHei"/>
                </a:rPr>
                <a:t>約有11.8%</a:t>
              </a:r>
              <a:br>
                <a:rPr lang="zh-TW" sz="1800" b="1">
                  <a:solidFill>
                    <a:schemeClr val="lt1"/>
                  </a:solidFill>
                  <a:latin typeface="Microsoft JhengHei"/>
                  <a:ea typeface="Microsoft JhengHei"/>
                  <a:cs typeface="Microsoft JhengHei"/>
                  <a:sym typeface="Microsoft JhengHei"/>
                </a:rPr>
              </a:br>
              <a:r>
                <a:rPr lang="zh-TW" sz="1800" b="1">
                  <a:solidFill>
                    <a:schemeClr val="lt1"/>
                  </a:solidFill>
                  <a:latin typeface="Microsoft JhengHei"/>
                  <a:ea typeface="Microsoft JhengHei"/>
                  <a:cs typeface="Microsoft JhengHei"/>
                  <a:sym typeface="Microsoft JhengHei"/>
                </a:rPr>
                <a:t>網絡遊戲成癮</a:t>
              </a:r>
              <a:endParaRPr>
                <a:solidFill>
                  <a:schemeClr val="lt1"/>
                </a:solidFill>
              </a:endParaRPr>
            </a:p>
          </p:txBody>
        </p:sp>
        <p:sp>
          <p:nvSpPr>
            <p:cNvPr id="181" name="Google Shape;181;p30"/>
            <p:cNvSpPr/>
            <p:nvPr/>
          </p:nvSpPr>
          <p:spPr>
            <a:xfrm rot="10039311" flipH="1">
              <a:off x="4376460" y="1841803"/>
              <a:ext cx="749063" cy="226346"/>
            </a:xfrm>
            <a:prstGeom prst="rightArrow">
              <a:avLst>
                <a:gd name="adj1" fmla="val 50000"/>
                <a:gd name="adj2" fmla="val 50000"/>
              </a:avLst>
            </a:prstGeom>
            <a:solidFill>
              <a:srgbClr val="FFC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2" name="Google Shape;182;p30"/>
            <p:cNvSpPr txBox="1"/>
            <p:nvPr/>
          </p:nvSpPr>
          <p:spPr>
            <a:xfrm>
              <a:off x="5192999" y="1601250"/>
              <a:ext cx="1795500" cy="683400"/>
            </a:xfrm>
            <a:prstGeom prst="rect">
              <a:avLst/>
            </a:prstGeom>
            <a:solidFill>
              <a:srgbClr val="8E7CC3"/>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zh-TW" sz="1800" b="1">
                  <a:solidFill>
                    <a:schemeClr val="lt1"/>
                  </a:solidFill>
                  <a:latin typeface="Microsoft JhengHei"/>
                  <a:ea typeface="Microsoft JhengHei"/>
                  <a:cs typeface="Microsoft JhengHei"/>
                  <a:sym typeface="Microsoft JhengHei"/>
                </a:rPr>
                <a:t>有高達70.6%</a:t>
              </a:r>
              <a:br>
                <a:rPr lang="zh-TW" sz="1800" b="1">
                  <a:solidFill>
                    <a:schemeClr val="lt1"/>
                  </a:solidFill>
                  <a:latin typeface="Microsoft JhengHei"/>
                  <a:ea typeface="Microsoft JhengHei"/>
                  <a:cs typeface="Microsoft JhengHei"/>
                  <a:sym typeface="Microsoft JhengHei"/>
                </a:rPr>
              </a:br>
              <a:r>
                <a:rPr lang="zh-TW" sz="1800" b="1">
                  <a:solidFill>
                    <a:schemeClr val="lt1"/>
                  </a:solidFill>
                  <a:latin typeface="Microsoft JhengHei"/>
                  <a:ea typeface="Microsoft JhengHei"/>
                  <a:cs typeface="Microsoft JhengHei"/>
                  <a:sym typeface="Microsoft JhengHei"/>
                </a:rPr>
                <a:t>有抑鬱情緒</a:t>
              </a:r>
              <a:endParaRPr sz="1800" b="1">
                <a:solidFill>
                  <a:schemeClr val="lt1"/>
                </a:solidFill>
                <a:latin typeface="Microsoft JhengHei"/>
                <a:ea typeface="Microsoft JhengHei"/>
                <a:cs typeface="Microsoft JhengHei"/>
                <a:sym typeface="Microsoft JhengHei"/>
              </a:endParaRPr>
            </a:p>
          </p:txBody>
        </p:sp>
        <p:sp>
          <p:nvSpPr>
            <p:cNvPr id="183" name="Google Shape;183;p30"/>
            <p:cNvSpPr txBox="1"/>
            <p:nvPr/>
          </p:nvSpPr>
          <p:spPr>
            <a:xfrm>
              <a:off x="5144400" y="2571750"/>
              <a:ext cx="1844100" cy="1680430"/>
            </a:xfrm>
            <a:prstGeom prst="rect">
              <a:avLst/>
            </a:prstGeom>
            <a:solidFill>
              <a:srgbClr val="2F5496">
                <a:alpha val="80000"/>
              </a:srgbClr>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zh-TW" sz="1800" b="1" dirty="0">
                  <a:solidFill>
                    <a:schemeClr val="lt1"/>
                  </a:solidFill>
                  <a:latin typeface="Microsoft JhengHei"/>
                  <a:ea typeface="Microsoft JhengHei"/>
                  <a:cs typeface="Microsoft JhengHei"/>
                  <a:sym typeface="Microsoft JhengHei"/>
                </a:rPr>
                <a:t>近3成</a:t>
              </a:r>
              <a:r>
                <a:rPr lang="zh-TW" altLang="en-US" sz="1800" b="1" dirty="0">
                  <a:solidFill>
                    <a:schemeClr val="lt1"/>
                  </a:solidFill>
                  <a:latin typeface="Microsoft JhengHei"/>
                  <a:ea typeface="Microsoft JhengHei"/>
                  <a:sym typeface="Microsoft JhengHei"/>
                </a:rPr>
                <a:t>（</a:t>
              </a:r>
              <a:r>
                <a:rPr lang="en-US" altLang="zh-TW" sz="1800" b="1" dirty="0">
                  <a:solidFill>
                    <a:schemeClr val="lt1"/>
                  </a:solidFill>
                  <a:latin typeface="Microsoft JhengHei"/>
                  <a:ea typeface="Microsoft JhengHei"/>
                  <a:sym typeface="Microsoft JhengHei"/>
                </a:rPr>
                <a:t>29.8%</a:t>
              </a:r>
              <a:r>
                <a:rPr lang="zh-TW" altLang="en-US" sz="1800" b="1" dirty="0">
                  <a:solidFill>
                    <a:schemeClr val="lt1"/>
                  </a:solidFill>
                  <a:latin typeface="Microsoft JhengHei"/>
                  <a:ea typeface="Microsoft JhengHei"/>
                  <a:sym typeface="Microsoft JhengHei"/>
                </a:rPr>
                <a:t>）</a:t>
              </a:r>
              <a:br>
                <a:rPr lang="zh-TW" sz="1800" b="1" dirty="0">
                  <a:solidFill>
                    <a:schemeClr val="lt1"/>
                  </a:solidFill>
                  <a:latin typeface="Microsoft JhengHei"/>
                  <a:ea typeface="Microsoft JhengHei"/>
                  <a:cs typeface="Microsoft JhengHei"/>
                  <a:sym typeface="Microsoft JhengHei"/>
                </a:rPr>
              </a:br>
              <a:r>
                <a:rPr lang="zh-TW" sz="1800" b="1" dirty="0">
                  <a:solidFill>
                    <a:schemeClr val="lt1"/>
                  </a:solidFill>
                  <a:latin typeface="Microsoft JhengHei"/>
                  <a:ea typeface="Microsoft JhengHei"/>
                  <a:cs typeface="Microsoft JhengHei"/>
                  <a:sym typeface="Microsoft JhengHei"/>
                </a:rPr>
                <a:t>情緒管理較差</a:t>
              </a:r>
              <a:br>
                <a:rPr lang="zh-TW" sz="1800" b="1" dirty="0">
                  <a:solidFill>
                    <a:schemeClr val="lt1"/>
                  </a:solidFill>
                  <a:latin typeface="Microsoft JhengHei"/>
                  <a:ea typeface="Microsoft JhengHei"/>
                  <a:cs typeface="Microsoft JhengHei"/>
                  <a:sym typeface="Microsoft JhengHei"/>
                </a:rPr>
              </a:br>
              <a:endParaRPr sz="1800" b="1" dirty="0">
                <a:solidFill>
                  <a:schemeClr val="lt1"/>
                </a:solidFill>
                <a:latin typeface="Microsoft JhengHei"/>
                <a:ea typeface="Microsoft JhengHei"/>
                <a:cs typeface="Microsoft JhengHei"/>
                <a:sym typeface="Microsoft JhengHei"/>
              </a:endParaRPr>
            </a:p>
            <a:p>
              <a:pPr marL="0" lvl="0" indent="0" algn="l" rtl="0">
                <a:lnSpc>
                  <a:spcPct val="90000"/>
                </a:lnSpc>
                <a:spcBef>
                  <a:spcPts val="0"/>
                </a:spcBef>
                <a:spcAft>
                  <a:spcPts val="0"/>
                </a:spcAft>
                <a:buNone/>
              </a:pPr>
              <a:r>
                <a:rPr lang="zh-TW" sz="1800" b="1" dirty="0">
                  <a:solidFill>
                    <a:schemeClr val="lt1"/>
                  </a:solidFill>
                  <a:latin typeface="Microsoft JhengHei"/>
                  <a:ea typeface="Microsoft JhengHei"/>
                  <a:cs typeface="Microsoft JhengHei"/>
                  <a:sym typeface="Microsoft JhengHei"/>
                </a:rPr>
                <a:t>在面對困難時</a:t>
              </a:r>
              <a:br>
                <a:rPr lang="zh-TW" sz="1800" b="1" dirty="0">
                  <a:solidFill>
                    <a:schemeClr val="lt1"/>
                  </a:solidFill>
                  <a:latin typeface="Microsoft JhengHei"/>
                  <a:ea typeface="Microsoft JhengHei"/>
                  <a:cs typeface="Microsoft JhengHei"/>
                  <a:sym typeface="Microsoft JhengHei"/>
                </a:rPr>
              </a:br>
              <a:r>
                <a:rPr lang="zh-TW" sz="1800" b="1" dirty="0">
                  <a:solidFill>
                    <a:schemeClr val="lt1"/>
                  </a:solidFill>
                  <a:latin typeface="Microsoft JhengHei"/>
                  <a:ea typeface="Microsoft JhengHei"/>
                  <a:cs typeface="Microsoft JhengHei"/>
                  <a:sym typeface="Microsoft JhengHei"/>
                </a:rPr>
                <a:t>更易選擇逃避問題</a:t>
              </a:r>
              <a:endParaRPr dirty="0">
                <a:solidFill>
                  <a:schemeClr val="lt1"/>
                </a:solidFill>
              </a:endParaRPr>
            </a:p>
          </p:txBody>
        </p:sp>
        <p:sp>
          <p:nvSpPr>
            <p:cNvPr id="184" name="Google Shape;184;p30"/>
            <p:cNvSpPr/>
            <p:nvPr/>
          </p:nvSpPr>
          <p:spPr>
            <a:xfrm rot="-8976884" flipH="1">
              <a:off x="4314710" y="2458609"/>
              <a:ext cx="749093" cy="226289"/>
            </a:xfrm>
            <a:prstGeom prst="rightArrow">
              <a:avLst>
                <a:gd name="adj1" fmla="val 50000"/>
                <a:gd name="adj2" fmla="val 50000"/>
              </a:avLst>
            </a:prstGeom>
            <a:solidFill>
              <a:srgbClr val="FFC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5" name="Google Shape;185;p30"/>
            <p:cNvSpPr/>
            <p:nvPr/>
          </p:nvSpPr>
          <p:spPr>
            <a:xfrm>
              <a:off x="6870400" y="1240600"/>
              <a:ext cx="583500" cy="3149100"/>
            </a:xfrm>
            <a:prstGeom prst="rightBrace">
              <a:avLst>
                <a:gd name="adj1" fmla="val 50000"/>
                <a:gd name="adj2" fmla="val 45301"/>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7" name="Google Shape;187;p30"/>
            <p:cNvSpPr txBox="1"/>
            <p:nvPr/>
          </p:nvSpPr>
          <p:spPr>
            <a:xfrm>
              <a:off x="7453900" y="2030300"/>
              <a:ext cx="1430100" cy="415500"/>
            </a:xfrm>
            <a:prstGeom prst="rect">
              <a:avLst/>
            </a:prstGeom>
            <a:solidFill>
              <a:srgbClr val="66666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sz="1500" b="1">
                  <a:solidFill>
                    <a:schemeClr val="lt1"/>
                  </a:solidFill>
                  <a:latin typeface="Microsoft JhengHei"/>
                  <a:ea typeface="Microsoft JhengHei"/>
                  <a:cs typeface="Microsoft JhengHei"/>
                  <a:sym typeface="Microsoft JhengHei"/>
                </a:rPr>
                <a:t>精神健康受損</a:t>
              </a:r>
              <a:endParaRPr sz="1500" b="1">
                <a:solidFill>
                  <a:schemeClr val="lt1"/>
                </a:solidFill>
                <a:latin typeface="Microsoft JhengHei"/>
                <a:ea typeface="Microsoft JhengHei"/>
                <a:cs typeface="Microsoft JhengHei"/>
                <a:sym typeface="Microsoft JhengHei"/>
              </a:endParaRPr>
            </a:p>
          </p:txBody>
        </p:sp>
        <p:pic>
          <p:nvPicPr>
            <p:cNvPr id="188" name="Google Shape;188;p30"/>
            <p:cNvPicPr preferRelativeResize="0"/>
            <p:nvPr/>
          </p:nvPicPr>
          <p:blipFill>
            <a:blip r:embed="rId4">
              <a:alphaModFix/>
            </a:blip>
            <a:stretch>
              <a:fillRect/>
            </a:stretch>
          </p:blipFill>
          <p:spPr>
            <a:xfrm>
              <a:off x="5775950" y="4252662"/>
              <a:ext cx="1422744" cy="748075"/>
            </a:xfrm>
            <a:prstGeom prst="rect">
              <a:avLst/>
            </a:prstGeom>
            <a:noFill/>
            <a:ln>
              <a:noFill/>
            </a:ln>
          </p:spPr>
        </p:pic>
      </p:grpSp>
      <p:pic>
        <p:nvPicPr>
          <p:cNvPr id="189" name="Google Shape;189;p30"/>
          <p:cNvPicPr preferRelativeResize="0"/>
          <p:nvPr/>
        </p:nvPicPr>
        <p:blipFill>
          <a:blip r:embed="rId5">
            <a:alphaModFix/>
          </a:blip>
          <a:stretch>
            <a:fillRect/>
          </a:stretch>
        </p:blipFill>
        <p:spPr>
          <a:xfrm>
            <a:off x="6286900" y="892397"/>
            <a:ext cx="583500" cy="666854"/>
          </a:xfrm>
          <a:prstGeom prst="rect">
            <a:avLst/>
          </a:prstGeom>
          <a:noFill/>
          <a:ln>
            <a:noFill/>
          </a:ln>
        </p:spPr>
      </p:pic>
      <p:sp>
        <p:nvSpPr>
          <p:cNvPr id="190" name="Google Shape;190;p30"/>
          <p:cNvSpPr txBox="1"/>
          <p:nvPr/>
        </p:nvSpPr>
        <p:spPr>
          <a:xfrm>
            <a:off x="0" y="4663600"/>
            <a:ext cx="5775900" cy="492412"/>
          </a:xfrm>
          <a:prstGeom prst="rect">
            <a:avLst/>
          </a:prstGeom>
          <a:solidFill>
            <a:srgbClr val="BBD6EE"/>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000" dirty="0"/>
              <a:t>資料來源: 香港學童網絡遊戲成癮研究 2024 </a:t>
            </a:r>
            <a:r>
              <a:rPr lang="en-US" altLang="zh-TW" sz="1000" dirty="0"/>
              <a:t>–</a:t>
            </a:r>
            <a:r>
              <a:rPr lang="zh-TW" sz="1000" dirty="0"/>
              <a:t> </a:t>
            </a:r>
            <a:r>
              <a:rPr lang="zh-TW" altLang="en-US" sz="1000" dirty="0"/>
              <a:t>香港家庭福利會與香港中文大學賽馬會公共衞生及基層醫療學院</a:t>
            </a:r>
            <a:endParaRPr sz="1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p:nvPr/>
        </p:nvSpPr>
        <p:spPr>
          <a:xfrm>
            <a:off x="6550195" y="73862"/>
            <a:ext cx="2593800" cy="481500"/>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196" name="Google Shape;196;p31"/>
          <p:cNvSpPr/>
          <p:nvPr/>
        </p:nvSpPr>
        <p:spPr>
          <a:xfrm>
            <a:off x="1190675" y="73850"/>
            <a:ext cx="4437300" cy="7767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2600" b="1" dirty="0">
                <a:solidFill>
                  <a:schemeClr val="lt1"/>
                </a:solidFill>
                <a:latin typeface="Microsoft JhengHei"/>
                <a:ea typeface="Microsoft JhengHei"/>
                <a:cs typeface="Microsoft JhengHei"/>
                <a:sym typeface="Microsoft JhengHei"/>
              </a:rPr>
              <a:t>青少年的網絡使用習慣</a:t>
            </a:r>
            <a:br>
              <a:rPr lang="zh-TW" sz="2600" b="1" dirty="0">
                <a:solidFill>
                  <a:schemeClr val="lt1"/>
                </a:solidFill>
                <a:latin typeface="Microsoft JhengHei"/>
                <a:ea typeface="Microsoft JhengHei"/>
                <a:cs typeface="Microsoft JhengHei"/>
                <a:sym typeface="Microsoft JhengHei"/>
              </a:rPr>
            </a:br>
            <a:r>
              <a:rPr lang="zh-TW" sz="2600" b="1" dirty="0">
                <a:solidFill>
                  <a:schemeClr val="lt1"/>
                </a:solidFill>
                <a:latin typeface="Microsoft JhengHei"/>
                <a:ea typeface="Microsoft JhengHei"/>
                <a:cs typeface="Microsoft JhengHei"/>
                <a:sym typeface="Microsoft JhengHei"/>
              </a:rPr>
              <a:t>與心理特質</a:t>
            </a:r>
            <a:endParaRPr sz="2600" b="0" i="0" u="none" strike="noStrike" cap="none" dirty="0">
              <a:solidFill>
                <a:schemeClr val="lt1"/>
              </a:solidFill>
              <a:latin typeface="Calibri"/>
              <a:ea typeface="Calibri"/>
              <a:cs typeface="Calibri"/>
              <a:sym typeface="Calibri"/>
            </a:endParaRPr>
          </a:p>
        </p:txBody>
      </p:sp>
      <p:sp>
        <p:nvSpPr>
          <p:cNvPr id="197" name="Google Shape;197;p31"/>
          <p:cNvSpPr txBox="1">
            <a:spLocks noGrp="1"/>
          </p:cNvSpPr>
          <p:nvPr>
            <p:ph type="sldNum" idx="12"/>
          </p:nvPr>
        </p:nvSpPr>
        <p:spPr>
          <a:xfrm>
            <a:off x="8273525" y="4752575"/>
            <a:ext cx="3342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7</a:t>
            </a:fld>
            <a:endParaRPr/>
          </a:p>
        </p:txBody>
      </p:sp>
      <p:sp>
        <p:nvSpPr>
          <p:cNvPr id="198" name="Google Shape;198;p31"/>
          <p:cNvSpPr/>
          <p:nvPr/>
        </p:nvSpPr>
        <p:spPr>
          <a:xfrm>
            <a:off x="155225" y="1932700"/>
            <a:ext cx="1251300" cy="8772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zh-TW" sz="1600" b="1">
                <a:solidFill>
                  <a:schemeClr val="dk1"/>
                </a:solidFill>
                <a:latin typeface="Microsoft JhengHei"/>
                <a:ea typeface="Microsoft JhengHei"/>
                <a:cs typeface="Microsoft JhengHei"/>
                <a:sym typeface="Microsoft JhengHei"/>
              </a:rPr>
              <a:t>1046名初中生</a:t>
            </a:r>
            <a:endParaRPr sz="1600">
              <a:latin typeface="Calibri"/>
              <a:ea typeface="Calibri"/>
              <a:cs typeface="Calibri"/>
              <a:sym typeface="Calibri"/>
            </a:endParaRPr>
          </a:p>
        </p:txBody>
      </p:sp>
      <p:sp>
        <p:nvSpPr>
          <p:cNvPr id="199" name="Google Shape;199;p31"/>
          <p:cNvSpPr txBox="1"/>
          <p:nvPr/>
        </p:nvSpPr>
        <p:spPr>
          <a:xfrm>
            <a:off x="735724" y="939000"/>
            <a:ext cx="4892251" cy="4893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zh-TW" sz="2200" b="1" dirty="0">
                <a:solidFill>
                  <a:srgbClr val="004AAD"/>
                </a:solidFill>
                <a:latin typeface="Microsoft JhengHei"/>
                <a:ea typeface="Microsoft JhengHei"/>
                <a:cs typeface="Microsoft JhengHei"/>
                <a:sym typeface="Microsoft JhengHei"/>
              </a:rPr>
              <a:t>中學生打機行爲調查研究結</a:t>
            </a:r>
            <a:r>
              <a:rPr lang="zh-TW" altLang="en-US" sz="2200" b="1" dirty="0">
                <a:solidFill>
                  <a:srgbClr val="004AAD"/>
                </a:solidFill>
                <a:latin typeface="Microsoft JhengHei"/>
                <a:ea typeface="Microsoft JhengHei"/>
                <a:sym typeface="Microsoft JhengHei"/>
              </a:rPr>
              <a:t>果（</a:t>
            </a:r>
            <a:r>
              <a:rPr lang="en-US" altLang="zh-TW" sz="2200" b="1" dirty="0">
                <a:solidFill>
                  <a:srgbClr val="004AAD"/>
                </a:solidFill>
                <a:latin typeface="Microsoft JhengHei"/>
                <a:ea typeface="Microsoft JhengHei"/>
                <a:sym typeface="Microsoft JhengHei"/>
              </a:rPr>
              <a:t>2023</a:t>
            </a:r>
            <a:r>
              <a:rPr lang="zh-TW" altLang="en-US" sz="2200" b="1" dirty="0">
                <a:solidFill>
                  <a:srgbClr val="004AAD"/>
                </a:solidFill>
                <a:latin typeface="Microsoft JhengHei"/>
                <a:ea typeface="Microsoft JhengHei"/>
                <a:sym typeface="Microsoft JhengHei"/>
              </a:rPr>
              <a:t>）</a:t>
            </a:r>
            <a:endParaRPr sz="2200" b="1" dirty="0">
              <a:solidFill>
                <a:srgbClr val="004AAD"/>
              </a:solidFill>
              <a:latin typeface="Microsoft JhengHei"/>
              <a:ea typeface="Microsoft JhengHei"/>
            </a:endParaRPr>
          </a:p>
        </p:txBody>
      </p:sp>
      <p:sp>
        <p:nvSpPr>
          <p:cNvPr id="200" name="Google Shape;200;p31"/>
          <p:cNvSpPr/>
          <p:nvPr/>
        </p:nvSpPr>
        <p:spPr>
          <a:xfrm>
            <a:off x="851338" y="2959950"/>
            <a:ext cx="1887687" cy="13833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zh-TW" sz="1800" b="1" dirty="0">
                <a:solidFill>
                  <a:schemeClr val="lt1"/>
                </a:solidFill>
                <a:highlight>
                  <a:srgbClr val="FF9900"/>
                </a:highlight>
                <a:latin typeface="Microsoft JhengHei"/>
                <a:ea typeface="Microsoft JhengHei"/>
                <a:cs typeface="Microsoft JhengHei"/>
                <a:sym typeface="Microsoft JhengHei"/>
              </a:rPr>
              <a:t>原因</a:t>
            </a:r>
            <a:endParaRPr sz="1800" b="1" dirty="0">
              <a:solidFill>
                <a:schemeClr val="lt1"/>
              </a:solidFill>
              <a:highlight>
                <a:srgbClr val="FF9900"/>
              </a:highlight>
              <a:latin typeface="Microsoft JhengHei"/>
              <a:ea typeface="Microsoft JhengHei"/>
              <a:cs typeface="Microsoft JhengHei"/>
              <a:sym typeface="Microsoft JhengHei"/>
            </a:endParaRPr>
          </a:p>
          <a:p>
            <a:pPr marL="0" lvl="0" indent="0" algn="l" rtl="0">
              <a:lnSpc>
                <a:spcPct val="90000"/>
              </a:lnSpc>
              <a:spcBef>
                <a:spcPts val="0"/>
              </a:spcBef>
              <a:spcAft>
                <a:spcPts val="0"/>
              </a:spcAft>
              <a:buNone/>
            </a:pPr>
            <a:r>
              <a:rPr lang="zh-TW" sz="1500" b="1" dirty="0">
                <a:solidFill>
                  <a:schemeClr val="dk1"/>
                </a:solidFill>
                <a:latin typeface="Microsoft JhengHei"/>
                <a:ea typeface="Microsoft JhengHei"/>
                <a:cs typeface="Microsoft JhengHei"/>
                <a:sym typeface="Microsoft JhengHei"/>
              </a:rPr>
              <a:t>娛樂</a:t>
            </a:r>
            <a:r>
              <a:rPr lang="zh-TW" altLang="en-US" sz="1500" b="1" dirty="0">
                <a:solidFill>
                  <a:schemeClr val="dk1"/>
                </a:solidFill>
                <a:latin typeface="Microsoft JhengHei"/>
                <a:ea typeface="Microsoft JhengHei"/>
                <a:sym typeface="Microsoft JhengHei"/>
              </a:rPr>
              <a:t>（</a:t>
            </a:r>
            <a:r>
              <a:rPr lang="en-US" altLang="zh-TW" sz="1500" b="1" dirty="0">
                <a:solidFill>
                  <a:schemeClr val="dk1"/>
                </a:solidFill>
                <a:latin typeface="Microsoft JhengHei"/>
                <a:ea typeface="Microsoft JhengHei"/>
                <a:sym typeface="Microsoft JhengHei"/>
              </a:rPr>
              <a:t>74%</a:t>
            </a:r>
            <a:r>
              <a:rPr lang="zh-TW" altLang="en-US" sz="1500" b="1" dirty="0">
                <a:solidFill>
                  <a:schemeClr val="dk1"/>
                </a:solidFill>
                <a:latin typeface="Microsoft JhengHei"/>
                <a:ea typeface="Microsoft JhengHei"/>
                <a:sym typeface="Microsoft JhengHei"/>
              </a:rPr>
              <a:t>）</a:t>
            </a:r>
            <a:br>
              <a:rPr lang="zh-TW" altLang="en-US" sz="1500" b="1" dirty="0">
                <a:solidFill>
                  <a:schemeClr val="dk1"/>
                </a:solidFill>
                <a:latin typeface="Microsoft JhengHei"/>
                <a:ea typeface="Microsoft JhengHei"/>
                <a:sym typeface="Microsoft JhengHei"/>
              </a:rPr>
            </a:br>
            <a:r>
              <a:rPr lang="zh-TW" altLang="en-US" sz="1500" b="1" dirty="0">
                <a:solidFill>
                  <a:schemeClr val="dk1"/>
                </a:solidFill>
                <a:latin typeface="Microsoft JhengHei"/>
                <a:ea typeface="Microsoft JhengHei"/>
                <a:sym typeface="Microsoft JhengHei"/>
              </a:rPr>
              <a:t>解悶</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65%</a:t>
            </a:r>
            <a:r>
              <a:rPr lang="zh-TW" altLang="en-US" sz="1500" b="1" dirty="0">
                <a:solidFill>
                  <a:schemeClr val="dk1"/>
                </a:solidFill>
                <a:latin typeface="Microsoft JhengHei"/>
                <a:ea typeface="Microsoft JhengHei"/>
                <a:cs typeface="Microsoft JhengHei"/>
                <a:sym typeface="Microsoft JhengHei"/>
              </a:rPr>
              <a:t> ）</a:t>
            </a:r>
            <a:br>
              <a:rPr lang="zh-TW" sz="1500" b="1" dirty="0">
                <a:solidFill>
                  <a:schemeClr val="dk1"/>
                </a:solidFill>
                <a:latin typeface="Microsoft JhengHei"/>
                <a:ea typeface="Microsoft JhengHei"/>
                <a:cs typeface="Microsoft JhengHei"/>
                <a:sym typeface="Microsoft JhengHei"/>
              </a:rPr>
            </a:br>
            <a:r>
              <a:rPr lang="zh-TW" sz="1500" b="1" dirty="0">
                <a:solidFill>
                  <a:schemeClr val="dk1"/>
                </a:solidFill>
                <a:latin typeface="Microsoft JhengHei"/>
                <a:ea typeface="Microsoft JhengHei"/>
                <a:cs typeface="Microsoft JhengHei"/>
                <a:sym typeface="Microsoft JhengHei"/>
              </a:rPr>
              <a:t>消磨時間</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56%</a:t>
            </a:r>
            <a:r>
              <a:rPr lang="zh-TW" altLang="en-US" sz="1500" b="1" dirty="0">
                <a:solidFill>
                  <a:schemeClr val="dk1"/>
                </a:solidFill>
                <a:latin typeface="Microsoft JhengHei"/>
                <a:ea typeface="Microsoft JhengHei"/>
                <a:cs typeface="Microsoft JhengHei"/>
                <a:sym typeface="Microsoft JhengHei"/>
              </a:rPr>
              <a:t> ）</a:t>
            </a:r>
            <a:br>
              <a:rPr lang="zh-TW" sz="1500" b="1" dirty="0">
                <a:solidFill>
                  <a:schemeClr val="dk1"/>
                </a:solidFill>
                <a:latin typeface="Microsoft JhengHei"/>
                <a:ea typeface="Microsoft JhengHei"/>
                <a:cs typeface="Microsoft JhengHei"/>
                <a:sym typeface="Microsoft JhengHei"/>
              </a:rPr>
            </a:br>
            <a:r>
              <a:rPr lang="zh-TW" sz="1500" b="1" dirty="0">
                <a:solidFill>
                  <a:schemeClr val="dk1"/>
                </a:solidFill>
                <a:latin typeface="Microsoft JhengHei"/>
                <a:ea typeface="Microsoft JhengHei"/>
                <a:cs typeface="Microsoft JhengHei"/>
                <a:sym typeface="Microsoft JhengHei"/>
              </a:rPr>
              <a:t>減壓</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55%</a:t>
            </a:r>
            <a:r>
              <a:rPr lang="zh-TW" altLang="en-US" sz="1500" b="1" dirty="0">
                <a:solidFill>
                  <a:schemeClr val="dk1"/>
                </a:solidFill>
                <a:latin typeface="Microsoft JhengHei"/>
                <a:ea typeface="Microsoft JhengHei"/>
                <a:cs typeface="Microsoft JhengHei"/>
                <a:sym typeface="Microsoft JhengHei"/>
              </a:rPr>
              <a:t> ）</a:t>
            </a:r>
            <a:br>
              <a:rPr lang="zh-TW" sz="1500" b="1" dirty="0">
                <a:solidFill>
                  <a:schemeClr val="dk1"/>
                </a:solidFill>
                <a:latin typeface="Microsoft JhengHei"/>
                <a:ea typeface="Microsoft JhengHei"/>
                <a:cs typeface="Microsoft JhengHei"/>
                <a:sym typeface="Microsoft JhengHei"/>
              </a:rPr>
            </a:br>
            <a:r>
              <a:rPr lang="zh-TW" sz="1500" b="1" dirty="0">
                <a:solidFill>
                  <a:schemeClr val="dk1"/>
                </a:solidFill>
                <a:latin typeface="Microsoft JhengHei"/>
                <a:ea typeface="Microsoft JhengHei"/>
                <a:cs typeface="Microsoft JhengHei"/>
                <a:sym typeface="Microsoft JhengHei"/>
              </a:rPr>
              <a:t>社交</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35%</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p:txBody>
      </p:sp>
      <p:sp>
        <p:nvSpPr>
          <p:cNvPr id="201" name="Google Shape;201;p31"/>
          <p:cNvSpPr txBox="1"/>
          <p:nvPr/>
        </p:nvSpPr>
        <p:spPr>
          <a:xfrm>
            <a:off x="1667450" y="1516900"/>
            <a:ext cx="2593800" cy="1293000"/>
          </a:xfrm>
          <a:prstGeom prst="rect">
            <a:avLst/>
          </a:prstGeom>
          <a:solidFill>
            <a:srgbClr val="CC0066"/>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zh-TW" sz="1600" b="1" dirty="0">
                <a:solidFill>
                  <a:schemeClr val="lt1"/>
                </a:solidFill>
                <a:latin typeface="Microsoft JhengHei"/>
                <a:ea typeface="Microsoft JhengHei"/>
                <a:cs typeface="Microsoft JhengHei"/>
                <a:sym typeface="Microsoft JhengHei"/>
              </a:rPr>
              <a:t>三成</a:t>
            </a:r>
            <a:r>
              <a:rPr lang="zh-TW" altLang="en-US" sz="1600" b="1" dirty="0">
                <a:solidFill>
                  <a:schemeClr val="lt1"/>
                </a:solidFill>
                <a:latin typeface="Microsoft JhengHei"/>
                <a:ea typeface="Microsoft JhengHei"/>
                <a:sym typeface="Microsoft JhengHei"/>
              </a:rPr>
              <a:t>的打機者達成癮程度</a:t>
            </a:r>
            <a:endParaRPr sz="1600" b="1" dirty="0">
              <a:solidFill>
                <a:schemeClr val="lt1"/>
              </a:solidFill>
              <a:latin typeface="Microsoft JhengHei"/>
              <a:ea typeface="Microsoft JhengHei"/>
              <a:sym typeface="Microsoft JhengHei"/>
            </a:endParaRPr>
          </a:p>
          <a:p>
            <a:pPr marL="0" lvl="0" indent="0" algn="ctr" rtl="0">
              <a:lnSpc>
                <a:spcPct val="90000"/>
              </a:lnSpc>
              <a:spcBef>
                <a:spcPts val="0"/>
              </a:spcBef>
              <a:spcAft>
                <a:spcPts val="0"/>
              </a:spcAft>
              <a:buNone/>
            </a:pPr>
            <a:r>
              <a:rPr lang="zh-TW" altLang="en-US" sz="1600" b="1" dirty="0">
                <a:solidFill>
                  <a:schemeClr val="lt1"/>
                </a:solidFill>
                <a:latin typeface="Microsoft JhengHei"/>
                <a:ea typeface="Microsoft JhengHei"/>
                <a:sym typeface="Microsoft JhengHei"/>
              </a:rPr>
              <a:t>逾一成（</a:t>
            </a:r>
            <a:r>
              <a:rPr lang="en-US" altLang="zh-TW" sz="1600" b="1" dirty="0">
                <a:solidFill>
                  <a:schemeClr val="lt1"/>
                </a:solidFill>
                <a:latin typeface="Microsoft JhengHei"/>
                <a:ea typeface="Microsoft JhengHei"/>
                <a:sym typeface="Microsoft JhengHei"/>
              </a:rPr>
              <a:t>11%</a:t>
            </a:r>
            <a:r>
              <a:rPr lang="zh-TW" altLang="en-US" sz="1600" b="1" dirty="0">
                <a:solidFill>
                  <a:schemeClr val="lt1"/>
                </a:solidFill>
                <a:latin typeface="Microsoft JhengHei"/>
                <a:ea typeface="Microsoft JhengHei"/>
                <a:sym typeface="Microsoft JhengHei"/>
              </a:rPr>
              <a:t>）呈病態徵狀，包括不斷增加打</a:t>
            </a:r>
            <a:r>
              <a:rPr lang="zh-TW" sz="1600" b="1" dirty="0">
                <a:solidFill>
                  <a:schemeClr val="lt1"/>
                </a:solidFill>
                <a:latin typeface="Microsoft JhengHei"/>
                <a:ea typeface="Microsoft JhengHei"/>
                <a:cs typeface="Microsoft JhengHei"/>
                <a:sym typeface="Microsoft JhengHei"/>
              </a:rPr>
              <a:t>機時間，逃避不快的現實生活，</a:t>
            </a:r>
            <a:br>
              <a:rPr lang="zh-TW" sz="1600" b="1" dirty="0">
                <a:solidFill>
                  <a:schemeClr val="lt1"/>
                </a:solidFill>
                <a:latin typeface="Microsoft JhengHei"/>
                <a:ea typeface="Microsoft JhengHei"/>
                <a:cs typeface="Microsoft JhengHei"/>
                <a:sym typeface="Microsoft JhengHei"/>
              </a:rPr>
            </a:br>
            <a:r>
              <a:rPr lang="zh-TW" sz="1600" b="1" dirty="0">
                <a:solidFill>
                  <a:schemeClr val="lt1"/>
                </a:solidFill>
                <a:latin typeface="Microsoft JhengHei"/>
                <a:ea typeface="Microsoft JhengHei"/>
                <a:cs typeface="Microsoft JhengHei"/>
                <a:sym typeface="Microsoft JhengHei"/>
              </a:rPr>
              <a:t>忽略學業社交</a:t>
            </a:r>
            <a:endParaRPr sz="1600" b="1" dirty="0">
              <a:solidFill>
                <a:schemeClr val="lt1"/>
              </a:solidFill>
              <a:latin typeface="Microsoft JhengHei"/>
              <a:ea typeface="Microsoft JhengHei"/>
              <a:cs typeface="Microsoft JhengHei"/>
              <a:sym typeface="Microsoft JhengHei"/>
            </a:endParaRPr>
          </a:p>
        </p:txBody>
      </p:sp>
      <p:sp>
        <p:nvSpPr>
          <p:cNvPr id="202" name="Google Shape;202;p31"/>
          <p:cNvSpPr txBox="1"/>
          <p:nvPr/>
        </p:nvSpPr>
        <p:spPr>
          <a:xfrm>
            <a:off x="0" y="4663600"/>
            <a:ext cx="5775900" cy="338700"/>
          </a:xfrm>
          <a:prstGeom prst="rect">
            <a:avLst/>
          </a:prstGeom>
          <a:solidFill>
            <a:srgbClr val="BBD6EE"/>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000"/>
              <a:t>資料來源: 2023 - 中學生打機行爲調查研究 - 亞洲防癮學會與聖方濟各大學湯羅鳳賢社會科學院</a:t>
            </a:r>
            <a:endParaRPr sz="1000"/>
          </a:p>
        </p:txBody>
      </p:sp>
      <p:sp>
        <p:nvSpPr>
          <p:cNvPr id="203" name="Google Shape;203;p31"/>
          <p:cNvSpPr/>
          <p:nvPr/>
        </p:nvSpPr>
        <p:spPr>
          <a:xfrm>
            <a:off x="2759922" y="2927772"/>
            <a:ext cx="2057400" cy="1463700"/>
          </a:xfrm>
          <a:prstGeom prst="roundRect">
            <a:avLst>
              <a:gd name="adj" fmla="val 16667"/>
            </a:avLst>
          </a:prstGeom>
          <a:solidFill>
            <a:srgbClr val="FEE2EB">
              <a:alpha val="898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zh-TW" sz="1800" b="1" dirty="0">
                <a:solidFill>
                  <a:schemeClr val="lt1"/>
                </a:solidFill>
                <a:highlight>
                  <a:srgbClr val="CC0066"/>
                </a:highlight>
                <a:latin typeface="Microsoft JhengHei"/>
                <a:ea typeface="Microsoft JhengHei"/>
                <a:cs typeface="Microsoft JhengHei"/>
                <a:sym typeface="Microsoft JhengHei"/>
              </a:rPr>
              <a:t>好處</a:t>
            </a:r>
            <a:endParaRPr sz="1800" b="1" dirty="0">
              <a:solidFill>
                <a:schemeClr val="lt1"/>
              </a:solidFill>
              <a:highlight>
                <a:srgbClr val="CC0066"/>
              </a:highlight>
              <a:latin typeface="Microsoft JhengHei"/>
              <a:ea typeface="Microsoft JhengHei"/>
              <a:cs typeface="Microsoft JhengHei"/>
              <a:sym typeface="Microsoft JhengHei"/>
            </a:endParaRPr>
          </a:p>
          <a:p>
            <a:pPr marL="0" lvl="0" indent="0" algn="l" rtl="0">
              <a:lnSpc>
                <a:spcPct val="90000"/>
              </a:lnSpc>
              <a:spcBef>
                <a:spcPts val="0"/>
              </a:spcBef>
              <a:spcAft>
                <a:spcPts val="0"/>
              </a:spcAft>
              <a:buNone/>
            </a:pPr>
            <a:r>
              <a:rPr lang="zh-TW" sz="1500" b="1" dirty="0">
                <a:solidFill>
                  <a:schemeClr val="dk1"/>
                </a:solidFill>
                <a:latin typeface="Microsoft JhengHei"/>
                <a:ea typeface="Microsoft JhengHei"/>
                <a:cs typeface="Microsoft JhengHei"/>
                <a:sym typeface="Microsoft JhengHei"/>
              </a:rPr>
              <a:t>生活更開心</a:t>
            </a:r>
            <a:r>
              <a:rPr lang="zh-TW" altLang="en-US" sz="1500" b="1" dirty="0">
                <a:solidFill>
                  <a:schemeClr val="dk1"/>
                </a:solidFill>
                <a:latin typeface="Microsoft JhengHei"/>
                <a:ea typeface="Microsoft JhengHei"/>
                <a:cs typeface="Microsoft JhengHei"/>
                <a:sym typeface="Microsoft JhengHei"/>
              </a:rPr>
              <a:t>（</a:t>
            </a:r>
            <a:r>
              <a:rPr lang="zh-TW" sz="1500" b="1" dirty="0">
                <a:solidFill>
                  <a:schemeClr val="dk1"/>
                </a:solidFill>
                <a:latin typeface="Microsoft JhengHei"/>
                <a:ea typeface="Microsoft JhengHei"/>
                <a:cs typeface="Microsoft JhengHei"/>
                <a:sym typeface="Microsoft JhengHei"/>
              </a:rPr>
              <a:t>67%</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a:p>
            <a:pPr marL="0" lvl="0" indent="0" algn="l" rtl="0">
              <a:lnSpc>
                <a:spcPct val="90000"/>
              </a:lnSpc>
              <a:spcBef>
                <a:spcPts val="0"/>
              </a:spcBef>
              <a:spcAft>
                <a:spcPts val="0"/>
              </a:spcAft>
              <a:buNone/>
            </a:pPr>
            <a:r>
              <a:rPr lang="zh-TW" sz="1500" b="1" dirty="0">
                <a:solidFill>
                  <a:schemeClr val="dk1"/>
                </a:solidFill>
                <a:latin typeface="Microsoft JhengHei"/>
                <a:ea typeface="Microsoft JhengHei"/>
                <a:cs typeface="Microsoft JhengHei"/>
                <a:sym typeface="Microsoft JhengHei"/>
              </a:rPr>
              <a:t>獲得成功感</a:t>
            </a:r>
            <a:r>
              <a:rPr lang="zh-TW" altLang="en-US" sz="1500" b="1" dirty="0">
                <a:solidFill>
                  <a:schemeClr val="dk1"/>
                </a:solidFill>
                <a:latin typeface="Microsoft JhengHei"/>
                <a:ea typeface="Microsoft JhengHei"/>
                <a:cs typeface="Microsoft JhengHei"/>
                <a:sym typeface="Microsoft JhengHei"/>
              </a:rPr>
              <a:t>（</a:t>
            </a:r>
            <a:r>
              <a:rPr lang="zh-TW" sz="1500" b="1" dirty="0">
                <a:solidFill>
                  <a:schemeClr val="dk1"/>
                </a:solidFill>
                <a:latin typeface="Microsoft JhengHei"/>
                <a:ea typeface="Microsoft JhengHei"/>
                <a:cs typeface="Microsoft JhengHei"/>
                <a:sym typeface="Microsoft JhengHei"/>
              </a:rPr>
              <a:t>53%</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a:p>
            <a:pPr marL="0" lvl="0" indent="0" algn="l" rtl="0">
              <a:lnSpc>
                <a:spcPct val="90000"/>
              </a:lnSpc>
              <a:spcBef>
                <a:spcPts val="0"/>
              </a:spcBef>
              <a:spcAft>
                <a:spcPts val="0"/>
              </a:spcAft>
              <a:buNone/>
            </a:pPr>
            <a:r>
              <a:rPr lang="zh-TW" sz="1500" b="1" dirty="0">
                <a:solidFill>
                  <a:schemeClr val="dk1"/>
                </a:solidFill>
                <a:latin typeface="Microsoft JhengHei"/>
                <a:ea typeface="Microsoft JhengHei"/>
                <a:cs typeface="Microsoft JhengHei"/>
                <a:sym typeface="Microsoft JhengHei"/>
              </a:rPr>
              <a:t>更眼明手快</a:t>
            </a:r>
            <a:r>
              <a:rPr lang="zh-TW" altLang="en-US" sz="1500" b="1" dirty="0">
                <a:solidFill>
                  <a:schemeClr val="dk1"/>
                </a:solidFill>
                <a:latin typeface="Microsoft JhengHei"/>
                <a:ea typeface="Microsoft JhengHei"/>
                <a:cs typeface="Microsoft JhengHei"/>
                <a:sym typeface="Microsoft JhengHei"/>
              </a:rPr>
              <a:t>（</a:t>
            </a:r>
            <a:r>
              <a:rPr lang="zh-TW" sz="1500" b="1" dirty="0">
                <a:solidFill>
                  <a:schemeClr val="dk1"/>
                </a:solidFill>
                <a:latin typeface="Microsoft JhengHei"/>
                <a:ea typeface="Microsoft JhengHei"/>
                <a:cs typeface="Microsoft JhengHei"/>
                <a:sym typeface="Microsoft JhengHei"/>
              </a:rPr>
              <a:t>52%</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a:p>
            <a:pPr marL="0" lvl="0" indent="0" algn="l" rtl="0">
              <a:lnSpc>
                <a:spcPct val="90000"/>
              </a:lnSpc>
              <a:spcBef>
                <a:spcPts val="0"/>
              </a:spcBef>
              <a:spcAft>
                <a:spcPts val="0"/>
              </a:spcAft>
              <a:buNone/>
            </a:pPr>
            <a:r>
              <a:rPr lang="zh-TW" sz="1500" b="1" dirty="0">
                <a:solidFill>
                  <a:schemeClr val="dk1"/>
                </a:solidFill>
                <a:latin typeface="Microsoft JhengHei"/>
                <a:ea typeface="Microsoft JhengHei"/>
                <a:cs typeface="Microsoft JhengHei"/>
                <a:sym typeface="Microsoft JhengHei"/>
              </a:rPr>
              <a:t>認識新朋友</a:t>
            </a:r>
            <a:r>
              <a:rPr lang="zh-TW" altLang="en-US" sz="1500" b="1" dirty="0">
                <a:solidFill>
                  <a:schemeClr val="dk1"/>
                </a:solidFill>
                <a:latin typeface="Microsoft JhengHei"/>
                <a:ea typeface="Microsoft JhengHei"/>
                <a:cs typeface="Microsoft JhengHei"/>
                <a:sym typeface="Microsoft JhengHei"/>
              </a:rPr>
              <a:t>（</a:t>
            </a:r>
            <a:r>
              <a:rPr lang="zh-TW" sz="1500" b="1" dirty="0">
                <a:solidFill>
                  <a:schemeClr val="dk1"/>
                </a:solidFill>
                <a:latin typeface="Microsoft JhengHei"/>
                <a:ea typeface="Microsoft JhengHei"/>
                <a:cs typeface="Microsoft JhengHei"/>
                <a:sym typeface="Microsoft JhengHei"/>
              </a:rPr>
              <a:t>51%</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a:p>
            <a:pPr marL="0" lvl="0" indent="0" algn="l" rtl="0">
              <a:lnSpc>
                <a:spcPct val="90000"/>
              </a:lnSpc>
              <a:spcBef>
                <a:spcPts val="0"/>
              </a:spcBef>
              <a:spcAft>
                <a:spcPts val="0"/>
              </a:spcAft>
              <a:buNone/>
            </a:pPr>
            <a:r>
              <a:rPr lang="zh-TW" sz="1500" b="1" dirty="0">
                <a:solidFill>
                  <a:schemeClr val="dk1"/>
                </a:solidFill>
                <a:latin typeface="Microsoft JhengHei"/>
                <a:ea typeface="Microsoft JhengHei"/>
                <a:cs typeface="Microsoft JhengHei"/>
                <a:sym typeface="Microsoft JhengHei"/>
              </a:rPr>
              <a:t>思考更快捷</a:t>
            </a:r>
            <a:r>
              <a:rPr lang="zh-TW" altLang="en-US" sz="1500" b="1" dirty="0">
                <a:solidFill>
                  <a:schemeClr val="dk1"/>
                </a:solidFill>
                <a:latin typeface="Microsoft JhengHei"/>
                <a:ea typeface="Microsoft JhengHei"/>
                <a:cs typeface="Microsoft JhengHei"/>
                <a:sym typeface="Microsoft JhengHei"/>
              </a:rPr>
              <a:t>（</a:t>
            </a:r>
            <a:r>
              <a:rPr lang="zh-TW" sz="1500" b="1" dirty="0">
                <a:solidFill>
                  <a:schemeClr val="dk1"/>
                </a:solidFill>
                <a:latin typeface="Microsoft JhengHei"/>
                <a:ea typeface="Microsoft JhengHei"/>
                <a:cs typeface="Microsoft JhengHei"/>
                <a:sym typeface="Microsoft JhengHei"/>
              </a:rPr>
              <a:t>42%</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p:txBody>
      </p:sp>
      <p:sp>
        <p:nvSpPr>
          <p:cNvPr id="204" name="Google Shape;204;p31"/>
          <p:cNvSpPr/>
          <p:nvPr/>
        </p:nvSpPr>
        <p:spPr>
          <a:xfrm>
            <a:off x="4838219" y="2787161"/>
            <a:ext cx="3348781" cy="1736700"/>
          </a:xfrm>
          <a:prstGeom prst="roundRect">
            <a:avLst>
              <a:gd name="adj" fmla="val 16667"/>
            </a:avLst>
          </a:prstGeom>
          <a:solidFill>
            <a:srgbClr val="E6B8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zh-TW" sz="1700" b="1" dirty="0">
                <a:solidFill>
                  <a:schemeClr val="lt1"/>
                </a:solidFill>
                <a:highlight>
                  <a:srgbClr val="660000"/>
                </a:highlight>
                <a:latin typeface="Microsoft JhengHei"/>
                <a:ea typeface="Microsoft JhengHei"/>
                <a:cs typeface="Microsoft JhengHei"/>
                <a:sym typeface="Microsoft JhengHei"/>
              </a:rPr>
              <a:t>負面後果</a:t>
            </a:r>
            <a:endParaRPr sz="1700" b="1" dirty="0">
              <a:solidFill>
                <a:schemeClr val="lt1"/>
              </a:solidFill>
              <a:highlight>
                <a:srgbClr val="660000"/>
              </a:highlight>
              <a:latin typeface="Microsoft JhengHei"/>
              <a:ea typeface="Microsoft JhengHei"/>
              <a:cs typeface="Microsoft JhengHei"/>
              <a:sym typeface="Microsoft JhengHei"/>
            </a:endParaRPr>
          </a:p>
          <a:p>
            <a:pPr marL="0" lvl="0" indent="0" algn="l" rtl="0">
              <a:lnSpc>
                <a:spcPct val="90000"/>
              </a:lnSpc>
              <a:spcBef>
                <a:spcPts val="0"/>
              </a:spcBef>
              <a:spcAft>
                <a:spcPts val="0"/>
              </a:spcAft>
              <a:buNone/>
            </a:pPr>
            <a:r>
              <a:rPr lang="zh-TW" sz="1500" b="1" dirty="0">
                <a:solidFill>
                  <a:schemeClr val="dk1"/>
                </a:solidFill>
                <a:latin typeface="Microsoft JhengHei"/>
                <a:ea typeface="Microsoft JhengHei"/>
                <a:cs typeface="Microsoft JhengHei"/>
                <a:sym typeface="Microsoft JhengHei"/>
              </a:rPr>
              <a:t>頭頸痛楚</a:t>
            </a:r>
            <a:r>
              <a:rPr lang="zh-TW" altLang="en-US" sz="1500" b="1" dirty="0">
                <a:solidFill>
                  <a:schemeClr val="dk1"/>
                </a:solidFill>
                <a:latin typeface="Microsoft JhengHei"/>
                <a:ea typeface="Microsoft JhengHei"/>
                <a:cs typeface="Microsoft JhengHei"/>
                <a:sym typeface="Microsoft JhengHei"/>
              </a:rPr>
              <a:t>（</a:t>
            </a:r>
            <a:r>
              <a:rPr lang="zh-TW" sz="1500" b="1" dirty="0">
                <a:solidFill>
                  <a:schemeClr val="dk1"/>
                </a:solidFill>
                <a:latin typeface="Microsoft JhengHei"/>
                <a:ea typeface="Microsoft JhengHei"/>
                <a:cs typeface="Microsoft JhengHei"/>
                <a:sym typeface="Microsoft JhengHei"/>
              </a:rPr>
              <a:t>35%</a:t>
            </a:r>
            <a:r>
              <a:rPr lang="zh-TW" altLang="en-US" sz="1500" b="1" dirty="0">
                <a:solidFill>
                  <a:schemeClr val="dk1"/>
                </a:solidFill>
                <a:latin typeface="Microsoft JhengHei"/>
                <a:ea typeface="Microsoft JhengHei"/>
                <a:cs typeface="Microsoft JhengHei"/>
                <a:sym typeface="Microsoft JhengHei"/>
              </a:rPr>
              <a:t> ）</a:t>
            </a:r>
            <a:br>
              <a:rPr lang="zh-TW" sz="1500" b="1" dirty="0">
                <a:solidFill>
                  <a:schemeClr val="dk1"/>
                </a:solidFill>
                <a:latin typeface="Microsoft JhengHei"/>
                <a:ea typeface="Microsoft JhengHei"/>
                <a:cs typeface="Microsoft JhengHei"/>
                <a:sym typeface="Microsoft JhengHei"/>
              </a:rPr>
            </a:br>
            <a:r>
              <a:rPr lang="zh-TW" sz="1500" b="1" dirty="0">
                <a:solidFill>
                  <a:schemeClr val="dk1"/>
                </a:solidFill>
                <a:latin typeface="Microsoft JhengHei"/>
                <a:ea typeface="Microsoft JhengHei"/>
                <a:cs typeface="Microsoft JhengHei"/>
                <a:sym typeface="Microsoft JhengHei"/>
              </a:rPr>
              <a:t>學業退步</a:t>
            </a:r>
            <a:r>
              <a:rPr lang="zh-TW" altLang="en-US" sz="1500" b="1" dirty="0">
                <a:solidFill>
                  <a:schemeClr val="dk1"/>
                </a:solidFill>
                <a:latin typeface="Microsoft JhengHei"/>
                <a:ea typeface="Microsoft JhengHei"/>
                <a:cs typeface="Microsoft JhengHei"/>
                <a:sym typeface="Microsoft JhengHei"/>
              </a:rPr>
              <a:t>（</a:t>
            </a:r>
            <a:r>
              <a:rPr lang="zh-TW" sz="1500" b="1" dirty="0">
                <a:solidFill>
                  <a:schemeClr val="dk1"/>
                </a:solidFill>
                <a:latin typeface="Microsoft JhengHei"/>
                <a:ea typeface="Microsoft JhengHei"/>
                <a:cs typeface="Microsoft JhengHei"/>
                <a:sym typeface="Microsoft JhengHei"/>
              </a:rPr>
              <a:t>35%</a:t>
            </a:r>
            <a:r>
              <a:rPr lang="zh-TW" altLang="en-US" sz="1500" b="1" dirty="0">
                <a:solidFill>
                  <a:schemeClr val="dk1"/>
                </a:solidFill>
                <a:latin typeface="Microsoft JhengHei"/>
                <a:ea typeface="Microsoft JhengHei"/>
                <a:cs typeface="Microsoft JhengHei"/>
                <a:sym typeface="Microsoft JhengHei"/>
              </a:rPr>
              <a:t> ） </a:t>
            </a:r>
            <a:r>
              <a:rPr lang="zh-TW" sz="1500" b="1" dirty="0">
                <a:solidFill>
                  <a:schemeClr val="dk1"/>
                </a:solidFill>
                <a:latin typeface="Microsoft JhengHei"/>
                <a:ea typeface="Microsoft JhengHei"/>
                <a:cs typeface="Microsoft JhengHei"/>
                <a:sym typeface="Microsoft JhengHei"/>
              </a:rPr>
              <a:t>，疲倦</a:t>
            </a:r>
            <a:r>
              <a:rPr lang="zh-TW" altLang="en-US" sz="1500" b="1" dirty="0">
                <a:solidFill>
                  <a:schemeClr val="dk1"/>
                </a:solidFill>
                <a:latin typeface="Microsoft JhengHei"/>
                <a:ea typeface="Microsoft JhengHei"/>
                <a:cs typeface="Microsoft JhengHei"/>
                <a:sym typeface="Microsoft JhengHei"/>
              </a:rPr>
              <a:t>（</a:t>
            </a:r>
            <a:r>
              <a:rPr lang="zh-TW" sz="1500" b="1" dirty="0">
                <a:solidFill>
                  <a:schemeClr val="dk1"/>
                </a:solidFill>
                <a:latin typeface="Microsoft JhengHei"/>
                <a:ea typeface="Microsoft JhengHei"/>
                <a:cs typeface="Microsoft JhengHei"/>
                <a:sym typeface="Microsoft JhengHei"/>
              </a:rPr>
              <a:t>34%</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減少運動</a:t>
            </a:r>
            <a:r>
              <a:rPr lang="zh-TW" altLang="en-US" sz="1500" b="1" dirty="0">
                <a:solidFill>
                  <a:schemeClr val="dk1"/>
                </a:solidFill>
                <a:latin typeface="Microsoft JhengHei"/>
                <a:ea typeface="Microsoft JhengHei"/>
                <a:cs typeface="Microsoft JhengHei"/>
                <a:sym typeface="Microsoft JhengHei"/>
              </a:rPr>
              <a:t>（</a:t>
            </a:r>
            <a:r>
              <a:rPr lang="zh-TW" sz="1500" b="1" dirty="0">
                <a:solidFill>
                  <a:schemeClr val="dk1"/>
                </a:solidFill>
                <a:latin typeface="Microsoft JhengHei"/>
                <a:ea typeface="Microsoft JhengHei"/>
                <a:cs typeface="Microsoft JhengHei"/>
                <a:sym typeface="Microsoft JhengHei"/>
              </a:rPr>
              <a:t>28%</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a:p>
            <a:pPr marL="0" lvl="0" indent="0" algn="l" rtl="0">
              <a:lnSpc>
                <a:spcPct val="90000"/>
              </a:lnSpc>
              <a:spcBef>
                <a:spcPts val="0"/>
              </a:spcBef>
              <a:spcAft>
                <a:spcPts val="0"/>
              </a:spcAft>
              <a:buNone/>
            </a:pPr>
            <a:r>
              <a:rPr lang="zh-TW" sz="1500" b="1" dirty="0">
                <a:solidFill>
                  <a:schemeClr val="dk1"/>
                </a:solidFill>
                <a:latin typeface="Microsoft JhengHei"/>
                <a:ea typeface="Microsoft JhengHei"/>
                <a:cs typeface="Microsoft JhengHei"/>
                <a:sym typeface="Microsoft JhengHei"/>
              </a:rPr>
              <a:t>睡眠不足</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27%</a:t>
            </a:r>
            <a:r>
              <a:rPr lang="zh-TW" altLang="en-US" sz="1500" b="1" dirty="0">
                <a:solidFill>
                  <a:schemeClr val="dk1"/>
                </a:solidFill>
                <a:latin typeface="Microsoft JhengHei"/>
                <a:ea typeface="Microsoft JhengHei"/>
                <a:cs typeface="Microsoft JhengHei"/>
                <a:sym typeface="Microsoft JhengHei"/>
              </a:rPr>
              <a:t> ）</a:t>
            </a:r>
            <a:br>
              <a:rPr lang="zh-TW" sz="1500" b="1" dirty="0">
                <a:solidFill>
                  <a:schemeClr val="dk1"/>
                </a:solidFill>
                <a:latin typeface="Microsoft JhengHei"/>
                <a:ea typeface="Microsoft JhengHei"/>
                <a:cs typeface="Microsoft JhengHei"/>
                <a:sym typeface="Microsoft JhengHei"/>
              </a:rPr>
            </a:br>
            <a:r>
              <a:rPr lang="zh-TW" sz="1500" b="1" dirty="0">
                <a:solidFill>
                  <a:schemeClr val="dk1"/>
                </a:solidFill>
                <a:latin typeface="Microsoft JhengHei"/>
                <a:ea typeface="Microsoft JhengHei"/>
                <a:cs typeface="Microsoft JhengHei"/>
                <a:sym typeface="Microsoft JhengHei"/>
              </a:rPr>
              <a:t>腰背痛</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26%</a:t>
            </a:r>
            <a:r>
              <a:rPr lang="zh-TW" altLang="en-US" sz="1500" b="1" dirty="0">
                <a:solidFill>
                  <a:schemeClr val="dk1"/>
                </a:solidFill>
                <a:latin typeface="Microsoft JhengHei"/>
                <a:ea typeface="Microsoft JhengHei"/>
                <a:cs typeface="Microsoft JhengHei"/>
                <a:sym typeface="Microsoft JhengHei"/>
              </a:rPr>
              <a:t> ） </a:t>
            </a:r>
            <a:r>
              <a:rPr lang="zh-TW" sz="1500" b="1" dirty="0">
                <a:solidFill>
                  <a:schemeClr val="dk1"/>
                </a:solidFill>
                <a:latin typeface="Microsoft JhengHei"/>
                <a:ea typeface="Microsoft JhengHei"/>
                <a:cs typeface="Microsoft JhengHei"/>
                <a:sym typeface="Microsoft JhengHei"/>
              </a:rPr>
              <a:t>，眼花</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25%</a:t>
            </a:r>
            <a:r>
              <a:rPr lang="zh-TW" altLang="en-US" sz="1500" b="1" dirty="0">
                <a:solidFill>
                  <a:schemeClr val="dk1"/>
                </a:solidFill>
                <a:latin typeface="Microsoft JhengHei"/>
                <a:ea typeface="Microsoft JhengHei"/>
                <a:cs typeface="Microsoft JhengHei"/>
                <a:sym typeface="Microsoft JhengHei"/>
              </a:rPr>
              <a:t> ）</a:t>
            </a:r>
            <a:br>
              <a:rPr lang="zh-TW" sz="1500" b="1" dirty="0">
                <a:solidFill>
                  <a:schemeClr val="dk1"/>
                </a:solidFill>
                <a:latin typeface="Microsoft JhengHei"/>
                <a:ea typeface="Microsoft JhengHei"/>
                <a:cs typeface="Microsoft JhengHei"/>
                <a:sym typeface="Microsoft JhengHei"/>
              </a:rPr>
            </a:br>
            <a:r>
              <a:rPr lang="zh-TW" sz="1500" b="1" dirty="0">
                <a:solidFill>
                  <a:schemeClr val="dk1"/>
                </a:solidFill>
                <a:latin typeface="Microsoft JhengHei"/>
                <a:ea typeface="Microsoft JhengHei"/>
                <a:cs typeface="Microsoft JhengHei"/>
                <a:sym typeface="Microsoft JhengHei"/>
              </a:rPr>
              <a:t>脾氣變差</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23%</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 精神差</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23%</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跟人爭吵</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21%</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p:txBody>
      </p:sp>
      <p:sp>
        <p:nvSpPr>
          <p:cNvPr id="205" name="Google Shape;205;p31"/>
          <p:cNvSpPr/>
          <p:nvPr/>
        </p:nvSpPr>
        <p:spPr>
          <a:xfrm>
            <a:off x="5775900" y="639700"/>
            <a:ext cx="2411100" cy="1155900"/>
          </a:xfrm>
          <a:prstGeom prst="roundRect">
            <a:avLst>
              <a:gd name="adj" fmla="val 16667"/>
            </a:avLst>
          </a:prstGeom>
          <a:solidFill>
            <a:srgbClr val="DAD2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zh-TW" sz="1700" b="1">
                <a:solidFill>
                  <a:schemeClr val="lt1"/>
                </a:solidFill>
                <a:highlight>
                  <a:srgbClr val="7030A0"/>
                </a:highlight>
                <a:latin typeface="Microsoft JhengHei"/>
                <a:ea typeface="Microsoft JhengHei"/>
                <a:cs typeface="Microsoft JhengHei"/>
                <a:sym typeface="Microsoft JhengHei"/>
              </a:rPr>
              <a:t>增加成癮的風險因素</a:t>
            </a:r>
            <a:br>
              <a:rPr lang="zh-TW" sz="1700" b="1">
                <a:solidFill>
                  <a:srgbClr val="004AAD"/>
                </a:solidFill>
                <a:highlight>
                  <a:srgbClr val="BBD6EE"/>
                </a:highlight>
                <a:latin typeface="Microsoft JhengHei"/>
                <a:ea typeface="Microsoft JhengHei"/>
                <a:cs typeface="Microsoft JhengHei"/>
                <a:sym typeface="Microsoft JhengHei"/>
              </a:rPr>
            </a:br>
            <a:r>
              <a:rPr lang="zh-TW" sz="1500" b="1">
                <a:solidFill>
                  <a:schemeClr val="dk1"/>
                </a:solidFill>
                <a:latin typeface="Microsoft JhengHei"/>
                <a:ea typeface="Microsoft JhengHei"/>
                <a:cs typeface="Microsoft JhengHei"/>
                <a:sym typeface="Microsoft JhengHei"/>
              </a:rPr>
              <a:t>1. 自制力弱</a:t>
            </a:r>
            <a:endParaRPr sz="1500" b="1">
              <a:solidFill>
                <a:schemeClr val="dk1"/>
              </a:solidFill>
              <a:latin typeface="Microsoft JhengHei"/>
              <a:ea typeface="Microsoft JhengHei"/>
              <a:cs typeface="Microsoft JhengHei"/>
              <a:sym typeface="Microsoft JhengHei"/>
            </a:endParaRPr>
          </a:p>
          <a:p>
            <a:pPr marL="0" lvl="0" indent="0" algn="l" rtl="0">
              <a:lnSpc>
                <a:spcPct val="90000"/>
              </a:lnSpc>
              <a:spcBef>
                <a:spcPts val="0"/>
              </a:spcBef>
              <a:spcAft>
                <a:spcPts val="0"/>
              </a:spcAft>
              <a:buNone/>
            </a:pPr>
            <a:r>
              <a:rPr lang="zh-TW" sz="1500" b="1">
                <a:solidFill>
                  <a:schemeClr val="dk1"/>
                </a:solidFill>
                <a:latin typeface="Microsoft JhengHei"/>
                <a:ea typeface="Microsoft JhengHei"/>
                <a:cs typeface="Microsoft JhengHei"/>
                <a:sym typeface="Microsoft JhengHei"/>
              </a:rPr>
              <a:t>2. 自尊感低</a:t>
            </a:r>
            <a:endParaRPr sz="1500" b="1">
              <a:solidFill>
                <a:schemeClr val="dk1"/>
              </a:solidFill>
              <a:latin typeface="Microsoft JhengHei"/>
              <a:ea typeface="Microsoft JhengHei"/>
              <a:cs typeface="Microsoft JhengHei"/>
              <a:sym typeface="Microsoft JhengHei"/>
            </a:endParaRPr>
          </a:p>
          <a:p>
            <a:pPr marL="0" lvl="0" indent="0" algn="l" rtl="0">
              <a:lnSpc>
                <a:spcPct val="90000"/>
              </a:lnSpc>
              <a:spcBef>
                <a:spcPts val="0"/>
              </a:spcBef>
              <a:spcAft>
                <a:spcPts val="0"/>
              </a:spcAft>
              <a:buNone/>
            </a:pPr>
            <a:r>
              <a:rPr lang="zh-TW" sz="1500" b="1">
                <a:solidFill>
                  <a:schemeClr val="dk1"/>
                </a:solidFill>
                <a:latin typeface="Microsoft JhengHei"/>
                <a:ea typeface="Microsoft JhengHei"/>
                <a:cs typeface="Microsoft JhengHei"/>
                <a:sym typeface="Microsoft JhengHei"/>
              </a:rPr>
              <a:t>3. 對生活缺乏滿足感</a:t>
            </a:r>
            <a:endParaRPr sz="1500" b="1">
              <a:solidFill>
                <a:schemeClr val="dk1"/>
              </a:solidFill>
              <a:highlight>
                <a:srgbClr val="BBD6EE"/>
              </a:highlight>
              <a:latin typeface="Microsoft JhengHei"/>
              <a:ea typeface="Microsoft JhengHei"/>
              <a:cs typeface="Microsoft JhengHei"/>
              <a:sym typeface="Microsoft JhengHei"/>
            </a:endParaRPr>
          </a:p>
        </p:txBody>
      </p:sp>
      <p:sp>
        <p:nvSpPr>
          <p:cNvPr id="206" name="Google Shape;206;p31"/>
          <p:cNvSpPr/>
          <p:nvPr/>
        </p:nvSpPr>
        <p:spPr>
          <a:xfrm>
            <a:off x="4522175" y="1860000"/>
            <a:ext cx="3042600" cy="711900"/>
          </a:xfrm>
          <a:prstGeom prst="roundRect">
            <a:avLst>
              <a:gd name="adj" fmla="val 16667"/>
            </a:avLst>
          </a:prstGeom>
          <a:solidFill>
            <a:srgbClr val="E1EF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zh-TW" sz="1700" b="1" dirty="0">
                <a:solidFill>
                  <a:schemeClr val="lt1"/>
                </a:solidFill>
                <a:highlight>
                  <a:srgbClr val="385623"/>
                </a:highlight>
                <a:latin typeface="Microsoft JhengHei"/>
                <a:ea typeface="Microsoft JhengHei"/>
                <a:cs typeface="Microsoft JhengHei"/>
                <a:sym typeface="Microsoft JhengHei"/>
              </a:rPr>
              <a:t>打機模式</a:t>
            </a:r>
            <a:endParaRPr sz="1700" b="1" dirty="0">
              <a:solidFill>
                <a:schemeClr val="lt1"/>
              </a:solidFill>
              <a:highlight>
                <a:srgbClr val="385623"/>
              </a:highlight>
              <a:latin typeface="Microsoft JhengHei"/>
              <a:ea typeface="Microsoft JhengHei"/>
              <a:cs typeface="Microsoft JhengHei"/>
              <a:sym typeface="Microsoft JhengHei"/>
            </a:endParaRPr>
          </a:p>
          <a:p>
            <a:pPr marL="0" lvl="0" indent="0" algn="l" rtl="0">
              <a:lnSpc>
                <a:spcPct val="90000"/>
              </a:lnSpc>
              <a:spcBef>
                <a:spcPts val="0"/>
              </a:spcBef>
              <a:spcAft>
                <a:spcPts val="0"/>
              </a:spcAft>
              <a:buNone/>
            </a:pPr>
            <a:r>
              <a:rPr lang="zh-TW" sz="1500" b="1" u="sng" dirty="0">
                <a:solidFill>
                  <a:schemeClr val="dk1"/>
                </a:solidFill>
                <a:latin typeface="Microsoft JhengHei"/>
                <a:ea typeface="Microsoft JhengHei"/>
                <a:cs typeface="Microsoft JhengHei"/>
                <a:sym typeface="Microsoft JhengHei"/>
              </a:rPr>
              <a:t>76%</a:t>
            </a:r>
            <a:r>
              <a:rPr lang="zh-TW" sz="1500" b="1" dirty="0">
                <a:solidFill>
                  <a:schemeClr val="dk1"/>
                </a:solidFill>
                <a:latin typeface="Microsoft JhengHei"/>
                <a:ea typeface="Microsoft JhengHei"/>
                <a:cs typeface="Microsoft JhengHei"/>
                <a:sym typeface="Microsoft JhengHei"/>
              </a:rPr>
              <a:t>喜歡玩</a:t>
            </a:r>
            <a:r>
              <a:rPr lang="zh-TW" sz="1500" b="1" u="sng" dirty="0">
                <a:solidFill>
                  <a:schemeClr val="dk1"/>
                </a:solidFill>
                <a:latin typeface="Microsoft JhengHei"/>
                <a:ea typeface="Microsoft JhengHei"/>
                <a:cs typeface="Microsoft JhengHei"/>
                <a:sym typeface="Microsoft JhengHei"/>
              </a:rPr>
              <a:t>多人同時參與</a:t>
            </a:r>
            <a:r>
              <a:rPr lang="zh-TW" sz="1500" b="1" dirty="0">
                <a:solidFill>
                  <a:schemeClr val="dk1"/>
                </a:solidFill>
                <a:latin typeface="Microsoft JhengHei"/>
                <a:ea typeface="Microsoft JhengHei"/>
                <a:cs typeface="Microsoft JhengHei"/>
                <a:sym typeface="Microsoft JhengHei"/>
              </a:rPr>
              <a:t>的遊戲只有約三成愛獨自打機</a:t>
            </a:r>
            <a:endParaRPr sz="1500" b="1" dirty="0">
              <a:solidFill>
                <a:schemeClr val="dk1"/>
              </a:solidFill>
              <a:latin typeface="Microsoft JhengHei"/>
              <a:ea typeface="Microsoft JhengHei"/>
              <a:cs typeface="Microsoft JhengHei"/>
              <a:sym typeface="Microsoft JhengHei"/>
            </a:endParaRPr>
          </a:p>
        </p:txBody>
      </p:sp>
      <p:sp>
        <p:nvSpPr>
          <p:cNvPr id="207" name="Google Shape;207;p31"/>
          <p:cNvSpPr/>
          <p:nvPr/>
        </p:nvSpPr>
        <p:spPr>
          <a:xfrm rot="9523668" flipH="1">
            <a:off x="1211572" y="2078717"/>
            <a:ext cx="615216" cy="230811"/>
          </a:xfrm>
          <a:prstGeom prst="rightArrow">
            <a:avLst>
              <a:gd name="adj1" fmla="val 53180"/>
              <a:gd name="adj2" fmla="val 50000"/>
            </a:avLst>
          </a:prstGeom>
          <a:solidFill>
            <a:srgbClr val="FFC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08" name="Google Shape;208;p31"/>
          <p:cNvPicPr preferRelativeResize="0"/>
          <p:nvPr/>
        </p:nvPicPr>
        <p:blipFill>
          <a:blip r:embed="rId3">
            <a:alphaModFix/>
          </a:blip>
          <a:stretch>
            <a:fillRect/>
          </a:stretch>
        </p:blipFill>
        <p:spPr>
          <a:xfrm>
            <a:off x="8273525" y="1018900"/>
            <a:ext cx="533075" cy="776700"/>
          </a:xfrm>
          <a:prstGeom prst="rect">
            <a:avLst/>
          </a:prstGeom>
          <a:noFill/>
          <a:ln>
            <a:noFill/>
          </a:ln>
        </p:spPr>
      </p:pic>
      <p:pic>
        <p:nvPicPr>
          <p:cNvPr id="209" name="Google Shape;209;p31"/>
          <p:cNvPicPr preferRelativeResize="0"/>
          <p:nvPr/>
        </p:nvPicPr>
        <p:blipFill>
          <a:blip r:embed="rId4">
            <a:alphaModFix/>
          </a:blip>
          <a:stretch>
            <a:fillRect/>
          </a:stretch>
        </p:blipFill>
        <p:spPr>
          <a:xfrm>
            <a:off x="7621000" y="1860000"/>
            <a:ext cx="877200" cy="877200"/>
          </a:xfrm>
          <a:prstGeom prst="rect">
            <a:avLst/>
          </a:prstGeom>
          <a:noFill/>
          <a:ln>
            <a:noFill/>
          </a:ln>
        </p:spPr>
      </p:pic>
      <p:pic>
        <p:nvPicPr>
          <p:cNvPr id="210" name="Google Shape;210;p31"/>
          <p:cNvPicPr preferRelativeResize="0"/>
          <p:nvPr/>
        </p:nvPicPr>
        <p:blipFill>
          <a:blip r:embed="rId5">
            <a:alphaModFix/>
          </a:blip>
          <a:stretch>
            <a:fillRect/>
          </a:stretch>
        </p:blipFill>
        <p:spPr>
          <a:xfrm>
            <a:off x="8300691" y="3100238"/>
            <a:ext cx="877200" cy="877200"/>
          </a:xfrm>
          <a:prstGeom prst="rect">
            <a:avLst/>
          </a:prstGeom>
          <a:noFill/>
          <a:ln>
            <a:noFill/>
          </a:ln>
        </p:spPr>
      </p:pic>
      <p:pic>
        <p:nvPicPr>
          <p:cNvPr id="211" name="Google Shape;211;p31"/>
          <p:cNvPicPr preferRelativeResize="0"/>
          <p:nvPr/>
        </p:nvPicPr>
        <p:blipFill>
          <a:blip r:embed="rId6">
            <a:alphaModFix/>
          </a:blip>
          <a:stretch>
            <a:fillRect/>
          </a:stretch>
        </p:blipFill>
        <p:spPr>
          <a:xfrm>
            <a:off x="-17401" y="3118324"/>
            <a:ext cx="993599" cy="877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2"/>
          <p:cNvSpPr/>
          <p:nvPr/>
        </p:nvSpPr>
        <p:spPr>
          <a:xfrm rot="5400000">
            <a:off x="2584350" y="-536804"/>
            <a:ext cx="1381496" cy="6550194"/>
          </a:xfrm>
          <a:prstGeom prst="round2SameRect">
            <a:avLst>
              <a:gd name="adj1" fmla="val 16667"/>
              <a:gd name="adj2" fmla="val 0"/>
            </a:avLst>
          </a:prstGeom>
          <a:solidFill>
            <a:srgbClr val="C5F1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17" name="Google Shape;217;p32"/>
          <p:cNvSpPr/>
          <p:nvPr/>
        </p:nvSpPr>
        <p:spPr>
          <a:xfrm rot="5400000">
            <a:off x="2778599" y="-1214491"/>
            <a:ext cx="1596640" cy="7153837"/>
          </a:xfrm>
          <a:prstGeom prst="round2SameRect">
            <a:avLst>
              <a:gd name="adj1" fmla="val 16667"/>
              <a:gd name="adj2" fmla="val 0"/>
            </a:avLst>
          </a:prstGeom>
          <a:solidFill>
            <a:srgbClr val="004AAD">
              <a:alpha val="9882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8" name="Google Shape;218;p32"/>
          <p:cNvSpPr txBox="1"/>
          <p:nvPr/>
        </p:nvSpPr>
        <p:spPr>
          <a:xfrm>
            <a:off x="9277" y="1465153"/>
            <a:ext cx="6842740" cy="1596641"/>
          </a:xfrm>
          <a:prstGeom prst="rect">
            <a:avLst/>
          </a:prstGeom>
          <a:noFill/>
          <a:ln>
            <a:noFill/>
          </a:ln>
        </p:spPr>
        <p:txBody>
          <a:bodyPr spcFirstLastPara="1" wrap="square" lIns="68575" tIns="34275" rIns="68575" bIns="34275" anchor="ctr" anchorCtr="0">
            <a:noAutofit/>
          </a:bodyPr>
          <a:lstStyle/>
          <a:p>
            <a:pPr lvl="0" algn="ctr"/>
            <a:r>
              <a:rPr lang="zh-TW" sz="3300" b="1" i="0" u="none" strike="noStrike" cap="none" dirty="0">
                <a:solidFill>
                  <a:schemeClr val="lt1"/>
                </a:solidFill>
                <a:latin typeface="Microsoft JhengHei"/>
                <a:ea typeface="Microsoft JhengHei"/>
                <a:cs typeface="Microsoft JhengHei"/>
                <a:sym typeface="Microsoft JhengHei"/>
              </a:rPr>
              <a:t>環節二</a:t>
            </a:r>
            <a:br>
              <a:rPr lang="en-US" altLang="zh-TW" sz="3300" b="1" i="0" u="none" strike="noStrike" cap="none" dirty="0">
                <a:solidFill>
                  <a:schemeClr val="lt1"/>
                </a:solidFill>
                <a:latin typeface="Microsoft JhengHei"/>
                <a:ea typeface="Microsoft JhengHei"/>
                <a:cs typeface="Microsoft JhengHei"/>
                <a:sym typeface="Microsoft JhengHei"/>
              </a:rPr>
            </a:br>
            <a:r>
              <a:rPr lang="zh-TW" sz="2600" b="1" i="0" u="none" strike="noStrike" cap="none" dirty="0">
                <a:solidFill>
                  <a:schemeClr val="lt1"/>
                </a:solidFill>
                <a:latin typeface="Microsoft JhengHei"/>
                <a:ea typeface="Microsoft JhengHei"/>
                <a:cs typeface="Microsoft JhengHei"/>
                <a:sym typeface="Microsoft JhengHei"/>
              </a:rPr>
              <a:t>上網成癮</a:t>
            </a:r>
            <a:r>
              <a:rPr lang="zh-TW" altLang="en-US" sz="2600" b="1" dirty="0">
                <a:solidFill>
                  <a:schemeClr val="lt1"/>
                </a:solidFill>
                <a:latin typeface="Microsoft JhengHei"/>
                <a:ea typeface="Microsoft JhengHei"/>
                <a:sym typeface="Microsoft JhengHei"/>
              </a:rPr>
              <a:t>及遊戲障礙的徵狀及腦部的變化</a:t>
            </a:r>
            <a:br>
              <a:rPr lang="en-US" altLang="zh-TW" sz="2600" b="1" i="0" u="none" strike="noStrike" cap="none" dirty="0">
                <a:solidFill>
                  <a:schemeClr val="lt1"/>
                </a:solidFill>
                <a:latin typeface="Microsoft JhengHei"/>
                <a:ea typeface="Microsoft JhengHei"/>
                <a:cs typeface="Microsoft JhengHei"/>
                <a:sym typeface="Microsoft JhengHei"/>
              </a:rPr>
            </a:br>
            <a:r>
              <a:rPr lang="en-US" altLang="zh-TW" b="1" dirty="0">
                <a:solidFill>
                  <a:schemeClr val="lt1"/>
                </a:solidFill>
                <a:latin typeface="Microsoft JhengHei"/>
                <a:ea typeface="Microsoft JhengHei"/>
                <a:sym typeface="Microsoft JhengHei"/>
              </a:rPr>
              <a:t>1. </a:t>
            </a:r>
            <a:r>
              <a:rPr lang="zh-TW" altLang="en-US" b="1" dirty="0">
                <a:solidFill>
                  <a:schemeClr val="lt1"/>
                </a:solidFill>
                <a:latin typeface="Microsoft JhengHei"/>
                <a:ea typeface="Microsoft JhengHei"/>
              </a:rPr>
              <a:t>認識上網成癮的定義、徵狀、</a:t>
            </a:r>
            <a:r>
              <a:rPr lang="zh-TW" altLang="zh-HK" b="1" dirty="0">
                <a:solidFill>
                  <a:schemeClr val="lt1"/>
                </a:solidFill>
                <a:latin typeface="Microsoft JhengHei"/>
                <a:ea typeface="Microsoft JhengHei"/>
              </a:rPr>
              <a:t>腦部的變化、</a:t>
            </a:r>
            <a:r>
              <a:rPr lang="zh-TW" altLang="en-US" b="1" dirty="0">
                <a:solidFill>
                  <a:schemeClr val="lt1"/>
                </a:solidFill>
                <a:latin typeface="Microsoft JhengHei"/>
                <a:ea typeface="Microsoft JhengHei"/>
              </a:rPr>
              <a:t>成因及影響</a:t>
            </a:r>
            <a:endParaRPr lang="en-US" altLang="zh-TW" b="1" dirty="0">
              <a:solidFill>
                <a:schemeClr val="lt1"/>
              </a:solidFill>
              <a:latin typeface="Microsoft JhengHei"/>
              <a:ea typeface="Microsoft JhengHei"/>
            </a:endParaRPr>
          </a:p>
          <a:p>
            <a:pPr lvl="0" algn="ctr"/>
            <a:r>
              <a:rPr lang="en-US" b="1" dirty="0">
                <a:solidFill>
                  <a:schemeClr val="lt1"/>
                </a:solidFill>
                <a:latin typeface="Microsoft JhengHei"/>
                <a:ea typeface="Microsoft JhengHei"/>
                <a:sym typeface="Microsoft JhengHei"/>
              </a:rPr>
              <a:t>2. </a:t>
            </a:r>
            <a:r>
              <a:rPr lang="zh-TW" altLang="en-US" b="1" dirty="0">
                <a:solidFill>
                  <a:schemeClr val="lt1"/>
                </a:solidFill>
                <a:latin typeface="Microsoft JhengHei"/>
                <a:ea typeface="Microsoft JhengHei"/>
                <a:sym typeface="Microsoft JhengHei"/>
              </a:rPr>
              <a:t>遊戲障礙的定義及其他沉溺上網行為的種類</a:t>
            </a:r>
            <a:endParaRPr b="1" dirty="0">
              <a:solidFill>
                <a:schemeClr val="lt1"/>
              </a:solidFill>
              <a:latin typeface="Microsoft JhengHei"/>
              <a:ea typeface="Microsoft JhengHei"/>
              <a:sym typeface="Microsoft JhengHei"/>
            </a:endParaRPr>
          </a:p>
        </p:txBody>
      </p:sp>
      <p:sp>
        <p:nvSpPr>
          <p:cNvPr id="219" name="Google Shape;219;p32"/>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220" name="Google Shape;220;p3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50461923-1A79-ABF5-610D-2B6281742ECA}"/>
            </a:ext>
          </a:extLst>
        </p:cNvPr>
        <p:cNvGrpSpPr/>
        <p:nvPr/>
      </p:nvGrpSpPr>
      <p:grpSpPr>
        <a:xfrm>
          <a:off x="0" y="0"/>
          <a:ext cx="0" cy="0"/>
          <a:chOff x="0" y="0"/>
          <a:chExt cx="0" cy="0"/>
        </a:xfrm>
      </p:grpSpPr>
      <p:sp>
        <p:nvSpPr>
          <p:cNvPr id="226" name="Google Shape;226;p33">
            <a:extLst>
              <a:ext uri="{FF2B5EF4-FFF2-40B4-BE49-F238E27FC236}">
                <a16:creationId xmlns:a16="http://schemas.microsoft.com/office/drawing/2014/main" id="{111084D1-FFD5-9982-BDA3-DFAAE4BE545D}"/>
              </a:ext>
            </a:extLst>
          </p:cNvPr>
          <p:cNvSpPr txBox="1">
            <a:spLocks noGrp="1"/>
          </p:cNvSpPr>
          <p:nvPr>
            <p:ph type="body" idx="1"/>
          </p:nvPr>
        </p:nvSpPr>
        <p:spPr>
          <a:xfrm>
            <a:off x="977462" y="1543112"/>
            <a:ext cx="7537888" cy="3263504"/>
          </a:xfrm>
          <a:prstGeom prst="rect">
            <a:avLst/>
          </a:prstGeom>
          <a:noFill/>
          <a:ln>
            <a:noFill/>
          </a:ln>
        </p:spPr>
        <p:txBody>
          <a:bodyPr spcFirstLastPara="1" wrap="square" lIns="68575" tIns="34275" rIns="68575" bIns="34275" anchor="t" anchorCtr="0">
            <a:noAutofit/>
          </a:bodyPr>
          <a:lstStyle/>
          <a:p>
            <a:pPr marL="1112" lvl="0" indent="0" algn="l" rtl="0">
              <a:lnSpc>
                <a:spcPct val="120000"/>
              </a:lnSpc>
              <a:spcBef>
                <a:spcPts val="0"/>
              </a:spcBef>
              <a:spcAft>
                <a:spcPts val="0"/>
              </a:spcAft>
              <a:buClr>
                <a:srgbClr val="1F3864"/>
              </a:buClr>
              <a:buSzPct val="100000"/>
              <a:buNone/>
            </a:pPr>
            <a:r>
              <a:rPr lang="zh-TW" altLang="en-US" sz="2300" b="1" dirty="0">
                <a:solidFill>
                  <a:srgbClr val="1F3864"/>
                </a:solidFill>
                <a:latin typeface="Microsoft JhengHei"/>
                <a:ea typeface="Microsoft JhengHei"/>
                <a:cs typeface="Microsoft JhengHei"/>
                <a:sym typeface="Microsoft JhengHei"/>
              </a:rPr>
              <a:t>引導問題（小組討論或全體分享）</a:t>
            </a:r>
            <a:endParaRPr lang="en-HK" altLang="zh-TW" sz="2300" b="1" dirty="0">
              <a:solidFill>
                <a:srgbClr val="1F3864"/>
              </a:solidFill>
              <a:latin typeface="Microsoft JhengHei"/>
              <a:ea typeface="Microsoft JhengHei"/>
              <a:cs typeface="Microsoft JhengHei"/>
              <a:sym typeface="Microsoft JhengHei"/>
            </a:endParaRPr>
          </a:p>
          <a:p>
            <a:pPr marL="458312" lvl="0" indent="-457200">
              <a:lnSpc>
                <a:spcPct val="120000"/>
              </a:lnSpc>
              <a:spcBef>
                <a:spcPts val="0"/>
              </a:spcBef>
              <a:buClr>
                <a:srgbClr val="1F3864"/>
              </a:buClr>
              <a:buSzPct val="100000"/>
              <a:buFont typeface="+mj-lt"/>
              <a:buAutoNum type="arabicPeriod"/>
            </a:pPr>
            <a:r>
              <a:rPr lang="zh-TW" altLang="en-US" sz="2000" b="1" dirty="0">
                <a:solidFill>
                  <a:srgbClr val="1F3864"/>
                </a:solidFill>
              </a:rPr>
              <a:t>子女每日平均用多少時間上網</a:t>
            </a:r>
            <a:r>
              <a:rPr lang="zh-TW" altLang="en-US" sz="2000" b="1" dirty="0">
                <a:solidFill>
                  <a:srgbClr val="1F3864"/>
                </a:solidFill>
                <a:latin typeface="Microsoft JhengHei"/>
                <a:ea typeface="Microsoft JhengHei"/>
                <a:cs typeface="Microsoft JhengHei"/>
                <a:sym typeface="Microsoft JhengHei"/>
              </a:rPr>
              <a:t>？</a:t>
            </a:r>
            <a:endParaRPr lang="en-HK" altLang="zh-TW" sz="2000" b="1" dirty="0">
              <a:solidFill>
                <a:srgbClr val="1F3864"/>
              </a:solidFill>
              <a:latin typeface="Microsoft JhengHei"/>
              <a:ea typeface="Microsoft JhengHei"/>
              <a:cs typeface="Microsoft JhengHei"/>
              <a:sym typeface="Microsoft JhengHei"/>
            </a:endParaRPr>
          </a:p>
          <a:p>
            <a:pPr marL="458312" lvl="0" indent="-457200">
              <a:lnSpc>
                <a:spcPct val="120000"/>
              </a:lnSpc>
              <a:spcBef>
                <a:spcPts val="0"/>
              </a:spcBef>
              <a:buClr>
                <a:srgbClr val="1F3864"/>
              </a:buClr>
              <a:buSzPct val="100000"/>
              <a:buFont typeface="+mj-lt"/>
              <a:buAutoNum type="arabicPeriod"/>
            </a:pPr>
            <a:r>
              <a:rPr lang="zh-TW" altLang="en-US" sz="2000" b="1" dirty="0">
                <a:solidFill>
                  <a:srgbClr val="1F3864"/>
                </a:solidFill>
              </a:rPr>
              <a:t>子女上網做什麼</a:t>
            </a:r>
            <a:r>
              <a:rPr lang="zh-TW" altLang="en-HK" sz="2000" b="1" dirty="0">
                <a:solidFill>
                  <a:srgbClr val="1F3864"/>
                </a:solidFill>
              </a:rPr>
              <a:t>？</a:t>
            </a:r>
            <a:r>
              <a:rPr lang="zh-TW" altLang="en-US" sz="2000" b="1" dirty="0">
                <a:solidFill>
                  <a:srgbClr val="1F3864"/>
                </a:solidFill>
              </a:rPr>
              <a:t>打機</a:t>
            </a:r>
            <a:r>
              <a:rPr lang="zh-TW" altLang="en-US" sz="2000" b="1" dirty="0">
                <a:solidFill>
                  <a:srgbClr val="1F3864"/>
                </a:solidFill>
                <a:sym typeface="Microsoft JhengHei"/>
              </a:rPr>
              <a:t>？</a:t>
            </a:r>
            <a:r>
              <a:rPr lang="zh-TW" altLang="en-US" sz="2000" b="1" dirty="0">
                <a:solidFill>
                  <a:srgbClr val="1F3864"/>
                </a:solidFill>
              </a:rPr>
              <a:t>做功課</a:t>
            </a:r>
            <a:r>
              <a:rPr lang="zh-TW" altLang="en-HK" sz="2000" b="1" dirty="0">
                <a:solidFill>
                  <a:srgbClr val="1F3864"/>
                </a:solidFill>
              </a:rPr>
              <a:t>？</a:t>
            </a:r>
            <a:r>
              <a:rPr lang="zh-TW" altLang="en-US" sz="2000" b="1" dirty="0">
                <a:solidFill>
                  <a:srgbClr val="1F3864"/>
                </a:solidFill>
              </a:rPr>
              <a:t>社交網站</a:t>
            </a:r>
            <a:r>
              <a:rPr lang="zh-TW" altLang="en-US" sz="2000" b="1" dirty="0">
                <a:solidFill>
                  <a:srgbClr val="1F3864"/>
                </a:solidFill>
                <a:sym typeface="Microsoft JhengHei"/>
              </a:rPr>
              <a:t>？</a:t>
            </a:r>
            <a:r>
              <a:rPr lang="zh-TW" altLang="en-US" sz="2000" b="1" dirty="0">
                <a:solidFill>
                  <a:srgbClr val="1F3864"/>
                </a:solidFill>
              </a:rPr>
              <a:t>看短片</a:t>
            </a:r>
            <a:r>
              <a:rPr lang="zh-TW" altLang="en-US" sz="2000" b="1" dirty="0">
                <a:solidFill>
                  <a:srgbClr val="1F3864"/>
                </a:solidFill>
                <a:sym typeface="Microsoft JhengHei"/>
              </a:rPr>
              <a:t>？</a:t>
            </a:r>
            <a:r>
              <a:rPr lang="zh-TW" altLang="en-US" sz="2000" b="1" dirty="0">
                <a:solidFill>
                  <a:srgbClr val="1F3864"/>
                </a:solidFill>
              </a:rPr>
              <a:t>購物</a:t>
            </a:r>
            <a:r>
              <a:rPr lang="zh-TW" altLang="en-US" sz="2000" b="1" dirty="0">
                <a:solidFill>
                  <a:srgbClr val="1F3864"/>
                </a:solidFill>
                <a:sym typeface="Microsoft JhengHei"/>
              </a:rPr>
              <a:t>？</a:t>
            </a:r>
            <a:endParaRPr lang="en-HK" altLang="zh-TW" sz="2000" b="1" dirty="0">
              <a:solidFill>
                <a:srgbClr val="1F3864"/>
              </a:solidFill>
              <a:sym typeface="Microsoft JhengHei"/>
            </a:endParaRPr>
          </a:p>
          <a:p>
            <a:pPr marL="458312" lvl="0" indent="-457200">
              <a:lnSpc>
                <a:spcPct val="120000"/>
              </a:lnSpc>
              <a:spcBef>
                <a:spcPts val="0"/>
              </a:spcBef>
              <a:buClr>
                <a:srgbClr val="1F3864"/>
              </a:buClr>
              <a:buSzPct val="100000"/>
              <a:buFont typeface="+mj-lt"/>
              <a:buAutoNum type="arabicPeriod"/>
            </a:pPr>
            <a:r>
              <a:rPr lang="zh-TW" altLang="en-US" sz="2000" b="1" dirty="0">
                <a:solidFill>
                  <a:srgbClr val="1F3864"/>
                </a:solidFill>
              </a:rPr>
              <a:t>你認為子女為什會沉迷上網</a:t>
            </a:r>
            <a:r>
              <a:rPr lang="zh-TW" altLang="en-US" sz="2000" b="1" dirty="0">
                <a:solidFill>
                  <a:srgbClr val="1F3864"/>
                </a:solidFill>
                <a:sym typeface="Microsoft JhengHei"/>
              </a:rPr>
              <a:t>？</a:t>
            </a:r>
            <a:endParaRPr lang="en-HK" altLang="zh-TW" sz="2000" b="1" dirty="0">
              <a:solidFill>
                <a:srgbClr val="1F3864"/>
              </a:solidFill>
              <a:sym typeface="Microsoft JhengHei"/>
            </a:endParaRPr>
          </a:p>
          <a:p>
            <a:pPr marL="458312" indent="-457200">
              <a:lnSpc>
                <a:spcPct val="120000"/>
              </a:lnSpc>
              <a:spcBef>
                <a:spcPts val="0"/>
              </a:spcBef>
              <a:buClr>
                <a:srgbClr val="1F3864"/>
              </a:buClr>
              <a:buSzPct val="100000"/>
              <a:buFont typeface="+mj-lt"/>
              <a:buAutoNum type="arabicPeriod"/>
            </a:pPr>
            <a:r>
              <a:rPr lang="zh-TW" altLang="en-US" sz="2000" b="1" dirty="0">
                <a:solidFill>
                  <a:srgbClr val="1F3864"/>
                </a:solidFill>
              </a:rPr>
              <a:t>子女有哪些上網習慣</a:t>
            </a:r>
            <a:r>
              <a:rPr lang="zh-TW" altLang="en-US" sz="2000" b="1" dirty="0">
                <a:solidFill>
                  <a:srgbClr val="1F3864"/>
                </a:solidFill>
                <a:sym typeface="Microsoft JhengHei"/>
              </a:rPr>
              <a:t>／</a:t>
            </a:r>
            <a:r>
              <a:rPr lang="zh-TW" altLang="en-US" sz="2000" b="1" dirty="0">
                <a:solidFill>
                  <a:srgbClr val="1F3864"/>
                </a:solidFill>
              </a:rPr>
              <a:t>行為</a:t>
            </a:r>
            <a:r>
              <a:rPr lang="zh-TW" altLang="en-US" sz="2000" b="1" dirty="0">
                <a:solidFill>
                  <a:srgbClr val="1F3864"/>
                </a:solidFill>
                <a:sym typeface="Microsoft JhengHei"/>
              </a:rPr>
              <a:t>／</a:t>
            </a:r>
            <a:r>
              <a:rPr lang="zh-TW" altLang="en-US" sz="2000" b="1" dirty="0">
                <a:solidFill>
                  <a:srgbClr val="1F3864"/>
                </a:solidFill>
              </a:rPr>
              <a:t>身心反應會讓你擔心</a:t>
            </a:r>
            <a:r>
              <a:rPr lang="zh-TW" altLang="en-US" sz="2000" b="1" dirty="0">
                <a:solidFill>
                  <a:srgbClr val="1F3864"/>
                </a:solidFill>
                <a:sym typeface="Microsoft JhengHei"/>
              </a:rPr>
              <a:t>？</a:t>
            </a:r>
            <a:endParaRPr lang="en-HK" altLang="zh-TW" sz="2000" b="1" dirty="0">
              <a:solidFill>
                <a:srgbClr val="1F3864"/>
              </a:solidFill>
            </a:endParaRPr>
          </a:p>
          <a:p>
            <a:pPr marL="458312" indent="-457200">
              <a:lnSpc>
                <a:spcPct val="120000"/>
              </a:lnSpc>
              <a:spcBef>
                <a:spcPts val="0"/>
              </a:spcBef>
              <a:buClr>
                <a:srgbClr val="1F3864"/>
              </a:buClr>
              <a:buSzPct val="100000"/>
              <a:buFont typeface="+mj-lt"/>
              <a:buAutoNum type="arabicPeriod"/>
            </a:pPr>
            <a:r>
              <a:rPr lang="zh-TW" altLang="en-US" sz="2000" b="1" dirty="0">
                <a:solidFill>
                  <a:srgbClr val="1F3864"/>
                </a:solidFill>
              </a:rPr>
              <a:t>你認為子女有這些上網習慣</a:t>
            </a:r>
            <a:r>
              <a:rPr lang="zh-TW" altLang="en-US" sz="2000" b="1" dirty="0">
                <a:solidFill>
                  <a:srgbClr val="1F3864"/>
                </a:solidFill>
                <a:sym typeface="Microsoft JhengHei"/>
              </a:rPr>
              <a:t>／</a:t>
            </a:r>
            <a:r>
              <a:rPr lang="zh-TW" altLang="en-US" sz="2000" b="1" dirty="0">
                <a:solidFill>
                  <a:srgbClr val="1F3864"/>
                </a:solidFill>
              </a:rPr>
              <a:t>行為</a:t>
            </a:r>
            <a:r>
              <a:rPr lang="zh-TW" altLang="en-US" sz="2000" b="1" dirty="0">
                <a:solidFill>
                  <a:srgbClr val="1F3864"/>
                </a:solidFill>
                <a:sym typeface="Microsoft JhengHei"/>
              </a:rPr>
              <a:t>／</a:t>
            </a:r>
            <a:r>
              <a:rPr lang="zh-TW" altLang="en-US" sz="2000" b="1" dirty="0">
                <a:solidFill>
                  <a:srgbClr val="1F3864"/>
                </a:solidFill>
              </a:rPr>
              <a:t>身心反應，是否已是上網成癮</a:t>
            </a:r>
            <a:r>
              <a:rPr lang="zh-TW" altLang="en-US" sz="2000" b="1" dirty="0">
                <a:solidFill>
                  <a:srgbClr val="1F3864"/>
                </a:solidFill>
                <a:sym typeface="Microsoft JhengHei"/>
              </a:rPr>
              <a:t>？</a:t>
            </a:r>
            <a:endParaRPr lang="en-HK" altLang="zh-TW" sz="2000" b="1" dirty="0">
              <a:solidFill>
                <a:srgbClr val="1F3864"/>
              </a:solidFill>
            </a:endParaRPr>
          </a:p>
          <a:p>
            <a:pPr marL="458312" indent="-457200">
              <a:lnSpc>
                <a:spcPct val="120000"/>
              </a:lnSpc>
              <a:spcBef>
                <a:spcPts val="0"/>
              </a:spcBef>
              <a:buClr>
                <a:srgbClr val="1F3864"/>
              </a:buClr>
              <a:buSzPct val="100000"/>
              <a:buFont typeface="+mj-lt"/>
              <a:buAutoNum type="arabicPeriod"/>
            </a:pPr>
            <a:r>
              <a:rPr lang="zh-TW" altLang="en-US" sz="2000" b="1" dirty="0">
                <a:solidFill>
                  <a:srgbClr val="1F3864"/>
                </a:solidFill>
              </a:rPr>
              <a:t>如否，你覺得什麼徵狀才是上網成癮</a:t>
            </a:r>
            <a:r>
              <a:rPr lang="zh-TW" altLang="en-US" sz="2000" b="1" dirty="0">
                <a:solidFill>
                  <a:srgbClr val="1F3864"/>
                </a:solidFill>
                <a:sym typeface="Microsoft JhengHei"/>
              </a:rPr>
              <a:t>？</a:t>
            </a:r>
            <a:endParaRPr lang="en-HK" altLang="zh-TW" sz="2000" b="1" dirty="0">
              <a:solidFill>
                <a:srgbClr val="1F3864"/>
              </a:solidFill>
              <a:sym typeface="Microsoft JhengHei"/>
            </a:endParaRPr>
          </a:p>
        </p:txBody>
      </p:sp>
      <p:sp>
        <p:nvSpPr>
          <p:cNvPr id="227" name="Google Shape;227;p33">
            <a:extLst>
              <a:ext uri="{FF2B5EF4-FFF2-40B4-BE49-F238E27FC236}">
                <a16:creationId xmlns:a16="http://schemas.microsoft.com/office/drawing/2014/main" id="{A59065B9-B3B7-D742-A45D-50D03F55F085}"/>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中學家長教育資源套</a:t>
            </a:r>
            <a:endParaRPr sz="1100"/>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範疇二：促進青少年健康、愉快及均衡的發展</a:t>
            </a:r>
            <a:endParaRPr sz="900" b="1" i="0" u="none" strike="noStrike" cap="none">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900" b="1" i="0" u="none" strike="noStrike" cap="none">
                <a:solidFill>
                  <a:schemeClr val="lt1"/>
                </a:solidFill>
                <a:latin typeface="Microsoft JhengHei"/>
                <a:ea typeface="Microsoft JhengHei"/>
                <a:cs typeface="Microsoft JhengHei"/>
                <a:sym typeface="Microsoft JhengHei"/>
              </a:rPr>
              <a:t>「關愛共成長，健康網上行」</a:t>
            </a:r>
            <a:endParaRPr sz="1100"/>
          </a:p>
        </p:txBody>
      </p:sp>
      <p:sp>
        <p:nvSpPr>
          <p:cNvPr id="228" name="Google Shape;228;p33">
            <a:extLst>
              <a:ext uri="{FF2B5EF4-FFF2-40B4-BE49-F238E27FC236}">
                <a16:creationId xmlns:a16="http://schemas.microsoft.com/office/drawing/2014/main" id="{3FD0987A-3BF0-EBFA-9C94-0BF7BD6CF492}"/>
              </a:ext>
            </a:extLst>
          </p:cNvPr>
          <p:cNvSpPr/>
          <p:nvPr/>
        </p:nvSpPr>
        <p:spPr>
          <a:xfrm>
            <a:off x="3041668" y="663479"/>
            <a:ext cx="35793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altLang="en-US" sz="3300" b="1" dirty="0">
                <a:solidFill>
                  <a:schemeClr val="lt1"/>
                </a:solidFill>
                <a:latin typeface="Microsoft JhengHei"/>
                <a:ea typeface="Microsoft JhengHei"/>
                <a:sym typeface="Calibri"/>
              </a:rPr>
              <a:t>小組討論</a:t>
            </a:r>
            <a:endParaRPr sz="3300" b="1" dirty="0">
              <a:solidFill>
                <a:schemeClr val="lt1"/>
              </a:solidFill>
              <a:latin typeface="Microsoft JhengHei"/>
              <a:ea typeface="Microsoft JhengHei"/>
              <a:sym typeface="Calibri"/>
            </a:endParaRPr>
          </a:p>
        </p:txBody>
      </p:sp>
      <p:sp>
        <p:nvSpPr>
          <p:cNvPr id="230" name="Google Shape;230;p33">
            <a:extLst>
              <a:ext uri="{FF2B5EF4-FFF2-40B4-BE49-F238E27FC236}">
                <a16:creationId xmlns:a16="http://schemas.microsoft.com/office/drawing/2014/main" id="{93859A61-EC21-6CB9-BC1A-CDDC1EC13D87}"/>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9</a:t>
            </a:fld>
            <a:endParaRPr/>
          </a:p>
        </p:txBody>
      </p:sp>
      <p:pic>
        <p:nvPicPr>
          <p:cNvPr id="231" name="Google Shape;231;p33">
            <a:extLst>
              <a:ext uri="{FF2B5EF4-FFF2-40B4-BE49-F238E27FC236}">
                <a16:creationId xmlns:a16="http://schemas.microsoft.com/office/drawing/2014/main" id="{CB725BC5-9754-95A9-7BB4-676166EC7EF0}"/>
              </a:ext>
            </a:extLst>
          </p:cNvPr>
          <p:cNvPicPr preferRelativeResize="0"/>
          <p:nvPr/>
        </p:nvPicPr>
        <p:blipFill>
          <a:blip r:embed="rId3">
            <a:alphaModFix/>
          </a:blip>
          <a:stretch>
            <a:fillRect/>
          </a:stretch>
        </p:blipFill>
        <p:spPr>
          <a:xfrm>
            <a:off x="1150488" y="73850"/>
            <a:ext cx="1468088" cy="1361000"/>
          </a:xfrm>
          <a:prstGeom prst="rect">
            <a:avLst/>
          </a:prstGeom>
          <a:noFill/>
          <a:ln>
            <a:noFill/>
          </a:ln>
        </p:spPr>
      </p:pic>
    </p:spTree>
    <p:extLst>
      <p:ext uri="{BB962C8B-B14F-4D97-AF65-F5344CB8AC3E}">
        <p14:creationId xmlns:p14="http://schemas.microsoft.com/office/powerpoint/2010/main" val="3870842514"/>
      </p:ext>
    </p:extLst>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4B4DB37939C644A6FCA991CC932240" ma:contentTypeVersion="11" ma:contentTypeDescription="Create a new document." ma:contentTypeScope="" ma:versionID="e11276767c05e0332d6615c5221899f8">
  <xsd:schema xmlns:xsd="http://www.w3.org/2001/XMLSchema" xmlns:xs="http://www.w3.org/2001/XMLSchema" xmlns:p="http://schemas.microsoft.com/office/2006/metadata/properties" xmlns:ns3="f9fb96fa-f64b-403a-a159-b81d8dc8ecc5" targetNamespace="http://schemas.microsoft.com/office/2006/metadata/properties" ma:root="true" ma:fieldsID="27542d11a3e949fa4466db3003f0b8b6" ns3:_="">
    <xsd:import namespace="f9fb96fa-f64b-403a-a159-b81d8dc8ecc5"/>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element ref="ns3:MediaServiceSystemTags" minOccurs="0"/>
                <xsd:element ref="ns3:MediaServiceOCR" minOccurs="0"/>
                <xsd:element ref="ns3:MediaServiceGenerationTime" minOccurs="0"/>
                <xsd:element ref="ns3:MediaServiceEventHashCode"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fb96fa-f64b-403a-a159-b81d8dc8ecc5"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f9fb96fa-f64b-403a-a159-b81d8dc8ecc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AE2A7A-AEBD-4B80-9826-104CDD2529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fb96fa-f64b-403a-a159-b81d8dc8ec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11F200-7E8F-4B14-AA54-CEBC137E70D3}">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f9fb96fa-f64b-403a-a159-b81d8dc8ecc5"/>
    <ds:schemaRef ds:uri="http://www.w3.org/XML/1998/namespace"/>
  </ds:schemaRefs>
</ds:datastoreItem>
</file>

<file path=customXml/itemProps3.xml><?xml version="1.0" encoding="utf-8"?>
<ds:datastoreItem xmlns:ds="http://schemas.openxmlformats.org/officeDocument/2006/customXml" ds:itemID="{7C32CBAF-C9E1-427A-A319-A518915DBF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13604</TotalTime>
  <Words>20700</Words>
  <Application>Microsoft Office PowerPoint</Application>
  <PresentationFormat>On-screen Show (16:9)</PresentationFormat>
  <Paragraphs>1134</Paragraphs>
  <Slides>56</Slides>
  <Notes>56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NotoSansHK</vt:lpstr>
      <vt:lpstr>Microsoft JhengHei</vt:lpstr>
      <vt:lpstr>Microsoft JhengHei</vt:lpstr>
      <vt:lpstr>新細明體</vt:lpstr>
      <vt:lpstr>Arial</vt:lpstr>
      <vt:lpstr>Calibri</vt:lpstr>
      <vt:lpstr>Courier New</vt:lpstr>
      <vt:lpstr>Symbol</vt:lpstr>
      <vt:lpstr>Times New Roman</vt:lpstr>
      <vt:lpstr>Office 佈景主題</vt:lpstr>
      <vt:lpstr>關愛共成長，健康網上行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關愛共成長，健康網上行</dc:title>
  <dc:creator>user</dc:creator>
  <cp:lastModifiedBy>HSC&amp;PEd</cp:lastModifiedBy>
  <cp:revision>223</cp:revision>
  <cp:lastPrinted>2025-12-30T01:28:06Z</cp:lastPrinted>
  <dcterms:modified xsi:type="dcterms:W3CDTF">2026-01-07T03:01:16Z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0x010100DA4B4DB37939C644A6FCA991CC932240</vt:lpwstr>
  </property>
</Properties>
</file>